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tiff" ContentType="image/tiff"/>
  <Default Extension="jpg" ContentType="image/jpeg"/>
  <Default Extension="mp4" ContentType="video/mp4"/>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4"/>
    <p:sldMasterId id="2147484229" r:id="rId5"/>
  </p:sldMasterIdLst>
  <p:notesMasterIdLst>
    <p:notesMasterId r:id="rId45"/>
  </p:notesMasterIdLst>
  <p:handoutMasterIdLst>
    <p:handoutMasterId r:id="rId46"/>
  </p:handoutMasterIdLst>
  <p:sldIdLst>
    <p:sldId id="1309" r:id="rId6"/>
    <p:sldId id="1342" r:id="rId7"/>
    <p:sldId id="1415" r:id="rId8"/>
    <p:sldId id="1419" r:id="rId9"/>
    <p:sldId id="1417" r:id="rId10"/>
    <p:sldId id="1423" r:id="rId11"/>
    <p:sldId id="1424" r:id="rId12"/>
    <p:sldId id="1425" r:id="rId13"/>
    <p:sldId id="1426" r:id="rId14"/>
    <p:sldId id="1427" r:id="rId15"/>
    <p:sldId id="1428" r:id="rId16"/>
    <p:sldId id="1421" r:id="rId17"/>
    <p:sldId id="1422" r:id="rId18"/>
    <p:sldId id="1367" r:id="rId19"/>
    <p:sldId id="1355" r:id="rId20"/>
    <p:sldId id="1429" r:id="rId21"/>
    <p:sldId id="1370" r:id="rId22"/>
    <p:sldId id="1398" r:id="rId23"/>
    <p:sldId id="1399" r:id="rId24"/>
    <p:sldId id="1401" r:id="rId25"/>
    <p:sldId id="1402" r:id="rId26"/>
    <p:sldId id="1430" r:id="rId27"/>
    <p:sldId id="1404" r:id="rId28"/>
    <p:sldId id="1403" r:id="rId29"/>
    <p:sldId id="1372" r:id="rId30"/>
    <p:sldId id="1373" r:id="rId31"/>
    <p:sldId id="1406" r:id="rId32"/>
    <p:sldId id="1405" r:id="rId33"/>
    <p:sldId id="1407" r:id="rId34"/>
    <p:sldId id="1408" r:id="rId35"/>
    <p:sldId id="1409" r:id="rId36"/>
    <p:sldId id="1410" r:id="rId37"/>
    <p:sldId id="1365" r:id="rId38"/>
    <p:sldId id="1374" r:id="rId39"/>
    <p:sldId id="1411" r:id="rId40"/>
    <p:sldId id="1414" r:id="rId41"/>
    <p:sldId id="1412" r:id="rId42"/>
    <p:sldId id="1413" r:id="rId43"/>
    <p:sldId id="1353" r:id="rId44"/>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 X minutes" id="{CA7C21A0-12E4-48D2-88AE-BA1EA86ED90D}">
          <p14:sldIdLst>
            <p14:sldId id="1309"/>
            <p14:sldId id="1342"/>
          </p14:sldIdLst>
        </p14:section>
        <p14:section name="Containers" id="{C0327719-9EAF-4332-87D3-F753C699F28D}">
          <p14:sldIdLst>
            <p14:sldId id="1415"/>
            <p14:sldId id="1419"/>
            <p14:sldId id="1417"/>
            <p14:sldId id="1423"/>
            <p14:sldId id="1424"/>
            <p14:sldId id="1425"/>
            <p14:sldId id="1426"/>
            <p14:sldId id="1427"/>
            <p14:sldId id="1428"/>
            <p14:sldId id="1421"/>
            <p14:sldId id="1422"/>
          </p14:sldIdLst>
        </p14:section>
        <p14:section name="Cognitive" id="{5B7E8D3B-EFFA-4653-B221-F5122CE17E12}">
          <p14:sldIdLst>
            <p14:sldId id="1367"/>
            <p14:sldId id="1355"/>
            <p14:sldId id="1429"/>
          </p14:sldIdLst>
        </p14:section>
        <p14:section name="Bots" id="{392554A4-F055-4E06-890E-6F79D92E7091}">
          <p14:sldIdLst>
            <p14:sldId id="1370"/>
            <p14:sldId id="1398"/>
            <p14:sldId id="1399"/>
            <p14:sldId id="1401"/>
            <p14:sldId id="1402"/>
            <p14:sldId id="1430"/>
            <p14:sldId id="1404"/>
            <p14:sldId id="1403"/>
          </p14:sldIdLst>
        </p14:section>
        <p14:section name="officeapis" id="{C723B0FA-FBF7-413B-8919-F48BA8BC21E9}">
          <p14:sldIdLst>
            <p14:sldId id="1372"/>
          </p14:sldIdLst>
        </p14:section>
        <p14:section name="S4b" id="{8025D2D6-B0DE-4C7A-8115-5983F249F38A}">
          <p14:sldIdLst>
            <p14:sldId id="1373"/>
            <p14:sldId id="1406"/>
            <p14:sldId id="1405"/>
            <p14:sldId id="1407"/>
            <p14:sldId id="1408"/>
            <p14:sldId id="1409"/>
            <p14:sldId id="1410"/>
            <p14:sldId id="1365"/>
          </p14:sldIdLst>
        </p14:section>
        <p14:section name="Onenote" id="{3AB720EB-4445-4565-BF82-A932B0614DA9}">
          <p14:sldIdLst>
            <p14:sldId id="1374"/>
            <p14:sldId id="1411"/>
            <p14:sldId id="1414"/>
            <p14:sldId id="1412"/>
            <p14:sldId id="1413"/>
          </p14:sldIdLst>
        </p14:section>
        <p14:section name="End" id="{2F881FF2-773A-4FA9-8076-D4A28DB643D9}">
          <p14:sldIdLst>
            <p14:sldId id="1353"/>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25252"/>
    <a:srgbClr val="BAD80A"/>
    <a:srgbClr val="737373"/>
    <a:srgbClr val="FFFFFF"/>
    <a:srgbClr val="767676"/>
    <a:srgbClr val="32145A"/>
    <a:srgbClr val="002050"/>
    <a:srgbClr val="0078D7"/>
    <a:srgbClr val="00188F"/>
    <a:srgbClr val="107C1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34664" autoAdjust="0"/>
    <p:restoredTop sz="54051" autoAdjust="0"/>
  </p:normalViewPr>
  <p:slideViewPr>
    <p:cSldViewPr>
      <p:cViewPr varScale="1">
        <p:scale>
          <a:sx n="58" d="100"/>
          <a:sy n="58" d="100"/>
        </p:scale>
        <p:origin x="1680" y="60"/>
      </p:cViewPr>
      <p:guideLst/>
    </p:cSldViewPr>
  </p:slideViewPr>
  <p:outlineViewPr>
    <p:cViewPr>
      <p:scale>
        <a:sx n="33" d="100"/>
        <a:sy n="33" d="100"/>
      </p:scale>
      <p:origin x="0" y="-6060"/>
    </p:cViewPr>
  </p:outlineViewPr>
  <p:notesTextViewPr>
    <p:cViewPr>
      <p:scale>
        <a:sx n="100" d="100"/>
        <a:sy n="100" d="100"/>
      </p:scale>
      <p:origin x="0" y="0"/>
    </p:cViewPr>
  </p:notesTextViewPr>
  <p:sorterViewPr>
    <p:cViewPr varScale="1">
      <p:scale>
        <a:sx n="1" d="1"/>
        <a:sy n="1" d="1"/>
      </p:scale>
      <p:origin x="0" y="0"/>
    </p:cViewPr>
  </p:sorterViewPr>
  <p:notesViewPr>
    <p:cSldViewPr showGuides="1">
      <p:cViewPr varScale="1">
        <p:scale>
          <a:sx n="67" d="100"/>
          <a:sy n="67" d="100"/>
        </p:scale>
        <p:origin x="3043" y="43"/>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commentAuthors" Target="commentAuthors.xml"/><Relationship Id="rId50" Type="http://schemas.openxmlformats.org/officeDocument/2006/relationships/theme" Target="theme/theme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slide" Target="slides/slide36.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notesMaster" Target="notesMasters/notesMaster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viewProps" Target="viewProp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presProps" Target="presProps.xml"/><Relationship Id="rId8" Type="http://schemas.openxmlformats.org/officeDocument/2006/relationships/slide" Target="slides/slide3.xml"/><Relationship Id="rId51"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A992713-4EF2-4F2B-9104-F0CB070F5E95}" type="datetime8">
              <a:rPr lang="en-US" smtClean="0">
                <a:latin typeface="Segoe UI" pitchFamily="34" charset="0"/>
              </a:rPr>
              <a:t>1/13/2017 2:46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‹Nr.›</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196BB360-4395-422C-A729-CB974B278917}" type="datetime8">
              <a:rPr lang="en-US" smtClean="0"/>
              <a:t>1/13/2017 2:46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‹Nr.›</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6" name="Date Placeholder 5"/>
          <p:cNvSpPr>
            <a:spLocks noGrp="1"/>
          </p:cNvSpPr>
          <p:nvPr>
            <p:ph type="dt" idx="12"/>
          </p:nvPr>
        </p:nvSpPr>
        <p:spPr/>
        <p:txBody>
          <a:bodyPr/>
          <a:lstStyle/>
          <a:p>
            <a:fld id="{B9E68977-C62F-48C1-B8E5-A952982F1FDC}" type="datetime8">
              <a:rPr lang="en-US" smtClean="0"/>
              <a:t>1/13/2017 2:46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
        <p:nvSpPr>
          <p:cNvPr id="8" name="Footer Placeholder 7"/>
          <p:cNvSpPr>
            <a:spLocks noGrp="1"/>
          </p:cNvSpPr>
          <p:nvPr>
            <p:ph type="ftr" sz="quarter" idx="1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8653884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AF85621-E8A5-47F8-BBCB-614BB39A22E9}"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980279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Machine Learning, Analytics, &amp; Data Science Conference</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1/13/2017 2:46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0317783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Machine Learning, Analytics, &amp; Data Science Conference</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1/13/2017 2:46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0600043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 to the Bot site</a:t>
            </a:r>
          </a:p>
          <a:p>
            <a:r>
              <a:rPr lang="en-US" dirty="0"/>
              <a:t>	https://bots.botframework.com/</a:t>
            </a:r>
          </a:p>
          <a:p>
            <a:endParaRPr lang="en-US" dirty="0"/>
          </a:p>
          <a:p>
            <a:r>
              <a:rPr lang="en-US" dirty="0"/>
              <a:t>Demo </a:t>
            </a:r>
          </a:p>
          <a:p>
            <a:r>
              <a:rPr lang="en-US" dirty="0"/>
              <a:t>	https://bots.botframework.com/bot?id=MorphiBot</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1/13/2017 2:46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24990869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AF85621-E8A5-47F8-BBCB-614BB39A22E9}"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7534470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580815" marR="0" lvl="0" indent="0" algn="l" defTabSz="9289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1/13/2017 2:46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075685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C92827DF-3456-41F3-AC77-BB9B153258E9}"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30</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318188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7AA082-1FA3-4F27-92DD-F4F648D5532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295067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14300" indent="-114300" eaLnBrk="1" hangingPunct="1">
              <a:spcBef>
                <a:spcPct val="0"/>
              </a:spcBef>
              <a:buFont typeface="Wingdings" pitchFamily="2" charset="2"/>
              <a:buNone/>
            </a:pPr>
            <a:endParaRPr lang="en-US" dirty="0">
              <a:latin typeface="Segoe"/>
            </a:endParaRPr>
          </a:p>
        </p:txBody>
      </p:sp>
      <p:sp>
        <p:nvSpPr>
          <p:cNvPr id="8" name="Date Placeholder 7"/>
          <p:cNvSpPr>
            <a:spLocks noGrp="1"/>
          </p:cNvSpPr>
          <p:nvPr>
            <p:ph type="dt" idx="10"/>
          </p:nvPr>
        </p:nvSpPr>
        <p:spPr/>
        <p:txBody>
          <a:bodyPr/>
          <a:lstStyle/>
          <a:p>
            <a:fld id="{4E52F265-F367-4F41-8133-621F21EFA5ED}" type="datetime1">
              <a:rPr lang="en-US" smtClean="0"/>
              <a:pPr/>
              <a:t>1/13/2017</a:t>
            </a:fld>
            <a:endParaRPr lang="en-US"/>
          </a:p>
        </p:txBody>
      </p:sp>
      <p:sp>
        <p:nvSpPr>
          <p:cNvPr id="9" name="Footer Placeholder 8"/>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b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10" name="Slide Number Placeholder 9"/>
          <p:cNvSpPr>
            <a:spLocks noGrp="1"/>
          </p:cNvSpPr>
          <p:nvPr>
            <p:ph type="sldNum" sz="quarter" idx="12"/>
          </p:nvPr>
        </p:nvSpPr>
        <p:spPr/>
        <p:txBody>
          <a:bodyPr/>
          <a:lstStyle/>
          <a:p>
            <a:fld id="{8B263312-38AA-4E1E-B2B5-0F8F122B24FE}" type="slidenum">
              <a:rPr lang="en-US" smtClean="0"/>
              <a:pPr/>
              <a:t>33</a:t>
            </a:fld>
            <a:endParaRPr lang="en-US"/>
          </a:p>
        </p:txBody>
      </p:sp>
      <p:sp>
        <p:nvSpPr>
          <p:cNvPr id="11" name="Header Placeholder 10"/>
          <p:cNvSpPr>
            <a:spLocks noGrp="1"/>
          </p:cNvSpPr>
          <p:nvPr>
            <p:ph type="hdr" sz="quarter" idx="13"/>
          </p:nvPr>
        </p:nvSpPr>
        <p:spPr/>
        <p:txBody>
          <a:bodyPr/>
          <a:lstStyle/>
          <a:p>
            <a:r>
              <a:rPr lang="en-US"/>
              <a:t>Tech Ready 15</a:t>
            </a:r>
          </a:p>
        </p:txBody>
      </p:sp>
    </p:spTree>
    <p:extLst>
      <p:ext uri="{BB962C8B-B14F-4D97-AF65-F5344CB8AC3E}">
        <p14:creationId xmlns:p14="http://schemas.microsoft.com/office/powerpoint/2010/main" val="330379102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Microsoft Ignite 2016</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1/13/2017 2:46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466705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 new – have existed for decades</a:t>
            </a:r>
          </a:p>
          <a:p>
            <a:r>
              <a:rPr lang="en-US" dirty="0"/>
              <a:t>Method of slicing up an OS to run multiple applications</a:t>
            </a:r>
          </a:p>
          <a:p>
            <a:r>
              <a:rPr lang="en-US" dirty="0"/>
              <a:t>Kernel is shared between host and containers</a:t>
            </a:r>
          </a:p>
          <a:p>
            <a:r>
              <a:rPr lang="en-US" dirty="0"/>
              <a:t>Build with successive “layers” with images</a:t>
            </a:r>
          </a:p>
          <a:p>
            <a:r>
              <a:rPr lang="en-US" dirty="0"/>
              <a:t>Shifting how applications are built and deployed</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1/13/2017 2:46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58001715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Ignite 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1/13/2017 2:46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0757446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Ignite 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1/13/2017 2:46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5056180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1" indent="0" defTabSz="471494">
              <a:lnSpc>
                <a:spcPct val="90000"/>
              </a:lnSpc>
              <a:spcBef>
                <a:spcPts val="600"/>
              </a:spcBef>
              <a:spcAft>
                <a:spcPts val="1200"/>
              </a:spcAft>
              <a:buClr>
                <a:srgbClr val="EFEFEF"/>
              </a:buClr>
              <a:buNone/>
            </a:pPr>
            <a:r>
              <a:rPr lang="en-US" dirty="0">
                <a:solidFill>
                  <a:srgbClr val="0078D7"/>
                </a:solidFill>
                <a:latin typeface="Segoe UI Semibold" panose="020B0702040204020203" pitchFamily="34" charset="0"/>
                <a:cs typeface="Segoe UI Semibold" panose="020B0702040204020203" pitchFamily="34" charset="0"/>
              </a:rPr>
              <a:t>Ignite - brk3147</a:t>
            </a:r>
          </a:p>
          <a:p>
            <a:r>
              <a:rPr lang="en-US" sz="900" kern="1200" dirty="0">
                <a:solidFill>
                  <a:schemeClr val="tx1"/>
                </a:solidFill>
                <a:effectLst/>
                <a:latin typeface="Segoe UI Light" pitchFamily="34" charset="0"/>
                <a:ea typeface="+mn-ea"/>
                <a:cs typeface="+mn-cs"/>
              </a:rPr>
              <a:t>https://techcommunity.microsoft.com/t5/Microsoft-Ignite-Content/BRK3147-Accelerate-application-delivery-with-Docker-Containers/m-p/10719/highlight/true#M698 </a:t>
            </a:r>
            <a:endParaRPr lang="en-US" sz="105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 </a:t>
            </a:r>
            <a:endParaRPr lang="en-US" sz="1050" kern="1200" dirty="0">
              <a:solidFill>
                <a:schemeClr val="tx1"/>
              </a:solidFill>
              <a:effectLst/>
              <a:latin typeface="Segoe UI Light" pitchFamily="34" charset="0"/>
              <a:ea typeface="+mn-ea"/>
              <a:cs typeface="+mn-cs"/>
            </a:endParaRPr>
          </a:p>
          <a:p>
            <a:pPr marL="0" lvl="1" indent="0" defTabSz="471494">
              <a:lnSpc>
                <a:spcPct val="90000"/>
              </a:lnSpc>
              <a:spcBef>
                <a:spcPts val="600"/>
              </a:spcBef>
              <a:spcAft>
                <a:spcPts val="1200"/>
              </a:spcAft>
              <a:buClr>
                <a:srgbClr val="EFEFEF"/>
              </a:buClr>
              <a:buNone/>
            </a:pPr>
            <a:endParaRPr lang="en-US" dirty="0">
              <a:solidFill>
                <a:srgbClr val="0078D7"/>
              </a:solidFill>
              <a:latin typeface="Segoe UI Semibold" panose="020B0702040204020203" pitchFamily="34" charset="0"/>
              <a:cs typeface="Segoe UI Semibold" panose="020B0702040204020203" pitchFamily="34" charset="0"/>
            </a:endParaRPr>
          </a:p>
          <a:p>
            <a:pPr marL="0" lvl="1" indent="0" defTabSz="471494">
              <a:lnSpc>
                <a:spcPct val="90000"/>
              </a:lnSpc>
              <a:spcBef>
                <a:spcPts val="600"/>
              </a:spcBef>
              <a:spcAft>
                <a:spcPts val="1200"/>
              </a:spcAft>
              <a:buClr>
                <a:srgbClr val="EFEFEF"/>
              </a:buClr>
              <a:buNone/>
            </a:pPr>
            <a:r>
              <a:rPr lang="en-US" dirty="0">
                <a:solidFill>
                  <a:srgbClr val="0078D7"/>
                </a:solidFill>
                <a:latin typeface="Segoe UI Semibold" panose="020B0702040204020203" pitchFamily="34" charset="0"/>
                <a:cs typeface="Segoe UI Semibold" panose="020B0702040204020203" pitchFamily="34" charset="0"/>
              </a:rPr>
              <a:t>VMs:</a:t>
            </a:r>
          </a:p>
          <a:p>
            <a:pPr marL="0" lvl="1" defTabSz="471494">
              <a:lnSpc>
                <a:spcPct val="90000"/>
              </a:lnSpc>
              <a:spcBef>
                <a:spcPts val="600"/>
              </a:spcBef>
              <a:spcAft>
                <a:spcPts val="1200"/>
              </a:spcAft>
              <a:buClr>
                <a:srgbClr val="EFEFEF"/>
              </a:buClr>
            </a:pPr>
            <a:r>
              <a:rPr lang="en-US" dirty="0">
                <a:solidFill>
                  <a:srgbClr val="0078D7"/>
                </a:solidFill>
                <a:latin typeface="Segoe UI Semibold" panose="020B0702040204020203" pitchFamily="34" charset="0"/>
                <a:cs typeface="Segoe UI Semibold" panose="020B0702040204020203" pitchFamily="34" charset="0"/>
              </a:rPr>
              <a:t>Dependencies: </a:t>
            </a:r>
            <a:r>
              <a:rPr lang="en-US" dirty="0">
                <a:solidFill>
                  <a:srgbClr val="333333"/>
                </a:solidFill>
                <a:cs typeface="Segoe UI" pitchFamily="34" charset="0"/>
              </a:rPr>
              <a:t>Each virtualized app includes the app itself, required binaries and libraries and a guest OS, </a:t>
            </a:r>
            <a:br>
              <a:rPr lang="en-US" dirty="0">
                <a:solidFill>
                  <a:srgbClr val="333333"/>
                </a:solidFill>
                <a:cs typeface="Segoe UI" pitchFamily="34" charset="0"/>
              </a:rPr>
            </a:br>
            <a:r>
              <a:rPr lang="en-US" dirty="0">
                <a:solidFill>
                  <a:srgbClr val="333333"/>
                </a:solidFill>
                <a:cs typeface="Segoe UI" pitchFamily="34" charset="0"/>
              </a:rPr>
              <a:t>which may consist of multiple GB of data.</a:t>
            </a:r>
          </a:p>
          <a:p>
            <a:pPr marL="0" lvl="1" defTabSz="471494">
              <a:lnSpc>
                <a:spcPct val="90000"/>
              </a:lnSpc>
              <a:spcBef>
                <a:spcPts val="600"/>
              </a:spcBef>
              <a:spcAft>
                <a:spcPts val="1200"/>
              </a:spcAft>
              <a:buClr>
                <a:srgbClr val="EFEFEF"/>
              </a:buClr>
            </a:pPr>
            <a:r>
              <a:rPr lang="en-US" dirty="0">
                <a:solidFill>
                  <a:srgbClr val="0078D7"/>
                </a:solidFill>
                <a:latin typeface="Segoe UI Semibold" panose="020B0702040204020203" pitchFamily="34" charset="0"/>
                <a:cs typeface="Segoe UI Semibold" panose="020B0702040204020203" pitchFamily="34" charset="0"/>
              </a:rPr>
              <a:t>Independent OS: </a:t>
            </a:r>
            <a:r>
              <a:rPr lang="en-US" dirty="0">
                <a:solidFill>
                  <a:srgbClr val="333333"/>
                </a:solidFill>
                <a:cs typeface="Segoe UI" pitchFamily="34" charset="0"/>
              </a:rPr>
              <a:t>Each VM can have a different OS from other VMs, along with a different OS to the host itself.</a:t>
            </a:r>
          </a:p>
          <a:p>
            <a:pPr marL="0" lvl="1" defTabSz="471494">
              <a:lnSpc>
                <a:spcPct val="90000"/>
              </a:lnSpc>
              <a:spcBef>
                <a:spcPts val="600"/>
              </a:spcBef>
              <a:spcAft>
                <a:spcPts val="1200"/>
              </a:spcAft>
              <a:buClr>
                <a:srgbClr val="EFEFEF"/>
              </a:buClr>
            </a:pPr>
            <a:r>
              <a:rPr lang="en-US" dirty="0">
                <a:solidFill>
                  <a:srgbClr val="0078D7"/>
                </a:solidFill>
                <a:latin typeface="Segoe UI Semibold" panose="020B0702040204020203" pitchFamily="34" charset="0"/>
                <a:cs typeface="Segoe UI Semibold" panose="020B0702040204020203" pitchFamily="34" charset="0"/>
              </a:rPr>
              <a:t>Flexible: </a:t>
            </a:r>
            <a:r>
              <a:rPr lang="en-US" dirty="0">
                <a:solidFill>
                  <a:srgbClr val="333333"/>
                </a:solidFill>
                <a:cs typeface="Segoe UI" pitchFamily="34" charset="0"/>
              </a:rPr>
              <a:t>VMs can be migrated to other hosts to </a:t>
            </a:r>
            <a:br>
              <a:rPr lang="en-US" dirty="0">
                <a:solidFill>
                  <a:srgbClr val="333333"/>
                </a:solidFill>
                <a:cs typeface="Segoe UI" pitchFamily="34" charset="0"/>
              </a:rPr>
            </a:br>
            <a:r>
              <a:rPr lang="en-US" dirty="0">
                <a:solidFill>
                  <a:srgbClr val="333333"/>
                </a:solidFill>
                <a:cs typeface="Segoe UI" pitchFamily="34" charset="0"/>
              </a:rPr>
              <a:t>balance resource usage and for host maintenance, </a:t>
            </a:r>
            <a:br>
              <a:rPr lang="en-US" dirty="0">
                <a:solidFill>
                  <a:srgbClr val="333333"/>
                </a:solidFill>
                <a:cs typeface="Segoe UI" pitchFamily="34" charset="0"/>
              </a:rPr>
            </a:br>
            <a:r>
              <a:rPr lang="en-US" dirty="0">
                <a:solidFill>
                  <a:srgbClr val="333333"/>
                </a:solidFill>
                <a:cs typeface="Segoe UI" pitchFamily="34" charset="0"/>
              </a:rPr>
              <a:t>without downtime.</a:t>
            </a:r>
          </a:p>
          <a:p>
            <a:pPr marL="0" lvl="1" defTabSz="471494">
              <a:lnSpc>
                <a:spcPct val="90000"/>
              </a:lnSpc>
              <a:spcBef>
                <a:spcPts val="600"/>
              </a:spcBef>
              <a:spcAft>
                <a:spcPts val="1200"/>
              </a:spcAft>
              <a:buClr>
                <a:srgbClr val="EFEFEF"/>
              </a:buClr>
            </a:pPr>
            <a:r>
              <a:rPr lang="en-US" dirty="0">
                <a:solidFill>
                  <a:srgbClr val="0078D7"/>
                </a:solidFill>
                <a:latin typeface="Segoe UI Semibold" panose="020B0702040204020203" pitchFamily="34" charset="0"/>
                <a:cs typeface="Segoe UI Semibold" panose="020B0702040204020203" pitchFamily="34" charset="0"/>
              </a:rPr>
              <a:t>Secure: </a:t>
            </a:r>
            <a:r>
              <a:rPr lang="en-US" dirty="0">
                <a:solidFill>
                  <a:srgbClr val="333333"/>
                </a:solidFill>
                <a:cs typeface="Segoe UI" pitchFamily="34" charset="0"/>
              </a:rPr>
              <a:t>High levels of resource and security isolation </a:t>
            </a:r>
            <a:br>
              <a:rPr lang="en-US" dirty="0">
                <a:solidFill>
                  <a:srgbClr val="333333"/>
                </a:solidFill>
                <a:cs typeface="Segoe UI" pitchFamily="34" charset="0"/>
              </a:rPr>
            </a:br>
            <a:r>
              <a:rPr lang="en-US" dirty="0">
                <a:solidFill>
                  <a:srgbClr val="333333"/>
                </a:solidFill>
                <a:cs typeface="Segoe UI" pitchFamily="34" charset="0"/>
              </a:rPr>
              <a:t>for key virtualized workloads.</a:t>
            </a:r>
          </a:p>
          <a:p>
            <a:pPr marL="0" lvl="1" indent="0" defTabSz="471494">
              <a:lnSpc>
                <a:spcPct val="90000"/>
              </a:lnSpc>
              <a:spcBef>
                <a:spcPts val="600"/>
              </a:spcBef>
              <a:spcAft>
                <a:spcPts val="1200"/>
              </a:spcAft>
              <a:buClr>
                <a:srgbClr val="EFEFEF"/>
              </a:buClr>
              <a:buNone/>
            </a:pPr>
            <a:endParaRPr lang="en-US" dirty="0">
              <a:solidFill>
                <a:srgbClr val="0078D7"/>
              </a:solidFill>
              <a:latin typeface="Segoe UI Semibold" panose="020B0702040204020203" pitchFamily="34" charset="0"/>
              <a:cs typeface="Segoe UI Semibold" panose="020B0702040204020203" pitchFamily="34" charset="0"/>
            </a:endParaRPr>
          </a:p>
          <a:p>
            <a:pPr marL="0" lvl="1" indent="0" defTabSz="471494">
              <a:lnSpc>
                <a:spcPct val="90000"/>
              </a:lnSpc>
              <a:spcBef>
                <a:spcPts val="600"/>
              </a:spcBef>
              <a:spcAft>
                <a:spcPts val="1200"/>
              </a:spcAft>
              <a:buClr>
                <a:srgbClr val="EFEFEF"/>
              </a:buClr>
              <a:buNone/>
            </a:pPr>
            <a:endParaRPr lang="en-US" dirty="0">
              <a:solidFill>
                <a:srgbClr val="0078D7"/>
              </a:solidFill>
              <a:latin typeface="Segoe UI Semibold" panose="020B0702040204020203" pitchFamily="34" charset="0"/>
              <a:cs typeface="Segoe UI Semibold" panose="020B0702040204020203" pitchFamily="34" charset="0"/>
            </a:endParaRPr>
          </a:p>
          <a:p>
            <a:pPr marL="0" lvl="1" indent="0" defTabSz="471494">
              <a:lnSpc>
                <a:spcPct val="90000"/>
              </a:lnSpc>
              <a:spcBef>
                <a:spcPts val="600"/>
              </a:spcBef>
              <a:spcAft>
                <a:spcPts val="1200"/>
              </a:spcAft>
              <a:buClr>
                <a:srgbClr val="EFEFEF"/>
              </a:buClr>
              <a:buNone/>
            </a:pPr>
            <a:r>
              <a:rPr lang="en-US" dirty="0">
                <a:solidFill>
                  <a:srgbClr val="0078D7"/>
                </a:solidFill>
                <a:latin typeface="Segoe UI Semibold" panose="020B0702040204020203" pitchFamily="34" charset="0"/>
                <a:cs typeface="Segoe UI Semibold" panose="020B0702040204020203" pitchFamily="34" charset="0"/>
              </a:rPr>
              <a:t>Containers:</a:t>
            </a:r>
          </a:p>
          <a:p>
            <a:pPr marL="0" lvl="1" defTabSz="471494">
              <a:lnSpc>
                <a:spcPct val="90000"/>
              </a:lnSpc>
              <a:spcBef>
                <a:spcPts val="600"/>
              </a:spcBef>
              <a:spcAft>
                <a:spcPts val="1200"/>
              </a:spcAft>
              <a:buClr>
                <a:srgbClr val="EFEFEF"/>
              </a:buClr>
            </a:pPr>
            <a:r>
              <a:rPr lang="en-US" dirty="0">
                <a:solidFill>
                  <a:srgbClr val="0078D7"/>
                </a:solidFill>
                <a:latin typeface="Segoe UI Semibold" panose="020B0702040204020203" pitchFamily="34" charset="0"/>
                <a:cs typeface="Segoe UI Semibold" panose="020B0702040204020203" pitchFamily="34" charset="0"/>
              </a:rPr>
              <a:t>Dependencies: </a:t>
            </a:r>
            <a:r>
              <a:rPr lang="en-US" dirty="0">
                <a:solidFill>
                  <a:srgbClr val="333333"/>
                </a:solidFill>
                <a:cs typeface="Segoe UI" pitchFamily="34" charset="0"/>
              </a:rPr>
              <a:t>Every application has its own dependencies which include both software (services, libraries) and hardware (CPU, memory, storage). </a:t>
            </a:r>
          </a:p>
          <a:p>
            <a:pPr marL="0" lvl="1" defTabSz="471494">
              <a:lnSpc>
                <a:spcPct val="90000"/>
              </a:lnSpc>
              <a:spcBef>
                <a:spcPts val="600"/>
              </a:spcBef>
              <a:spcAft>
                <a:spcPts val="1200"/>
              </a:spcAft>
              <a:buClr>
                <a:srgbClr val="EFEFEF"/>
              </a:buClr>
            </a:pPr>
            <a:r>
              <a:rPr lang="en-US" dirty="0">
                <a:solidFill>
                  <a:srgbClr val="0078D7"/>
                </a:solidFill>
                <a:latin typeface="Segoe UI Semibold" panose="020B0702040204020203" pitchFamily="34" charset="0"/>
                <a:cs typeface="Segoe UI Semibold" panose="020B0702040204020203" pitchFamily="34" charset="0"/>
              </a:rPr>
              <a:t>Virtualization: </a:t>
            </a:r>
            <a:r>
              <a:rPr lang="en-US" dirty="0">
                <a:solidFill>
                  <a:srgbClr val="333333"/>
                </a:solidFill>
                <a:cs typeface="Segoe UI" pitchFamily="34" charset="0"/>
              </a:rPr>
              <a:t>Container engine is a lightweight virtualization mechanism which isolates these dependencies per each application by packaging them into virtual containers.</a:t>
            </a:r>
          </a:p>
          <a:p>
            <a:pPr marL="0" lvl="1" defTabSz="471494">
              <a:lnSpc>
                <a:spcPct val="90000"/>
              </a:lnSpc>
              <a:spcBef>
                <a:spcPts val="600"/>
              </a:spcBef>
              <a:spcAft>
                <a:spcPts val="1200"/>
              </a:spcAft>
              <a:buClr>
                <a:srgbClr val="EFEFEF"/>
              </a:buClr>
            </a:pPr>
            <a:r>
              <a:rPr lang="en-US" dirty="0">
                <a:solidFill>
                  <a:srgbClr val="0078D7"/>
                </a:solidFill>
                <a:latin typeface="Segoe UI Semibold" panose="020B0702040204020203" pitchFamily="34" charset="0"/>
                <a:cs typeface="Segoe UI Semibold" panose="020B0702040204020203" pitchFamily="34" charset="0"/>
              </a:rPr>
              <a:t>Shared host OS: </a:t>
            </a:r>
            <a:r>
              <a:rPr lang="en-US" dirty="0">
                <a:solidFill>
                  <a:srgbClr val="333333"/>
                </a:solidFill>
                <a:cs typeface="Segoe UI" pitchFamily="34" charset="0"/>
              </a:rPr>
              <a:t>Processes in containers are isolated from other containers in user space, but share the kernel with the host and other containers.</a:t>
            </a:r>
          </a:p>
          <a:p>
            <a:pPr marL="0" lvl="1" defTabSz="471494">
              <a:lnSpc>
                <a:spcPct val="90000"/>
              </a:lnSpc>
              <a:spcBef>
                <a:spcPts val="600"/>
              </a:spcBef>
              <a:spcAft>
                <a:spcPts val="1200"/>
              </a:spcAft>
              <a:buClr>
                <a:srgbClr val="EFEFEF"/>
              </a:buClr>
            </a:pPr>
            <a:r>
              <a:rPr lang="en-US" dirty="0">
                <a:solidFill>
                  <a:srgbClr val="0078D7"/>
                </a:solidFill>
                <a:latin typeface="Segoe UI Semibold" panose="020B0702040204020203" pitchFamily="34" charset="0"/>
                <a:cs typeface="Segoe UI Semibold" panose="020B0702040204020203" pitchFamily="34" charset="0"/>
              </a:rPr>
              <a:t>Flexible: </a:t>
            </a:r>
            <a:r>
              <a:rPr lang="en-US" dirty="0">
                <a:solidFill>
                  <a:srgbClr val="333333"/>
                </a:solidFill>
                <a:cs typeface="Segoe UI" pitchFamily="34" charset="0"/>
              </a:rPr>
              <a:t>Differences in underlying OS and infrastructure are abstracted away, streamlining ‘deploy anywhere’ approach.</a:t>
            </a:r>
          </a:p>
          <a:p>
            <a:pPr marL="0" lvl="1" defTabSz="471494">
              <a:lnSpc>
                <a:spcPct val="90000"/>
              </a:lnSpc>
              <a:spcBef>
                <a:spcPts val="600"/>
              </a:spcBef>
              <a:spcAft>
                <a:spcPts val="1200"/>
              </a:spcAft>
              <a:buClr>
                <a:srgbClr val="EFEFEF"/>
              </a:buClr>
            </a:pPr>
            <a:r>
              <a:rPr lang="en-US" dirty="0">
                <a:solidFill>
                  <a:srgbClr val="0078D7"/>
                </a:solidFill>
                <a:latin typeface="Segoe UI Semibold" panose="020B0702040204020203" pitchFamily="34" charset="0"/>
                <a:cs typeface="Segoe UI Semibold" panose="020B0702040204020203" pitchFamily="34" charset="0"/>
              </a:rPr>
              <a:t>Fast: </a:t>
            </a:r>
            <a:r>
              <a:rPr lang="en-US" dirty="0">
                <a:solidFill>
                  <a:srgbClr val="333333"/>
                </a:solidFill>
                <a:cs typeface="Segoe UI" pitchFamily="34" charset="0"/>
              </a:rPr>
              <a:t>Containers can be created almost instantly, enabling rapid scale-up and scale-down in response to changes in demand.</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1/13/2017 2:46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17376333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Accelerate application development and deployment</a:t>
            </a:r>
          </a:p>
          <a:p>
            <a:r>
              <a:rPr lang="en-US" dirty="0"/>
              <a:t>Increase consistency between environments</a:t>
            </a:r>
          </a:p>
          <a:p>
            <a:r>
              <a:rPr lang="en-US" dirty="0"/>
              <a:t>Better utilize resources with increased density</a:t>
            </a:r>
          </a:p>
          <a:p>
            <a:r>
              <a:rPr lang="en-US" dirty="0"/>
              <a:t>Support microservice architectures</a:t>
            </a:r>
          </a:p>
          <a:p>
            <a:r>
              <a:rPr lang="en-US" dirty="0"/>
              <a:t>Leverage vibrant community of images and tooling</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1/13/2017 2:46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30741129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E3CEA69F-DF04-4A61-8B5A-65818C67B300}"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676277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stuff. </a:t>
            </a:r>
          </a:p>
          <a:p>
            <a:r>
              <a:rPr lang="en-US" dirty="0"/>
              <a:t>Ross </a:t>
            </a:r>
            <a:r>
              <a:rPr lang="en-US" dirty="0" err="1"/>
              <a:t>Gardler’s</a:t>
            </a:r>
            <a:r>
              <a:rPr lang="en-US" dirty="0"/>
              <a:t> scale up 25 web servers fast. </a:t>
            </a:r>
          </a:p>
          <a:p>
            <a:endParaRPr lang="en-US" dirty="0"/>
          </a:p>
          <a:p>
            <a:r>
              <a:rPr lang="en-US" dirty="0"/>
              <a:t>Pull from registry, Run</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1/13/2017 2:46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31542254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rPr>
              <a:t>Microsoft Build 2016</a:t>
            </a: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1/13/2017 2:46 PM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39649840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Pick a few</a:t>
            </a:r>
          </a:p>
          <a:p>
            <a:r>
              <a:rPr lang="en-US" dirty="0"/>
              <a:t>Go to https://www.microsoft.com/cognitive-services/en-us/</a:t>
            </a:r>
          </a:p>
          <a:p>
            <a:pPr marL="171450" indent="-171450">
              <a:buFont typeface="Arial" panose="020B0604020202020204" pitchFamily="34" charset="0"/>
              <a:buChar char="•"/>
            </a:pPr>
            <a:r>
              <a:rPr lang="en-US" dirty="0"/>
              <a:t>https://text-analytics-demo.azurewebsites.net/</a:t>
            </a: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900" kern="1200" dirty="0">
                <a:solidFill>
                  <a:schemeClr val="tx1"/>
                </a:solidFill>
                <a:effectLst/>
                <a:latin typeface="Segoe UI Light" pitchFamily="34" charset="0"/>
                <a:ea typeface="+mn-ea"/>
                <a:cs typeface="+mn-cs"/>
              </a:rPr>
              <a:t>https://www.microsoft.com/cognitive-services/en-us/emotion-api </a:t>
            </a: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900" kern="1200" dirty="0">
                <a:solidFill>
                  <a:schemeClr val="tx1"/>
                </a:solidFill>
                <a:effectLst/>
                <a:latin typeface="Segoe UI Light" pitchFamily="34" charset="0"/>
                <a:ea typeface="+mn-ea"/>
                <a:cs typeface="+mn-cs"/>
              </a:rPr>
              <a:t>https://www.microsoft.com/cognitive-services/en-us/face-api</a:t>
            </a: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900" kern="1200" dirty="0">
                <a:solidFill>
                  <a:schemeClr val="tx1"/>
                </a:solidFill>
                <a:effectLst/>
                <a:latin typeface="Segoe UI Light" pitchFamily="34" charset="0"/>
                <a:ea typeface="+mn-ea"/>
                <a:cs typeface="+mn-cs"/>
              </a:rPr>
              <a:t>https://www.mymoustache.net/</a:t>
            </a: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900" kern="1200" dirty="0">
                <a:solidFill>
                  <a:schemeClr val="tx1"/>
                </a:solidFill>
                <a:effectLst/>
                <a:latin typeface="Segoe UI Light" pitchFamily="34" charset="0"/>
                <a:ea typeface="+mn-ea"/>
                <a:cs typeface="+mn-cs"/>
              </a:rPr>
              <a:t>http://www.how-old.net</a:t>
            </a: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900" kern="1200" dirty="0">
                <a:solidFill>
                  <a:schemeClr val="tx1"/>
                </a:solidFill>
                <a:effectLst/>
                <a:latin typeface="Segoe UI Light" pitchFamily="34" charset="0"/>
                <a:ea typeface="+mn-ea"/>
                <a:cs typeface="+mn-cs"/>
              </a:rPr>
              <a:t>https://www.twinsornot.net/</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1/13/2017 2:46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26312709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6D1E034-5232-41F8-B991-F18E5FA0EB1B}"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35471651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13" name="Picture 12"/>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1" y="-1"/>
            <a:ext cx="12434711" cy="6994525"/>
          </a:xfrm>
          <a:prstGeom prst="rect">
            <a:avLst/>
          </a:prstGeom>
        </p:spPr>
      </p:pic>
      <p:sp>
        <p:nvSpPr>
          <p:cNvPr id="2" name="Rectangle 1"/>
          <p:cNvSpPr/>
          <p:nvPr userDrawn="1"/>
        </p:nvSpPr>
        <p:spPr bwMode="auto">
          <a:xfrm>
            <a:off x="274638" y="1485604"/>
            <a:ext cx="6400800" cy="3664099"/>
          </a:xfrm>
          <a:prstGeom prst="rect">
            <a:avLst/>
          </a:prstGeom>
          <a:solidFill>
            <a:srgbClr val="32145A">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1485619"/>
            <a:ext cx="6400736"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320904"/>
            <a:ext cx="6402388"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grpSp>
        <p:nvGrpSpPr>
          <p:cNvPr id="7" name="Group 6"/>
          <p:cNvGrpSpPr>
            <a:grpSpLocks noChangeAspect="1"/>
          </p:cNvGrpSpPr>
          <p:nvPr userDrawn="1"/>
        </p:nvGrpSpPr>
        <p:grpSpPr bwMode="gray">
          <a:xfrm>
            <a:off x="457518" y="6175813"/>
            <a:ext cx="1681413" cy="360979"/>
            <a:chOff x="457200" y="1643393"/>
            <a:chExt cx="4492753" cy="964540"/>
          </a:xfrm>
        </p:grpSpPr>
        <p:pic>
          <p:nvPicPr>
            <p:cNvPr id="10" name="Picture 9"/>
            <p:cNvPicPr>
              <a:picLocks noChangeAspect="1"/>
            </p:cNvPicPr>
            <p:nvPr/>
          </p:nvPicPr>
          <p:blipFill>
            <a:blip r:embed="rId3"/>
            <a:stretch>
              <a:fillRect/>
            </a:stretch>
          </p:blipFill>
          <p:spPr bwMode="gray">
            <a:xfrm>
              <a:off x="457200" y="1643393"/>
              <a:ext cx="964540" cy="964540"/>
            </a:xfrm>
            <a:prstGeom prst="rect">
              <a:avLst/>
            </a:prstGeom>
          </p:spPr>
        </p:pic>
        <p:sp>
          <p:nvSpPr>
            <p:cNvPr id="11"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594675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9238619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1594122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753572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625369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4722716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84507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93445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2" y="2117165"/>
            <a:ext cx="8229535" cy="1828800"/>
          </a:xfrm>
          <a:noFill/>
        </p:spPr>
        <p:txBody>
          <a:bodyPr lIns="146304" tIns="91440" rIns="146304" bIns="91440" anchor="t" anchorCtr="0"/>
          <a:lstStyle>
            <a:lvl1pPr>
              <a:defRPr sz="5400" spc="-100" baseline="0">
                <a:gradFill>
                  <a:gsLst>
                    <a:gs pos="3333">
                      <a:schemeClr val="tx2"/>
                    </a:gs>
                    <a:gs pos="39000">
                      <a:schemeClr val="tx2"/>
                    </a:gs>
                  </a:gsLst>
                  <a:lin ang="5400000" scaled="0"/>
                </a:gradFill>
              </a:defRPr>
            </a:lvl1pPr>
          </a:lstStyle>
          <a:p>
            <a:r>
              <a:rPr lang="en-US" dirty="0"/>
              <a:t>Presentation title</a:t>
            </a:r>
          </a:p>
        </p:txBody>
      </p:sp>
      <p:grpSp>
        <p:nvGrpSpPr>
          <p:cNvPr id="6" name="Group 5"/>
          <p:cNvGrpSpPr>
            <a:grpSpLocks noChangeAspect="1"/>
          </p:cNvGrpSpPr>
          <p:nvPr userDrawn="1"/>
        </p:nvGrpSpPr>
        <p:grpSpPr bwMode="gray">
          <a:xfrm>
            <a:off x="457518" y="6154121"/>
            <a:ext cx="1681413" cy="360979"/>
            <a:chOff x="457200" y="1643393"/>
            <a:chExt cx="4492753" cy="964540"/>
          </a:xfrm>
        </p:grpSpPr>
        <p:pic>
          <p:nvPicPr>
            <p:cNvPr id="8" name="Picture 7"/>
            <p:cNvPicPr>
              <a:picLocks noChangeAspect="1"/>
            </p:cNvPicPr>
            <p:nvPr/>
          </p:nvPicPr>
          <p:blipFill>
            <a:blip r:embed="rId2"/>
            <a:stretch>
              <a:fillRect/>
            </a:stretch>
          </p:blipFill>
          <p:spPr bwMode="gray">
            <a:xfrm>
              <a:off x="457200" y="1643393"/>
              <a:ext cx="964540" cy="964540"/>
            </a:xfrm>
            <a:prstGeom prst="rect">
              <a:avLst/>
            </a:prstGeom>
          </p:spPr>
        </p:pic>
        <p:sp>
          <p:nvSpPr>
            <p:cNvPr id="10"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67676"/>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8860535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69283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2888"/>
            <a:ext cx="11856403"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4"/>
          </a:xfrm>
          <a:prstGeom prst="rect">
            <a:avLst/>
          </a:prstGeom>
        </p:spPr>
      </p:pic>
    </p:spTree>
    <p:extLst>
      <p:ext uri="{BB962C8B-B14F-4D97-AF65-F5344CB8AC3E}">
        <p14:creationId xmlns:p14="http://schemas.microsoft.com/office/powerpoint/2010/main" val="3928358739"/>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5309969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Blank_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226445587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Heading_Teal">
    <p:spTree>
      <p:nvGrpSpPr>
        <p:cNvPr id="1" name=""/>
        <p:cNvGrpSpPr/>
        <p:nvPr/>
      </p:nvGrpSpPr>
      <p:grpSpPr>
        <a:xfrm>
          <a:off x="0" y="0"/>
          <a:ext cx="0" cy="0"/>
          <a:chOff x="0" y="0"/>
          <a:chExt cx="0" cy="0"/>
        </a:xfrm>
      </p:grpSpPr>
      <p:sp>
        <p:nvSpPr>
          <p:cNvPr id="2" name="Rectangle 1"/>
          <p:cNvSpPr/>
          <p:nvPr userDrawn="1"/>
        </p:nvSpPr>
        <p:spPr>
          <a:xfrm>
            <a:off x="0" y="0"/>
            <a:ext cx="12436475" cy="143986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2673918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747078937"/>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MAIN_Title-Only_wSub BLUE IT">
    <p:spTree>
      <p:nvGrpSpPr>
        <p:cNvPr id="1" name=""/>
        <p:cNvGrpSpPr/>
        <p:nvPr/>
      </p:nvGrpSpPr>
      <p:grpSpPr>
        <a:xfrm>
          <a:off x="0" y="0"/>
          <a:ext cx="0" cy="0"/>
          <a:chOff x="0" y="0"/>
          <a:chExt cx="0" cy="0"/>
        </a:xfrm>
      </p:grpSpPr>
      <p:sp>
        <p:nvSpPr>
          <p:cNvPr id="2" name="Title 1"/>
          <p:cNvSpPr>
            <a:spLocks noGrp="1"/>
          </p:cNvSpPr>
          <p:nvPr>
            <p:ph type="title"/>
          </p:nvPr>
        </p:nvSpPr>
        <p:spPr/>
        <p:txBody>
          <a:bodyPr tIns="146304"/>
          <a:lstStyle>
            <a:lvl1pPr>
              <a:defRPr sz="3600" spc="0"/>
            </a:lvl1pPr>
          </a:lstStyle>
          <a:p>
            <a:r>
              <a:rPr lang="en-US" dirty="0"/>
              <a:t>Click to edit Master title style</a:t>
            </a:r>
          </a:p>
        </p:txBody>
      </p:sp>
      <p:sp>
        <p:nvSpPr>
          <p:cNvPr id="6" name="Text Placeholder 5"/>
          <p:cNvSpPr>
            <a:spLocks noGrp="1"/>
          </p:cNvSpPr>
          <p:nvPr>
            <p:ph type="body" sz="quarter" idx="10"/>
          </p:nvPr>
        </p:nvSpPr>
        <p:spPr>
          <a:xfrm>
            <a:off x="274638" y="953198"/>
            <a:ext cx="11887200" cy="517065"/>
          </a:xfrm>
        </p:spPr>
        <p:txBody>
          <a:bodyPr lIns="182880"/>
          <a:lstStyle>
            <a:lvl1pPr marL="0" indent="0">
              <a:buNone/>
              <a:defRPr lang="en-US" sz="2400" i="0" kern="1200" spc="0" baseline="0" dirty="0" smtClean="0">
                <a:gradFill>
                  <a:gsLst>
                    <a:gs pos="1250">
                      <a:schemeClr val="tx2"/>
                    </a:gs>
                    <a:gs pos="43000">
                      <a:schemeClr val="accent1"/>
                    </a:gs>
                  </a:gsLst>
                  <a:lin ang="5400000" scaled="0"/>
                </a:gradFill>
                <a:latin typeface="+mn-lt"/>
                <a:ea typeface="+mn-ea"/>
                <a:cs typeface="Segoe UI Semilight" panose="020B0402040204020203" pitchFamily="34" charset="0"/>
              </a:defRPr>
            </a:lvl1pPr>
            <a:lvl2pPr marL="0" indent="0">
              <a:buFontTx/>
              <a:buNone/>
              <a:defRPr sz="2400"/>
            </a:lvl2pPr>
            <a:lvl3pPr marL="228600" indent="0">
              <a:buNone/>
              <a:defRPr/>
            </a:lvl3pPr>
            <a:lvl4pPr marL="457200" indent="0">
              <a:buNone/>
              <a:defRPr/>
            </a:lvl4pPr>
            <a:lvl5pPr marL="685800" indent="0">
              <a:buNone/>
              <a:defRPr/>
            </a:lvl5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pPr>
            <a:r>
              <a:rPr lang="en-US" dirty="0"/>
              <a:t>Edit Master text styles</a:t>
            </a:r>
          </a:p>
        </p:txBody>
      </p:sp>
    </p:spTree>
    <p:extLst>
      <p:ext uri="{BB962C8B-B14F-4D97-AF65-F5344CB8AC3E}">
        <p14:creationId xmlns:p14="http://schemas.microsoft.com/office/powerpoint/2010/main" val="879596309"/>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1" y="-1"/>
            <a:ext cx="12434711" cy="6994525"/>
          </a:xfrm>
          <a:prstGeom prst="rect">
            <a:avLst/>
          </a:prstGeom>
        </p:spPr>
      </p:pic>
      <p:grpSp>
        <p:nvGrpSpPr>
          <p:cNvPr id="14" name="Group 13"/>
          <p:cNvGrpSpPr>
            <a:grpSpLocks noChangeAspect="1"/>
          </p:cNvGrpSpPr>
          <p:nvPr userDrawn="1"/>
        </p:nvGrpSpPr>
        <p:grpSpPr bwMode="gray">
          <a:xfrm>
            <a:off x="457518" y="6175813"/>
            <a:ext cx="1681413" cy="360979"/>
            <a:chOff x="457200" y="1643393"/>
            <a:chExt cx="4492753" cy="964540"/>
          </a:xfrm>
        </p:grpSpPr>
        <p:pic>
          <p:nvPicPr>
            <p:cNvPr id="15" name="Picture 14"/>
            <p:cNvPicPr>
              <a:picLocks noChangeAspect="1"/>
            </p:cNvPicPr>
            <p:nvPr/>
          </p:nvPicPr>
          <p:blipFill>
            <a:blip r:embed="rId3"/>
            <a:stretch>
              <a:fillRect/>
            </a:stretch>
          </p:blipFill>
          <p:spPr bwMode="gray">
            <a:xfrm>
              <a:off x="457200" y="1643393"/>
              <a:ext cx="964540" cy="964540"/>
            </a:xfrm>
            <a:prstGeom prst="rect">
              <a:avLst/>
            </a:prstGeom>
          </p:spPr>
        </p:pic>
        <p:sp>
          <p:nvSpPr>
            <p:cNvPr id="16"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 name="Rectangle 1"/>
          <p:cNvSpPr/>
          <p:nvPr userDrawn="1"/>
        </p:nvSpPr>
        <p:spPr bwMode="auto">
          <a:xfrm>
            <a:off x="274638" y="1479064"/>
            <a:ext cx="6400800" cy="3664099"/>
          </a:xfrm>
          <a:prstGeom prst="rect">
            <a:avLst/>
          </a:prstGeom>
          <a:solidFill>
            <a:srgbClr val="32145A">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1479079"/>
            <a:ext cx="6400736"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314364"/>
            <a:ext cx="6402388"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spTree>
    <p:extLst>
      <p:ext uri="{BB962C8B-B14F-4D97-AF65-F5344CB8AC3E}">
        <p14:creationId xmlns:p14="http://schemas.microsoft.com/office/powerpoint/2010/main" val="1368165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gray">
          <a:xfrm>
            <a:off x="457518" y="6154121"/>
            <a:ext cx="1681413" cy="360979"/>
            <a:chOff x="457200" y="1643393"/>
            <a:chExt cx="4492753" cy="964540"/>
          </a:xfrm>
        </p:grpSpPr>
        <p:pic>
          <p:nvPicPr>
            <p:cNvPr id="8" name="Picture 7"/>
            <p:cNvPicPr>
              <a:picLocks noChangeAspect="1"/>
            </p:cNvPicPr>
            <p:nvPr/>
          </p:nvPicPr>
          <p:blipFill>
            <a:blip r:embed="rId2"/>
            <a:stretch>
              <a:fillRect/>
            </a:stretch>
          </p:blipFill>
          <p:spPr bwMode="gray">
            <a:xfrm>
              <a:off x="457200" y="1643393"/>
              <a:ext cx="964540" cy="964540"/>
            </a:xfrm>
            <a:prstGeom prst="rect">
              <a:avLst/>
            </a:prstGeom>
          </p:spPr>
        </p:pic>
        <p:sp>
          <p:nvSpPr>
            <p:cNvPr id="10"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5882318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74816850"/>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03268474"/>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7959926"/>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79946700"/>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189335521"/>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94064"/>
          </a:xfrm>
          <a:noFill/>
        </p:spPr>
        <p:txBody>
          <a:bodyPr lIns="182880" tIns="146304" rIns="182880" bIns="146304">
            <a:sp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8976025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0258259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8934554"/>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08698505"/>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43985228"/>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266291156"/>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2366974557"/>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0159915"/>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2390786"/>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29962453"/>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a:t>
            </a:r>
            <a:r>
              <a:rPr lang="en-US" sz="700" baseline="0" dirty="0">
                <a:gradFill>
                  <a:gsLst>
                    <a:gs pos="0">
                      <a:schemeClr val="tx1"/>
                    </a:gs>
                    <a:gs pos="100000">
                      <a:schemeClr val="tx1"/>
                    </a:gs>
                  </a:gsLst>
                  <a:lin ang="5400000" scaled="0"/>
                </a:gradFill>
                <a:cs typeface="Segoe UI" pitchFamily="34" charset="0"/>
              </a:rPr>
              <a:t> </a:t>
            </a:r>
            <a:r>
              <a:rPr lang="en-US" sz="700" dirty="0">
                <a:gradFill>
                  <a:gsLst>
                    <a:gs pos="0">
                      <a:schemeClr val="tx1"/>
                    </a:gs>
                    <a:gs pos="100000">
                      <a:schemeClr val="tx1"/>
                    </a:gs>
                  </a:gsLst>
                  <a:lin ang="5400000" scaled="0"/>
                </a:gradFill>
                <a:cs typeface="Segoe UI" pitchFamily="34" charset="0"/>
              </a:rPr>
              <a:t>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5"/>
          </a:xfrm>
          <a:prstGeom prst="rect">
            <a:avLst/>
          </a:prstGeom>
        </p:spPr>
      </p:pic>
    </p:spTree>
    <p:extLst>
      <p:ext uri="{BB962C8B-B14F-4D97-AF65-F5344CB8AC3E}">
        <p14:creationId xmlns:p14="http://schemas.microsoft.com/office/powerpoint/2010/main" val="17293980"/>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82969643"/>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29941979"/>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53196831"/>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68534032"/>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18839873"/>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98371309"/>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slideLayout" Target="../slideLayouts/slideLayout40.xml"/><Relationship Id="rId18" Type="http://schemas.openxmlformats.org/officeDocument/2006/relationships/slideLayout" Target="../slideLayouts/slideLayout45.xml"/><Relationship Id="rId3" Type="http://schemas.openxmlformats.org/officeDocument/2006/relationships/slideLayout" Target="../slideLayouts/slideLayout30.xml"/><Relationship Id="rId21" Type="http://schemas.openxmlformats.org/officeDocument/2006/relationships/slideLayout" Target="../slideLayouts/slideLayout48.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17" Type="http://schemas.openxmlformats.org/officeDocument/2006/relationships/slideLayout" Target="../slideLayouts/slideLayout44.xml"/><Relationship Id="rId2" Type="http://schemas.openxmlformats.org/officeDocument/2006/relationships/slideLayout" Target="../slideLayouts/slideLayout29.xml"/><Relationship Id="rId16" Type="http://schemas.openxmlformats.org/officeDocument/2006/relationships/slideLayout" Target="../slideLayouts/slideLayout43.xml"/><Relationship Id="rId20" Type="http://schemas.openxmlformats.org/officeDocument/2006/relationships/slideLayout" Target="../slideLayouts/slideLayout47.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5" Type="http://schemas.openxmlformats.org/officeDocument/2006/relationships/slideLayout" Target="../slideLayouts/slideLayout32.xml"/><Relationship Id="rId15" Type="http://schemas.openxmlformats.org/officeDocument/2006/relationships/slideLayout" Target="../slideLayouts/slideLayout42.xml"/><Relationship Id="rId23" Type="http://schemas.openxmlformats.org/officeDocument/2006/relationships/image" Target="../media/image1.png"/><Relationship Id="rId10" Type="http://schemas.openxmlformats.org/officeDocument/2006/relationships/slideLayout" Target="../slideLayouts/slideLayout37.xml"/><Relationship Id="rId19" Type="http://schemas.openxmlformats.org/officeDocument/2006/relationships/slideLayout" Target="../slideLayouts/slideLayout46.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slideLayout" Target="../slideLayouts/slideLayout41.xml"/><Relationship Id="rId2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9"/>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170" r:id="rId1"/>
    <p:sldLayoutId id="2147484167" r:id="rId2"/>
    <p:sldLayoutId id="2147484087" r:id="rId3"/>
    <p:sldLayoutId id="2147484098" r:id="rId4"/>
    <p:sldLayoutId id="2147484107" r:id="rId5"/>
    <p:sldLayoutId id="2147484086" r:id="rId6"/>
    <p:sldLayoutId id="2147484099" r:id="rId7"/>
    <p:sldLayoutId id="2147484100" r:id="rId8"/>
    <p:sldLayoutId id="2147484106" r:id="rId9"/>
    <p:sldLayoutId id="2147484089" r:id="rId10"/>
    <p:sldLayoutId id="2147484092" r:id="rId11"/>
    <p:sldLayoutId id="2147484105" r:id="rId12"/>
    <p:sldLayoutId id="2147484182" r:id="rId13"/>
    <p:sldLayoutId id="2147484130" r:id="rId14"/>
    <p:sldLayoutId id="2147484101" r:id="rId15"/>
    <p:sldLayoutId id="2147484102" r:id="rId16"/>
    <p:sldLayoutId id="2147484093" r:id="rId17"/>
    <p:sldLayoutId id="2147484127" r:id="rId18"/>
    <p:sldLayoutId id="2147484128" r:id="rId19"/>
    <p:sldLayoutId id="2147484129" r:id="rId20"/>
    <p:sldLayoutId id="2147484094" r:id="rId21"/>
    <p:sldLayoutId id="2147484195" r:id="rId22"/>
    <p:sldLayoutId id="2147484096" r:id="rId23"/>
    <p:sldLayoutId id="2147484268" r:id="rId24"/>
    <p:sldLayoutId id="2147484269" r:id="rId25"/>
    <p:sldLayoutId id="2147484270" r:id="rId26"/>
    <p:sldLayoutId id="2147484271" r:id="rId27"/>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23"/>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3588427678"/>
      </p:ext>
    </p:extLst>
  </p:cSld>
  <p:clrMap bg1="dk1" tx1="lt1" bg2="dk2" tx2="lt2" accent1="accent1" accent2="accent2" accent3="accent3" accent4="accent4" accent5="accent5" accent6="accent6" hlink="hlink" folHlink="folHlink"/>
  <p:sldLayoutIdLst>
    <p:sldLayoutId id="2147484266" r:id="rId1"/>
    <p:sldLayoutId id="2147484236" r:id="rId2"/>
    <p:sldLayoutId id="2147484240" r:id="rId3"/>
    <p:sldLayoutId id="2147484241" r:id="rId4"/>
    <p:sldLayoutId id="2147484244" r:id="rId5"/>
    <p:sldLayoutId id="2147484245" r:id="rId6"/>
    <p:sldLayoutId id="2147484247" r:id="rId7"/>
    <p:sldLayoutId id="2147484249" r:id="rId8"/>
    <p:sldLayoutId id="2147484250" r:id="rId9"/>
    <p:sldLayoutId id="2147484264" r:id="rId10"/>
    <p:sldLayoutId id="2147484251" r:id="rId11"/>
    <p:sldLayoutId id="2147484252" r:id="rId12"/>
    <p:sldLayoutId id="2147484253" r:id="rId13"/>
    <p:sldLayoutId id="2147484254" r:id="rId14"/>
    <p:sldLayoutId id="2147484256" r:id="rId15"/>
    <p:sldLayoutId id="2147484257" r:id="rId16"/>
    <p:sldLayoutId id="2147484258" r:id="rId17"/>
    <p:sldLayoutId id="2147484259" r:id="rId18"/>
    <p:sldLayoutId id="2147484260" r:id="rId19"/>
    <p:sldLayoutId id="2147484261" r:id="rId20"/>
    <p:sldLayoutId id="2147484263" r:id="rId21"/>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7.xml"/><Relationship Id="rId1" Type="http://schemas.openxmlformats.org/officeDocument/2006/relationships/slideLayout" Target="../slideLayouts/slideLayout4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9.xml"/><Relationship Id="rId7" Type="http://schemas.openxmlformats.org/officeDocument/2006/relationships/image" Target="../media/image17.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notesSlide" Target="../notesSlides/notesSlide9.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1.xml"/><Relationship Id="rId5" Type="http://schemas.openxmlformats.org/officeDocument/2006/relationships/image" Target="../media/image24.png"/><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15.xml"/><Relationship Id="rId1" Type="http://schemas.openxmlformats.org/officeDocument/2006/relationships/slideLayout" Target="../slideLayouts/slideLayout27.xml"/></Relationships>
</file>

<file path=ppt/slides/_rels/slide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notesSlide" Target="../notesSlides/notesSlide16.xml"/><Relationship Id="rId1" Type="http://schemas.openxmlformats.org/officeDocument/2006/relationships/slideLayout" Target="../slideLayouts/slideLayout6.xml"/><Relationship Id="rId6" Type="http://schemas.openxmlformats.org/officeDocument/2006/relationships/image" Target="../media/image31.jpg"/><Relationship Id="rId5" Type="http://schemas.openxmlformats.org/officeDocument/2006/relationships/image" Target="../media/image30.png"/><Relationship Id="rId4" Type="http://schemas.openxmlformats.org/officeDocument/2006/relationships/image" Target="../media/image29.tiff"/></Relationships>
</file>

<file path=ppt/slides/_rels/slide3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8" Type="http://schemas.openxmlformats.org/officeDocument/2006/relationships/hyperlink" Target="https://myignite.microsoft.com/sessions/2631" TargetMode="External"/><Relationship Id="rId3" Type="http://schemas.openxmlformats.org/officeDocument/2006/relationships/hyperlink" Target="https://msdn.microsoft.com/en-us/skype/websdk/skypewebsdk" TargetMode="External"/><Relationship Id="rId7" Type="http://schemas.openxmlformats.org/officeDocument/2006/relationships/hyperlink" Target="https://channel9.msdn.com/Events/Build/2016/B848" TargetMode="External"/><Relationship Id="rId2" Type="http://schemas.openxmlformats.org/officeDocument/2006/relationships/notesSlide" Target="../notesSlides/notesSlide18.xml"/><Relationship Id="rId1" Type="http://schemas.openxmlformats.org/officeDocument/2006/relationships/slideLayout" Target="../slideLayouts/slideLayout4.xml"/><Relationship Id="rId6" Type="http://schemas.openxmlformats.org/officeDocument/2006/relationships/hyperlink" Target="https://channel9.msdn.com/Events/Ignite/2015/BRK4100" TargetMode="External"/><Relationship Id="rId5" Type="http://schemas.openxmlformats.org/officeDocument/2006/relationships/hyperlink" Target="http://developer.skype.com/" TargetMode="External"/><Relationship Id="rId10" Type="http://schemas.openxmlformats.org/officeDocument/2006/relationships/hyperlink" Target="https://myignite.microsoft.com/sessions/2630" TargetMode="External"/><Relationship Id="rId4" Type="http://schemas.openxmlformats.org/officeDocument/2006/relationships/hyperlink" Target="https://msdn.microsoft.com/en-us/skype/appsdk/skypeappsdk" TargetMode="External"/><Relationship Id="rId9" Type="http://schemas.openxmlformats.org/officeDocument/2006/relationships/hyperlink" Target="https://myignite.microsoft.com/sessions/2629"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hyperlink" Target="http://dev.onenote.com/" TargetMode="External"/></Relationships>
</file>

<file path=ppt/slides/_rels/slide38.xml.rels><?xml version="1.0" encoding="UTF-8" standalone="yes"?>
<Relationships xmlns="http://schemas.openxmlformats.org/package/2006/relationships"><Relationship Id="rId8" Type="http://schemas.openxmlformats.org/officeDocument/2006/relationships/hyperlink" Target="http://dev.office.com/" TargetMode="External"/><Relationship Id="rId3" Type="http://schemas.openxmlformats.org/officeDocument/2006/relationships/hyperlink" Target="http://dev.onenote.com/" TargetMode="External"/><Relationship Id="rId7" Type="http://schemas.openxmlformats.org/officeDocument/2006/relationships/hyperlink" Target="http://dev.office.com/docs/add-ins/onenote/onenote-add-ins-getting-started" TargetMode="External"/><Relationship Id="rId2" Type="http://schemas.openxmlformats.org/officeDocument/2006/relationships/notesSlide" Target="../notesSlides/notesSlide21.xml"/><Relationship Id="rId1" Type="http://schemas.openxmlformats.org/officeDocument/2006/relationships/slideLayout" Target="../slideLayouts/slideLayout4.xml"/><Relationship Id="rId6" Type="http://schemas.openxmlformats.org/officeDocument/2006/relationships/hyperlink" Target="http://dev.office.com/reference/add-ins/onenote/onenote-add-ins-javascript-reference" TargetMode="External"/><Relationship Id="rId5" Type="http://schemas.openxmlformats.org/officeDocument/2006/relationships/hyperlink" Target="http://dev.office.com/docs/add-ins/onenote/onenote-add-ins-programming-overview" TargetMode="External"/><Relationship Id="rId10" Type="http://schemas.openxmlformats.org/officeDocument/2006/relationships/hyperlink" Target="https://officespdev.uservoice.com/" TargetMode="External"/><Relationship Id="rId4" Type="http://schemas.openxmlformats.org/officeDocument/2006/relationships/hyperlink" Target="https://dev.office.com/docs/add-ins/overview/office-add-ins" TargetMode="External"/><Relationship Id="rId9" Type="http://schemas.openxmlformats.org/officeDocument/2006/relationships/hyperlink" Target="https://twitter.com/OfficeDev"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Module 7: Other Cloud Building Blocks</a:t>
            </a:r>
          </a:p>
        </p:txBody>
      </p:sp>
      <p:sp>
        <p:nvSpPr>
          <p:cNvPr id="3" name="Text Placeholder 2"/>
          <p:cNvSpPr>
            <a:spLocks noGrp="1"/>
          </p:cNvSpPr>
          <p:nvPr>
            <p:ph type="body" sz="quarter" idx="14"/>
          </p:nvPr>
        </p:nvSpPr>
        <p:spPr>
          <a:xfrm>
            <a:off x="274638" y="3344576"/>
            <a:ext cx="6400800" cy="1828800"/>
          </a:xfrm>
        </p:spPr>
        <p:txBody>
          <a:bodyPr/>
          <a:lstStyle/>
          <a:p>
            <a:pPr lvl="0"/>
            <a:endParaRPr lang="en-US" sz="1800" dirty="0">
              <a:latin typeface="Segoe UI"/>
            </a:endParaRPr>
          </a:p>
        </p:txBody>
      </p:sp>
    </p:spTree>
    <p:extLst>
      <p:ext uri="{BB962C8B-B14F-4D97-AF65-F5344CB8AC3E}">
        <p14:creationId xmlns:p14="http://schemas.microsoft.com/office/powerpoint/2010/main" val="6658695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Dockerfile – Windows Example</a:t>
            </a:r>
            <a:endParaRPr lang="en-US" dirty="0"/>
          </a:p>
        </p:txBody>
      </p:sp>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7229" y="1215462"/>
            <a:ext cx="12146304" cy="5101199"/>
          </a:xfrm>
          <a:prstGeom prst="rect">
            <a:avLst/>
          </a:prstGeom>
        </p:spPr>
      </p:pic>
    </p:spTree>
    <p:extLst>
      <p:ext uri="{BB962C8B-B14F-4D97-AF65-F5344CB8AC3E}">
        <p14:creationId xmlns:p14="http://schemas.microsoft.com/office/powerpoint/2010/main" val="42930821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Demo</a:t>
            </a:r>
          </a:p>
        </p:txBody>
      </p:sp>
      <p:sp>
        <p:nvSpPr>
          <p:cNvPr id="4" name="Text Placeholder 3"/>
          <p:cNvSpPr>
            <a:spLocks noGrp="1"/>
          </p:cNvSpPr>
          <p:nvPr>
            <p:ph type="body" sz="quarter" idx="12"/>
          </p:nvPr>
        </p:nvSpPr>
        <p:spPr/>
        <p:txBody>
          <a:bodyPr/>
          <a:lstStyle/>
          <a:p>
            <a:r>
              <a:rPr lang="en-US" dirty="0"/>
              <a:t>Container Hello World</a:t>
            </a:r>
          </a:p>
        </p:txBody>
      </p:sp>
    </p:spTree>
    <p:extLst>
      <p:ext uri="{BB962C8B-B14F-4D97-AF65-F5344CB8AC3E}">
        <p14:creationId xmlns:p14="http://schemas.microsoft.com/office/powerpoint/2010/main" val="21302268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4638" y="1212850"/>
            <a:ext cx="11887200" cy="2511457"/>
          </a:xfrm>
        </p:spPr>
        <p:txBody>
          <a:bodyPr/>
          <a:lstStyle/>
          <a:p>
            <a:r>
              <a:rPr lang="en-US" dirty="0"/>
              <a:t>Container capabilities built directly into Windows Server</a:t>
            </a:r>
          </a:p>
          <a:p>
            <a:r>
              <a:rPr lang="en-US" dirty="0"/>
              <a:t>Deploy and manage containers with PowerShell or Docker</a:t>
            </a:r>
          </a:p>
          <a:p>
            <a:r>
              <a:rPr lang="en-US" dirty="0"/>
              <a:t>Deep integrations with Visual Studio</a:t>
            </a:r>
          </a:p>
          <a:p>
            <a:r>
              <a:rPr lang="en-US" dirty="0"/>
              <a:t>Distributable via Docker Hub</a:t>
            </a:r>
          </a:p>
        </p:txBody>
      </p:sp>
      <p:sp>
        <p:nvSpPr>
          <p:cNvPr id="3" name="Title 2"/>
          <p:cNvSpPr>
            <a:spLocks noGrp="1"/>
          </p:cNvSpPr>
          <p:nvPr>
            <p:ph type="title"/>
          </p:nvPr>
        </p:nvSpPr>
        <p:spPr/>
        <p:txBody>
          <a:bodyPr/>
          <a:lstStyle/>
          <a:p>
            <a:r>
              <a:rPr lang="en-US"/>
              <a:t>Windows Server Containers</a:t>
            </a:r>
            <a:endParaRPr lang="en-US" dirty="0"/>
          </a:p>
        </p:txBody>
      </p:sp>
    </p:spTree>
    <p:extLst>
      <p:ext uri="{BB962C8B-B14F-4D97-AF65-F5344CB8AC3E}">
        <p14:creationId xmlns:p14="http://schemas.microsoft.com/office/powerpoint/2010/main" val="29328454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4639" y="295274"/>
            <a:ext cx="11889564" cy="917575"/>
          </a:xfrm>
        </p:spPr>
        <p:txBody>
          <a:bodyPr/>
          <a:lstStyle/>
          <a:p>
            <a:r>
              <a:rPr lang="en-US" dirty="0"/>
              <a:t>Hyper-V Containers</a:t>
            </a:r>
          </a:p>
        </p:txBody>
      </p:sp>
      <p:sp>
        <p:nvSpPr>
          <p:cNvPr id="2" name="Text Placeholder 1"/>
          <p:cNvSpPr>
            <a:spLocks noGrp="1"/>
          </p:cNvSpPr>
          <p:nvPr>
            <p:ph type="body" sz="quarter" idx="10"/>
          </p:nvPr>
        </p:nvSpPr>
        <p:spPr>
          <a:xfrm>
            <a:off x="274639" y="1212849"/>
            <a:ext cx="5486399" cy="4345805"/>
          </a:xfrm>
        </p:spPr>
        <p:txBody>
          <a:bodyPr/>
          <a:lstStyle/>
          <a:p>
            <a:r>
              <a:rPr lang="en-US" dirty="0"/>
              <a:t>Higher level of isolation and security for containers</a:t>
            </a:r>
          </a:p>
          <a:p>
            <a:r>
              <a:rPr lang="en-US" dirty="0"/>
              <a:t>Useful for sensitive workloads</a:t>
            </a:r>
          </a:p>
          <a:p>
            <a:r>
              <a:rPr lang="en-US" dirty="0"/>
              <a:t>Same image, same commands, same APIs</a:t>
            </a:r>
          </a:p>
          <a:p>
            <a:r>
              <a:rPr lang="en-US" dirty="0"/>
              <a:t>Does not share kernel</a:t>
            </a:r>
          </a:p>
          <a:p>
            <a:r>
              <a:rPr lang="en-US" dirty="0"/>
              <a:t>Built on Hyper-V technology</a:t>
            </a:r>
          </a:p>
        </p:txBody>
      </p:sp>
      <p:sp>
        <p:nvSpPr>
          <p:cNvPr id="14" name="Rectangle 13"/>
          <p:cNvSpPr/>
          <p:nvPr/>
        </p:nvSpPr>
        <p:spPr bwMode="auto">
          <a:xfrm>
            <a:off x="6675438" y="1759744"/>
            <a:ext cx="5303838" cy="4389437"/>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p:cNvSpPr/>
          <p:nvPr/>
        </p:nvSpPr>
        <p:spPr bwMode="auto">
          <a:xfrm>
            <a:off x="6904037" y="5187157"/>
            <a:ext cx="4846637" cy="7315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Physical Server</a:t>
            </a:r>
          </a:p>
        </p:txBody>
      </p:sp>
      <p:sp>
        <p:nvSpPr>
          <p:cNvPr id="16" name="Rectangle 15"/>
          <p:cNvSpPr/>
          <p:nvPr/>
        </p:nvSpPr>
        <p:spPr bwMode="auto">
          <a:xfrm>
            <a:off x="6904037" y="4273652"/>
            <a:ext cx="4846637" cy="73152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Hypervisor</a:t>
            </a:r>
          </a:p>
        </p:txBody>
      </p:sp>
      <p:sp>
        <p:nvSpPr>
          <p:cNvPr id="17" name="Rectangle 16"/>
          <p:cNvSpPr/>
          <p:nvPr/>
        </p:nvSpPr>
        <p:spPr bwMode="auto">
          <a:xfrm>
            <a:off x="6904037" y="3543616"/>
            <a:ext cx="2332039" cy="54864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dirty="0">
                <a:gradFill>
                  <a:gsLst>
                    <a:gs pos="0">
                      <a:srgbClr val="FFFFFF"/>
                    </a:gs>
                    <a:gs pos="100000">
                      <a:srgbClr val="FFFFFF"/>
                    </a:gs>
                  </a:gsLst>
                  <a:lin ang="5400000" scaled="0"/>
                </a:gradFill>
                <a:ea typeface="Segoe UI" pitchFamily="34" charset="0"/>
                <a:cs typeface="Segoe UI" pitchFamily="34" charset="0"/>
              </a:rPr>
              <a:t>Windows Guest OS</a:t>
            </a:r>
          </a:p>
        </p:txBody>
      </p:sp>
      <p:sp>
        <p:nvSpPr>
          <p:cNvPr id="18" name="Rectangle 17"/>
          <p:cNvSpPr/>
          <p:nvPr/>
        </p:nvSpPr>
        <p:spPr bwMode="auto">
          <a:xfrm>
            <a:off x="6904037" y="1986270"/>
            <a:ext cx="2332039" cy="1570384"/>
          </a:xfrm>
          <a:prstGeom prst="rect">
            <a:avLst/>
          </a:prstGeom>
          <a:solidFill>
            <a:schemeClr val="accent4">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Application A</a:t>
            </a:r>
          </a:p>
        </p:txBody>
      </p:sp>
      <p:sp>
        <p:nvSpPr>
          <p:cNvPr id="19" name="Rectangle 18"/>
          <p:cNvSpPr/>
          <p:nvPr/>
        </p:nvSpPr>
        <p:spPr bwMode="auto">
          <a:xfrm>
            <a:off x="9418635" y="3542234"/>
            <a:ext cx="2332039" cy="54864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dirty="0">
                <a:gradFill>
                  <a:gsLst>
                    <a:gs pos="0">
                      <a:srgbClr val="FFFFFF"/>
                    </a:gs>
                    <a:gs pos="100000">
                      <a:srgbClr val="FFFFFF"/>
                    </a:gs>
                  </a:gsLst>
                  <a:lin ang="5400000" scaled="0"/>
                </a:gradFill>
                <a:ea typeface="Segoe UI" pitchFamily="34" charset="0"/>
                <a:cs typeface="Segoe UI" pitchFamily="34" charset="0"/>
              </a:rPr>
              <a:t>Windows Guest OS</a:t>
            </a:r>
          </a:p>
        </p:txBody>
      </p:sp>
      <p:sp>
        <p:nvSpPr>
          <p:cNvPr id="20" name="Rectangle 19"/>
          <p:cNvSpPr/>
          <p:nvPr/>
        </p:nvSpPr>
        <p:spPr bwMode="auto">
          <a:xfrm>
            <a:off x="9418635" y="1986269"/>
            <a:ext cx="2332039" cy="1555965"/>
          </a:xfrm>
          <a:prstGeom prst="rect">
            <a:avLst/>
          </a:prstGeom>
          <a:solidFill>
            <a:schemeClr val="accent4">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Application B</a:t>
            </a:r>
          </a:p>
        </p:txBody>
      </p:sp>
      <p:sp>
        <p:nvSpPr>
          <p:cNvPr id="21" name="Rectangle 20"/>
          <p:cNvSpPr/>
          <p:nvPr/>
        </p:nvSpPr>
        <p:spPr bwMode="auto">
          <a:xfrm>
            <a:off x="6904037" y="1986269"/>
            <a:ext cx="2332039" cy="2104605"/>
          </a:xfrm>
          <a:prstGeom prst="rect">
            <a:avLst/>
          </a:prstGeom>
          <a:noFill/>
          <a:ln w="762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Box 21"/>
          <p:cNvSpPr txBox="1"/>
          <p:nvPr/>
        </p:nvSpPr>
        <p:spPr>
          <a:xfrm>
            <a:off x="6935610" y="754061"/>
            <a:ext cx="2268890" cy="544765"/>
          </a:xfrm>
          <a:prstGeom prst="rect">
            <a:avLst/>
          </a:prstGeom>
          <a:noFill/>
        </p:spPr>
        <p:txBody>
          <a:bodyPr wrap="none" lIns="182880" tIns="146304" rIns="182880" bIns="146304" rtlCol="0">
            <a:spAutoFit/>
          </a:bodyPr>
          <a:lstStyle/>
          <a:p>
            <a:pPr algn="ctr">
              <a:lnSpc>
                <a:spcPct val="90000"/>
              </a:lnSpc>
              <a:spcAft>
                <a:spcPts val="600"/>
              </a:spcAft>
            </a:pPr>
            <a:r>
              <a:rPr lang="en-US" dirty="0">
                <a:solidFill>
                  <a:srgbClr val="C00000"/>
                </a:solidFill>
              </a:rPr>
              <a:t>Hyper-V Container</a:t>
            </a:r>
          </a:p>
        </p:txBody>
      </p:sp>
      <p:sp>
        <p:nvSpPr>
          <p:cNvPr id="25" name="TextBox 24"/>
          <p:cNvSpPr txBox="1"/>
          <p:nvPr/>
        </p:nvSpPr>
        <p:spPr>
          <a:xfrm>
            <a:off x="9450208" y="752679"/>
            <a:ext cx="2268890" cy="544765"/>
          </a:xfrm>
          <a:prstGeom prst="rect">
            <a:avLst/>
          </a:prstGeom>
          <a:noFill/>
        </p:spPr>
        <p:txBody>
          <a:bodyPr wrap="none" lIns="182880" tIns="146304" rIns="182880" bIns="146304" rtlCol="0">
            <a:spAutoFit/>
          </a:bodyPr>
          <a:lstStyle/>
          <a:p>
            <a:pPr algn="ctr">
              <a:lnSpc>
                <a:spcPct val="90000"/>
              </a:lnSpc>
              <a:spcAft>
                <a:spcPts val="600"/>
              </a:spcAft>
            </a:pPr>
            <a:r>
              <a:rPr lang="en-US" dirty="0">
                <a:solidFill>
                  <a:srgbClr val="C00000"/>
                </a:solidFill>
              </a:rPr>
              <a:t>Hyper-V Container</a:t>
            </a:r>
          </a:p>
        </p:txBody>
      </p:sp>
      <p:sp>
        <p:nvSpPr>
          <p:cNvPr id="26" name="Rectangle 25"/>
          <p:cNvSpPr/>
          <p:nvPr/>
        </p:nvSpPr>
        <p:spPr bwMode="auto">
          <a:xfrm>
            <a:off x="9418638" y="1980378"/>
            <a:ext cx="2332039" cy="2104605"/>
          </a:xfrm>
          <a:prstGeom prst="rect">
            <a:avLst/>
          </a:prstGeom>
          <a:noFill/>
          <a:ln w="762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28" name="Straight Connector 27"/>
          <p:cNvCxnSpPr/>
          <p:nvPr/>
        </p:nvCxnSpPr>
        <p:spPr>
          <a:xfrm flipV="1">
            <a:off x="8070055" y="1212849"/>
            <a:ext cx="0" cy="767529"/>
          </a:xfrm>
          <a:prstGeom prst="line">
            <a:avLst/>
          </a:prstGeom>
          <a:ln w="76200">
            <a:solidFill>
              <a:srgbClr val="C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flipV="1">
            <a:off x="10584653" y="1212849"/>
            <a:ext cx="0" cy="767529"/>
          </a:xfrm>
          <a:prstGeom prst="line">
            <a:avLst/>
          </a:prstGeom>
          <a:ln w="76200">
            <a:solidFill>
              <a:srgbClr val="C00000"/>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3454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eaLnBrk="1" fontAlgn="auto" latinLnBrk="0" hangingPunct="1"/>
            <a:r>
              <a:rPr lang="en-US" sz="7200" b="0" kern="1200" cap="none" spc="-100" baseline="0" dirty="0">
                <a:ln w="3175">
                  <a:noFill/>
                </a:ln>
                <a:gradFill>
                  <a:gsLst>
                    <a:gs pos="100000">
                      <a:schemeClr val="tx1"/>
                    </a:gs>
                    <a:gs pos="0">
                      <a:schemeClr val="tx1"/>
                    </a:gs>
                  </a:gsLst>
                  <a:lin ang="5400000" scaled="0"/>
                </a:gradFill>
                <a:effectLst/>
                <a:latin typeface="+mj-lt"/>
                <a:ea typeface="+mn-ea"/>
                <a:cs typeface="Segoe UI" pitchFamily="34" charset="0"/>
              </a:rPr>
              <a:t>Cognitive</a:t>
            </a:r>
            <a:endParaRPr lang="en-US" dirty="0"/>
          </a:p>
        </p:txBody>
      </p:sp>
    </p:spTree>
    <p:extLst>
      <p:ext uri="{BB962C8B-B14F-4D97-AF65-F5344CB8AC3E}">
        <p14:creationId xmlns:p14="http://schemas.microsoft.com/office/powerpoint/2010/main" val="590953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screen">
            <a:grayscl/>
            <a:extLst>
              <a:ext uri="{28A0092B-C50C-407E-A947-70E740481C1C}">
                <a14:useLocalDpi xmlns:a14="http://schemas.microsoft.com/office/drawing/2010/main" val="0"/>
              </a:ext>
            </a:extLst>
          </a:blip>
          <a:srcRect l="16265" t="3005" r="6165" b="1684"/>
          <a:stretch/>
        </p:blipFill>
        <p:spPr>
          <a:xfrm>
            <a:off x="4847027" y="994"/>
            <a:ext cx="7587685" cy="6992541"/>
          </a:xfrm>
          <a:prstGeom prst="rect">
            <a:avLst/>
          </a:prstGeom>
        </p:spPr>
      </p:pic>
      <p:sp>
        <p:nvSpPr>
          <p:cNvPr id="11" name="Rectangle 10"/>
          <p:cNvSpPr/>
          <p:nvPr/>
        </p:nvSpPr>
        <p:spPr bwMode="auto">
          <a:xfrm>
            <a:off x="4839955" y="993"/>
            <a:ext cx="7587685" cy="6993036"/>
          </a:xfrm>
          <a:prstGeom prst="rect">
            <a:avLst/>
          </a:prstGeom>
          <a:gradFill flip="none" rotWithShape="1">
            <a:gsLst>
              <a:gs pos="2917">
                <a:schemeClr val="bg1"/>
              </a:gs>
              <a:gs pos="50000">
                <a:schemeClr val="bg1">
                  <a:alpha val="70000"/>
                </a:schemeClr>
              </a:gs>
              <a:gs pos="76000">
                <a:schemeClr val="bg1">
                  <a:alpha val="50000"/>
                </a:schemeClr>
              </a:gs>
              <a:gs pos="100000">
                <a:schemeClr val="bg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p:nvSpPr>
        <p:spPr bwMode="auto">
          <a:xfrm>
            <a:off x="4847028" y="993"/>
            <a:ext cx="7588565" cy="6993036"/>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Box 5"/>
          <p:cNvSpPr txBox="1"/>
          <p:nvPr/>
        </p:nvSpPr>
        <p:spPr>
          <a:xfrm>
            <a:off x="6226550" y="440827"/>
            <a:ext cx="5172553" cy="1255573"/>
          </a:xfrm>
          <a:prstGeom prst="rect">
            <a:avLst/>
          </a:prstGeom>
          <a:noFill/>
        </p:spPr>
        <p:txBody>
          <a:bodyPr wrap="square" lIns="186494" tIns="149196" rIns="186494" bIns="149196" rtlCol="0" anchor="ctr">
            <a:spAutoFit/>
          </a:bodyPr>
          <a:lstStyle/>
          <a:p>
            <a:pPr defTabSz="932418">
              <a:lnSpc>
                <a:spcPct val="90000"/>
              </a:lnSpc>
              <a:spcAft>
                <a:spcPts val="612"/>
              </a:spcAft>
              <a:defRPr/>
            </a:pPr>
            <a:r>
              <a:rPr lang="en-US" sz="2800" kern="0" dirty="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Vision</a:t>
            </a:r>
          </a:p>
          <a:p>
            <a:pPr defTabSz="932418">
              <a:lnSpc>
                <a:spcPct val="90000"/>
              </a:lnSpc>
              <a:spcAft>
                <a:spcPts val="612"/>
              </a:spcAft>
              <a:defRPr/>
            </a:pPr>
            <a:r>
              <a:rPr lang="en-US" sz="1700" kern="0" dirty="0">
                <a:gradFill>
                  <a:gsLst>
                    <a:gs pos="2917">
                      <a:srgbClr val="FFFFFF"/>
                    </a:gs>
                    <a:gs pos="30000">
                      <a:srgbClr val="FFFFFF"/>
                    </a:gs>
                  </a:gsLst>
                  <a:lin ang="5400000" scaled="0"/>
                </a:gradFill>
              </a:rPr>
              <a:t>From faces to feelings, allow your </a:t>
            </a:r>
            <a:br>
              <a:rPr lang="en-US" sz="1700" kern="0" dirty="0">
                <a:gradFill>
                  <a:gsLst>
                    <a:gs pos="2917">
                      <a:srgbClr val="FFFFFF"/>
                    </a:gs>
                    <a:gs pos="30000">
                      <a:srgbClr val="FFFFFF"/>
                    </a:gs>
                  </a:gsLst>
                  <a:lin ang="5400000" scaled="0"/>
                </a:gradFill>
              </a:rPr>
            </a:br>
            <a:r>
              <a:rPr lang="en-US" sz="1700" kern="0" dirty="0">
                <a:gradFill>
                  <a:gsLst>
                    <a:gs pos="2917">
                      <a:srgbClr val="FFFFFF"/>
                    </a:gs>
                    <a:gs pos="30000">
                      <a:srgbClr val="FFFFFF"/>
                    </a:gs>
                  </a:gsLst>
                  <a:lin ang="5400000" scaled="0"/>
                </a:gradFill>
              </a:rPr>
              <a:t>apps to understand images and video</a:t>
            </a:r>
          </a:p>
        </p:txBody>
      </p:sp>
      <p:sp>
        <p:nvSpPr>
          <p:cNvPr id="7" name="TextBox 6"/>
          <p:cNvSpPr txBox="1"/>
          <p:nvPr/>
        </p:nvSpPr>
        <p:spPr>
          <a:xfrm>
            <a:off x="6226550" y="1655151"/>
            <a:ext cx="5172553" cy="1255573"/>
          </a:xfrm>
          <a:prstGeom prst="rect">
            <a:avLst/>
          </a:prstGeom>
          <a:noFill/>
        </p:spPr>
        <p:txBody>
          <a:bodyPr wrap="square" lIns="186494" tIns="149196" rIns="186494" bIns="149196" rtlCol="0" anchor="ctr">
            <a:spAutoFit/>
          </a:bodyPr>
          <a:lstStyle/>
          <a:p>
            <a:pPr defTabSz="932418">
              <a:lnSpc>
                <a:spcPct val="90000"/>
              </a:lnSpc>
              <a:spcAft>
                <a:spcPts val="612"/>
              </a:spcAft>
              <a:defRPr/>
            </a:pPr>
            <a:r>
              <a:rPr lang="en-US" sz="2800" kern="0" dirty="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Speech</a:t>
            </a:r>
          </a:p>
          <a:p>
            <a:pPr defTabSz="932418">
              <a:lnSpc>
                <a:spcPct val="90000"/>
              </a:lnSpc>
              <a:spcAft>
                <a:spcPts val="612"/>
              </a:spcAft>
              <a:defRPr/>
            </a:pPr>
            <a:r>
              <a:rPr lang="en-US" sz="1700" kern="0" dirty="0">
                <a:gradFill>
                  <a:gsLst>
                    <a:gs pos="2917">
                      <a:srgbClr val="FFFFFF"/>
                    </a:gs>
                    <a:gs pos="30000">
                      <a:srgbClr val="FFFFFF"/>
                    </a:gs>
                  </a:gsLst>
                  <a:lin ang="5400000" scaled="0"/>
                </a:gradFill>
              </a:rPr>
              <a:t>Hear and speak to your users by filtering noise, identifying speakers, and understanding intent</a:t>
            </a:r>
          </a:p>
        </p:txBody>
      </p:sp>
      <p:sp>
        <p:nvSpPr>
          <p:cNvPr id="9" name="TextBox 8"/>
          <p:cNvSpPr txBox="1"/>
          <p:nvPr/>
        </p:nvSpPr>
        <p:spPr>
          <a:xfrm>
            <a:off x="6226550" y="4083802"/>
            <a:ext cx="5172553" cy="1255573"/>
          </a:xfrm>
          <a:prstGeom prst="rect">
            <a:avLst/>
          </a:prstGeom>
          <a:noFill/>
        </p:spPr>
        <p:txBody>
          <a:bodyPr wrap="square" lIns="186494" tIns="149196" rIns="186494" bIns="149196" rtlCol="0" anchor="ctr">
            <a:spAutoFit/>
          </a:bodyPr>
          <a:lstStyle/>
          <a:p>
            <a:pPr defTabSz="932418">
              <a:lnSpc>
                <a:spcPct val="90000"/>
              </a:lnSpc>
              <a:spcAft>
                <a:spcPts val="612"/>
              </a:spcAft>
              <a:defRPr/>
            </a:pPr>
            <a:r>
              <a:rPr lang="en-US" sz="2800" kern="0" dirty="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Knowledge</a:t>
            </a:r>
          </a:p>
          <a:p>
            <a:pPr defTabSz="932418">
              <a:lnSpc>
                <a:spcPct val="90000"/>
              </a:lnSpc>
              <a:spcAft>
                <a:spcPts val="612"/>
              </a:spcAft>
              <a:defRPr/>
            </a:pPr>
            <a:r>
              <a:rPr lang="en-US" sz="1700" kern="0" dirty="0">
                <a:gradFill>
                  <a:gsLst>
                    <a:gs pos="2917">
                      <a:srgbClr val="FFFFFF"/>
                    </a:gs>
                    <a:gs pos="30000">
                      <a:srgbClr val="FFFFFF"/>
                    </a:gs>
                  </a:gsLst>
                  <a:lin ang="5400000" scaled="0"/>
                </a:gradFill>
              </a:rPr>
              <a:t>Tap into rich knowledge amassed from </a:t>
            </a:r>
            <a:br>
              <a:rPr lang="en-US" sz="1700" kern="0" dirty="0">
                <a:gradFill>
                  <a:gsLst>
                    <a:gs pos="2917">
                      <a:srgbClr val="FFFFFF"/>
                    </a:gs>
                    <a:gs pos="30000">
                      <a:srgbClr val="FFFFFF"/>
                    </a:gs>
                  </a:gsLst>
                  <a:lin ang="5400000" scaled="0"/>
                </a:gradFill>
              </a:rPr>
            </a:br>
            <a:r>
              <a:rPr lang="en-US" sz="1700" kern="0" dirty="0">
                <a:gradFill>
                  <a:gsLst>
                    <a:gs pos="2917">
                      <a:srgbClr val="FFFFFF"/>
                    </a:gs>
                    <a:gs pos="30000">
                      <a:srgbClr val="FFFFFF"/>
                    </a:gs>
                  </a:gsLst>
                  <a:lin ang="5400000" scaled="0"/>
                </a:gradFill>
              </a:rPr>
              <a:t>the web, academia, or your own data</a:t>
            </a:r>
          </a:p>
        </p:txBody>
      </p:sp>
      <p:sp>
        <p:nvSpPr>
          <p:cNvPr id="8" name="TextBox 7"/>
          <p:cNvSpPr txBox="1"/>
          <p:nvPr/>
        </p:nvSpPr>
        <p:spPr>
          <a:xfrm>
            <a:off x="6226550" y="2869477"/>
            <a:ext cx="5172553" cy="1255573"/>
          </a:xfrm>
          <a:prstGeom prst="rect">
            <a:avLst/>
          </a:prstGeom>
          <a:noFill/>
        </p:spPr>
        <p:txBody>
          <a:bodyPr wrap="square" lIns="186494" tIns="149196" rIns="186494" bIns="149196" rtlCol="0" anchor="ctr">
            <a:spAutoFit/>
          </a:bodyPr>
          <a:lstStyle/>
          <a:p>
            <a:pPr defTabSz="932418">
              <a:lnSpc>
                <a:spcPct val="90000"/>
              </a:lnSpc>
              <a:spcAft>
                <a:spcPts val="612"/>
              </a:spcAft>
              <a:defRPr/>
            </a:pPr>
            <a:r>
              <a:rPr lang="en-US" sz="2800" kern="0" dirty="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Language</a:t>
            </a:r>
          </a:p>
          <a:p>
            <a:pPr defTabSz="932418">
              <a:lnSpc>
                <a:spcPct val="90000"/>
              </a:lnSpc>
              <a:spcAft>
                <a:spcPts val="612"/>
              </a:spcAft>
              <a:defRPr/>
            </a:pPr>
            <a:r>
              <a:rPr lang="en-US" sz="1700" kern="0" dirty="0">
                <a:gradFill>
                  <a:gsLst>
                    <a:gs pos="2917">
                      <a:srgbClr val="FFFFFF"/>
                    </a:gs>
                    <a:gs pos="30000">
                      <a:srgbClr val="FFFFFF"/>
                    </a:gs>
                  </a:gsLst>
                  <a:lin ang="5400000" scaled="0"/>
                </a:gradFill>
              </a:rPr>
              <a:t>Process text and learn how to recognize what users want</a:t>
            </a:r>
          </a:p>
        </p:txBody>
      </p:sp>
      <p:sp>
        <p:nvSpPr>
          <p:cNvPr id="10" name="TextBox 9"/>
          <p:cNvSpPr txBox="1"/>
          <p:nvPr/>
        </p:nvSpPr>
        <p:spPr>
          <a:xfrm>
            <a:off x="6226550" y="5298127"/>
            <a:ext cx="5172553" cy="1255573"/>
          </a:xfrm>
          <a:prstGeom prst="rect">
            <a:avLst/>
          </a:prstGeom>
          <a:noFill/>
        </p:spPr>
        <p:txBody>
          <a:bodyPr wrap="square" lIns="186494" tIns="149196" rIns="186494" bIns="149196" rtlCol="0" anchor="ctr">
            <a:spAutoFit/>
          </a:bodyPr>
          <a:lstStyle/>
          <a:p>
            <a:pPr defTabSz="932418">
              <a:lnSpc>
                <a:spcPct val="90000"/>
              </a:lnSpc>
              <a:spcAft>
                <a:spcPts val="612"/>
              </a:spcAft>
              <a:defRPr/>
            </a:pPr>
            <a:r>
              <a:rPr lang="en-US" sz="2800" kern="0" dirty="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Search</a:t>
            </a:r>
          </a:p>
          <a:p>
            <a:pPr defTabSz="932418">
              <a:lnSpc>
                <a:spcPct val="90000"/>
              </a:lnSpc>
              <a:spcAft>
                <a:spcPts val="612"/>
              </a:spcAft>
              <a:defRPr/>
            </a:pPr>
            <a:r>
              <a:rPr lang="en-US" sz="1700" kern="0" dirty="0">
                <a:gradFill>
                  <a:gsLst>
                    <a:gs pos="2917">
                      <a:srgbClr val="FFFFFF"/>
                    </a:gs>
                    <a:gs pos="30000">
                      <a:srgbClr val="FFFFFF"/>
                    </a:gs>
                  </a:gsLst>
                  <a:lin ang="5400000" scaled="0"/>
                </a:gradFill>
              </a:rPr>
              <a:t>Access billions of web pages, images, videos, and news with the power of Bing APIs</a:t>
            </a:r>
          </a:p>
        </p:txBody>
      </p:sp>
      <p:sp>
        <p:nvSpPr>
          <p:cNvPr id="27" name="Freeform 22"/>
          <p:cNvSpPr>
            <a:spLocks noChangeAspect="1"/>
          </p:cNvSpPr>
          <p:nvPr/>
        </p:nvSpPr>
        <p:spPr bwMode="auto">
          <a:xfrm>
            <a:off x="5496052" y="622336"/>
            <a:ext cx="674415" cy="446277"/>
          </a:xfrm>
          <a:custGeom>
            <a:avLst/>
            <a:gdLst>
              <a:gd name="T0" fmla="*/ 4942 w 7181"/>
              <a:gd name="T1" fmla="*/ 414 h 4752"/>
              <a:gd name="T2" fmla="*/ 3024 w 7181"/>
              <a:gd name="T3" fmla="*/ 152 h 4752"/>
              <a:gd name="T4" fmla="*/ 0 w 7181"/>
              <a:gd name="T5" fmla="*/ 2353 h 4752"/>
              <a:gd name="T6" fmla="*/ 2201 w 7181"/>
              <a:gd name="T7" fmla="*/ 4282 h 4752"/>
              <a:gd name="T8" fmla="*/ 4848 w 7181"/>
              <a:gd name="T9" fmla="*/ 4351 h 4752"/>
              <a:gd name="T10" fmla="*/ 7102 w 7181"/>
              <a:gd name="T11" fmla="*/ 2474 h 4752"/>
              <a:gd name="T12" fmla="*/ 7181 w 7181"/>
              <a:gd name="T13" fmla="*/ 2350 h 4752"/>
              <a:gd name="T14" fmla="*/ 4942 w 7181"/>
              <a:gd name="T15" fmla="*/ 414 h 47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81" h="4752">
                <a:moveTo>
                  <a:pt x="4942" y="414"/>
                </a:moveTo>
                <a:cubicBezTo>
                  <a:pt x="4333" y="124"/>
                  <a:pt x="3691" y="0"/>
                  <a:pt x="3024" y="152"/>
                </a:cubicBezTo>
                <a:cubicBezTo>
                  <a:pt x="1710" y="456"/>
                  <a:pt x="812" y="1327"/>
                  <a:pt x="0" y="2353"/>
                </a:cubicBezTo>
                <a:cubicBezTo>
                  <a:pt x="608" y="3169"/>
                  <a:pt x="1306" y="3839"/>
                  <a:pt x="2201" y="4282"/>
                </a:cubicBezTo>
                <a:cubicBezTo>
                  <a:pt x="3069" y="4710"/>
                  <a:pt x="3957" y="4752"/>
                  <a:pt x="4848" y="4351"/>
                </a:cubicBezTo>
                <a:cubicBezTo>
                  <a:pt x="5771" y="3932"/>
                  <a:pt x="6490" y="3269"/>
                  <a:pt x="7102" y="2474"/>
                </a:cubicBezTo>
                <a:cubicBezTo>
                  <a:pt x="7129" y="2436"/>
                  <a:pt x="7154" y="2395"/>
                  <a:pt x="7181" y="2350"/>
                </a:cubicBezTo>
                <a:cubicBezTo>
                  <a:pt x="6570" y="1534"/>
                  <a:pt x="5861" y="853"/>
                  <a:pt x="4942" y="4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endParaRPr>
          </a:p>
        </p:txBody>
      </p:sp>
      <p:sp>
        <p:nvSpPr>
          <p:cNvPr id="28" name="Freeform 18"/>
          <p:cNvSpPr>
            <a:spLocks noChangeAspect="1"/>
          </p:cNvSpPr>
          <p:nvPr/>
        </p:nvSpPr>
        <p:spPr bwMode="auto">
          <a:xfrm>
            <a:off x="5543509" y="1790864"/>
            <a:ext cx="598205" cy="524023"/>
          </a:xfrm>
          <a:custGeom>
            <a:avLst/>
            <a:gdLst>
              <a:gd name="T0" fmla="*/ 115 w 6349"/>
              <a:gd name="T1" fmla="*/ 1548 h 5575"/>
              <a:gd name="T2" fmla="*/ 1324 w 6349"/>
              <a:gd name="T3" fmla="*/ 225 h 5575"/>
              <a:gd name="T4" fmla="*/ 5039 w 6349"/>
              <a:gd name="T5" fmla="*/ 228 h 5575"/>
              <a:gd name="T6" fmla="*/ 6221 w 6349"/>
              <a:gd name="T7" fmla="*/ 1445 h 5575"/>
              <a:gd name="T8" fmla="*/ 6235 w 6349"/>
              <a:gd name="T9" fmla="*/ 3263 h 5575"/>
              <a:gd name="T10" fmla="*/ 4974 w 6349"/>
              <a:gd name="T11" fmla="*/ 4531 h 5575"/>
              <a:gd name="T12" fmla="*/ 3498 w 6349"/>
              <a:gd name="T13" fmla="*/ 4683 h 5575"/>
              <a:gd name="T14" fmla="*/ 3298 w 6349"/>
              <a:gd name="T15" fmla="*/ 4745 h 5575"/>
              <a:gd name="T16" fmla="*/ 2475 w 6349"/>
              <a:gd name="T17" fmla="*/ 5284 h 5575"/>
              <a:gd name="T18" fmla="*/ 1414 w 6349"/>
              <a:gd name="T19" fmla="*/ 5561 h 5575"/>
              <a:gd name="T20" fmla="*/ 1936 w 6349"/>
              <a:gd name="T21" fmla="*/ 4628 h 5575"/>
              <a:gd name="T22" fmla="*/ 1490 w 6349"/>
              <a:gd name="T23" fmla="*/ 4559 h 5575"/>
              <a:gd name="T24" fmla="*/ 118 w 6349"/>
              <a:gd name="T25" fmla="*/ 3270 h 5575"/>
              <a:gd name="T26" fmla="*/ 115 w 6349"/>
              <a:gd name="T27" fmla="*/ 1548 h 5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49" h="5575">
                <a:moveTo>
                  <a:pt x="115" y="1548"/>
                </a:moveTo>
                <a:cubicBezTo>
                  <a:pt x="211" y="957"/>
                  <a:pt x="595" y="353"/>
                  <a:pt x="1324" y="225"/>
                </a:cubicBezTo>
                <a:cubicBezTo>
                  <a:pt x="2565" y="10"/>
                  <a:pt x="3802" y="0"/>
                  <a:pt x="5039" y="228"/>
                </a:cubicBezTo>
                <a:cubicBezTo>
                  <a:pt x="5713" y="353"/>
                  <a:pt x="6086" y="792"/>
                  <a:pt x="6221" y="1445"/>
                </a:cubicBezTo>
                <a:cubicBezTo>
                  <a:pt x="6349" y="2050"/>
                  <a:pt x="6339" y="2658"/>
                  <a:pt x="6235" y="3263"/>
                </a:cubicBezTo>
                <a:cubicBezTo>
                  <a:pt x="6135" y="3847"/>
                  <a:pt x="5724" y="4438"/>
                  <a:pt x="4974" y="4531"/>
                </a:cubicBezTo>
                <a:cubicBezTo>
                  <a:pt x="4483" y="4590"/>
                  <a:pt x="3989" y="4631"/>
                  <a:pt x="3498" y="4683"/>
                </a:cubicBezTo>
                <a:cubicBezTo>
                  <a:pt x="3429" y="4690"/>
                  <a:pt x="3356" y="4707"/>
                  <a:pt x="3298" y="4745"/>
                </a:cubicBezTo>
                <a:cubicBezTo>
                  <a:pt x="3021" y="4921"/>
                  <a:pt x="2869" y="5125"/>
                  <a:pt x="2475" y="5284"/>
                </a:cubicBezTo>
                <a:cubicBezTo>
                  <a:pt x="2154" y="5423"/>
                  <a:pt x="1466" y="5575"/>
                  <a:pt x="1414" y="5561"/>
                </a:cubicBezTo>
                <a:cubicBezTo>
                  <a:pt x="1390" y="5523"/>
                  <a:pt x="1894" y="4963"/>
                  <a:pt x="1936" y="4628"/>
                </a:cubicBezTo>
                <a:cubicBezTo>
                  <a:pt x="1760" y="4600"/>
                  <a:pt x="1625" y="4579"/>
                  <a:pt x="1490" y="4559"/>
                </a:cubicBezTo>
                <a:cubicBezTo>
                  <a:pt x="719" y="4441"/>
                  <a:pt x="277" y="4013"/>
                  <a:pt x="118" y="3270"/>
                </a:cubicBezTo>
                <a:cubicBezTo>
                  <a:pt x="0" y="2665"/>
                  <a:pt x="35" y="2056"/>
                  <a:pt x="115" y="154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endParaRPr>
          </a:p>
        </p:txBody>
      </p:sp>
      <p:sp>
        <p:nvSpPr>
          <p:cNvPr id="29" name="Freeform 9"/>
          <p:cNvSpPr>
            <a:spLocks noChangeAspect="1"/>
          </p:cNvSpPr>
          <p:nvPr/>
        </p:nvSpPr>
        <p:spPr bwMode="auto">
          <a:xfrm>
            <a:off x="5609051" y="3037139"/>
            <a:ext cx="428582" cy="538932"/>
          </a:xfrm>
          <a:custGeom>
            <a:avLst/>
            <a:gdLst>
              <a:gd name="T0" fmla="*/ 5153 w 5153"/>
              <a:gd name="T1" fmla="*/ 2353 h 6483"/>
              <a:gd name="T2" fmla="*/ 2799 w 5153"/>
              <a:gd name="T3" fmla="*/ 0 h 6483"/>
              <a:gd name="T4" fmla="*/ 445 w 5153"/>
              <a:gd name="T5" fmla="*/ 2353 h 6483"/>
              <a:gd name="T6" fmla="*/ 1852 w 5153"/>
              <a:gd name="T7" fmla="*/ 4507 h 6483"/>
              <a:gd name="T8" fmla="*/ 1399 w 5153"/>
              <a:gd name="T9" fmla="*/ 4932 h 6483"/>
              <a:gd name="T10" fmla="*/ 214 w 5153"/>
              <a:gd name="T11" fmla="*/ 5457 h 6483"/>
              <a:gd name="T12" fmla="*/ 41 w 5153"/>
              <a:gd name="T13" fmla="*/ 5578 h 6483"/>
              <a:gd name="T14" fmla="*/ 0 w 5153"/>
              <a:gd name="T15" fmla="*/ 6245 h 6483"/>
              <a:gd name="T16" fmla="*/ 96 w 5153"/>
              <a:gd name="T17" fmla="*/ 6276 h 6483"/>
              <a:gd name="T18" fmla="*/ 3145 w 5153"/>
              <a:gd name="T19" fmla="*/ 5637 h 6483"/>
              <a:gd name="T20" fmla="*/ 5153 w 5153"/>
              <a:gd name="T21" fmla="*/ 2353 h 6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53" h="6483">
                <a:moveTo>
                  <a:pt x="5153" y="2353"/>
                </a:moveTo>
                <a:cubicBezTo>
                  <a:pt x="5153" y="1054"/>
                  <a:pt x="4098" y="0"/>
                  <a:pt x="2799" y="0"/>
                </a:cubicBezTo>
                <a:cubicBezTo>
                  <a:pt x="1500" y="0"/>
                  <a:pt x="445" y="1054"/>
                  <a:pt x="445" y="2353"/>
                </a:cubicBezTo>
                <a:cubicBezTo>
                  <a:pt x="445" y="3314"/>
                  <a:pt x="1023" y="4144"/>
                  <a:pt x="1852" y="4507"/>
                </a:cubicBezTo>
                <a:cubicBezTo>
                  <a:pt x="1776" y="4634"/>
                  <a:pt x="1586" y="4814"/>
                  <a:pt x="1399" y="4932"/>
                </a:cubicBezTo>
                <a:cubicBezTo>
                  <a:pt x="1036" y="5167"/>
                  <a:pt x="611" y="5284"/>
                  <a:pt x="214" y="5457"/>
                </a:cubicBezTo>
                <a:cubicBezTo>
                  <a:pt x="148" y="5485"/>
                  <a:pt x="45" y="5530"/>
                  <a:pt x="41" y="5578"/>
                </a:cubicBezTo>
                <a:cubicBezTo>
                  <a:pt x="13" y="5799"/>
                  <a:pt x="10" y="6027"/>
                  <a:pt x="0" y="6245"/>
                </a:cubicBezTo>
                <a:cubicBezTo>
                  <a:pt x="48" y="6262"/>
                  <a:pt x="72" y="6273"/>
                  <a:pt x="96" y="6276"/>
                </a:cubicBezTo>
                <a:cubicBezTo>
                  <a:pt x="1213" y="6483"/>
                  <a:pt x="2229" y="6221"/>
                  <a:pt x="3145" y="5637"/>
                </a:cubicBezTo>
                <a:cubicBezTo>
                  <a:pt x="4095" y="5032"/>
                  <a:pt x="5153" y="4043"/>
                  <a:pt x="5153" y="235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endParaRPr>
          </a:p>
        </p:txBody>
      </p:sp>
      <p:sp>
        <p:nvSpPr>
          <p:cNvPr id="30" name="Freeform 5"/>
          <p:cNvSpPr>
            <a:spLocks/>
          </p:cNvSpPr>
          <p:nvPr/>
        </p:nvSpPr>
        <p:spPr bwMode="auto">
          <a:xfrm>
            <a:off x="5573625" y="4208630"/>
            <a:ext cx="536833" cy="536833"/>
          </a:xfrm>
          <a:custGeom>
            <a:avLst/>
            <a:gdLst>
              <a:gd name="T0" fmla="*/ 5986 w 5986"/>
              <a:gd name="T1" fmla="*/ 3594 h 5985"/>
              <a:gd name="T2" fmla="*/ 5986 w 5986"/>
              <a:gd name="T3" fmla="*/ 2395 h 5985"/>
              <a:gd name="T4" fmla="*/ 5402 w 5986"/>
              <a:gd name="T5" fmla="*/ 2395 h 5985"/>
              <a:gd name="T6" fmla="*/ 5122 w 5986"/>
              <a:gd name="T7" fmla="*/ 1717 h 5985"/>
              <a:gd name="T8" fmla="*/ 5533 w 5986"/>
              <a:gd name="T9" fmla="*/ 1330 h 5985"/>
              <a:gd name="T10" fmla="*/ 4666 w 5986"/>
              <a:gd name="T11" fmla="*/ 463 h 5985"/>
              <a:gd name="T12" fmla="*/ 4282 w 5986"/>
              <a:gd name="T13" fmla="*/ 870 h 5985"/>
              <a:gd name="T14" fmla="*/ 3591 w 5986"/>
              <a:gd name="T15" fmla="*/ 584 h 5985"/>
              <a:gd name="T16" fmla="*/ 3591 w 5986"/>
              <a:gd name="T17" fmla="*/ 0 h 5985"/>
              <a:gd name="T18" fmla="*/ 2392 w 5986"/>
              <a:gd name="T19" fmla="*/ 0 h 5985"/>
              <a:gd name="T20" fmla="*/ 2392 w 5986"/>
              <a:gd name="T21" fmla="*/ 587 h 5985"/>
              <a:gd name="T22" fmla="*/ 1711 w 5986"/>
              <a:gd name="T23" fmla="*/ 870 h 5985"/>
              <a:gd name="T24" fmla="*/ 1327 w 5986"/>
              <a:gd name="T25" fmla="*/ 456 h 5985"/>
              <a:gd name="T26" fmla="*/ 453 w 5986"/>
              <a:gd name="T27" fmla="*/ 1323 h 5985"/>
              <a:gd name="T28" fmla="*/ 868 w 5986"/>
              <a:gd name="T29" fmla="*/ 1710 h 5985"/>
              <a:gd name="T30" fmla="*/ 584 w 5986"/>
              <a:gd name="T31" fmla="*/ 2395 h 5985"/>
              <a:gd name="T32" fmla="*/ 0 w 5986"/>
              <a:gd name="T33" fmla="*/ 2395 h 5985"/>
              <a:gd name="T34" fmla="*/ 0 w 5986"/>
              <a:gd name="T35" fmla="*/ 3587 h 5985"/>
              <a:gd name="T36" fmla="*/ 584 w 5986"/>
              <a:gd name="T37" fmla="*/ 3587 h 5985"/>
              <a:gd name="T38" fmla="*/ 871 w 5986"/>
              <a:gd name="T39" fmla="*/ 4275 h 5985"/>
              <a:gd name="T40" fmla="*/ 442 w 5986"/>
              <a:gd name="T41" fmla="*/ 4651 h 5985"/>
              <a:gd name="T42" fmla="*/ 1320 w 5986"/>
              <a:gd name="T43" fmla="*/ 5529 h 5985"/>
              <a:gd name="T44" fmla="*/ 1711 w 5986"/>
              <a:gd name="T45" fmla="*/ 5114 h 5985"/>
              <a:gd name="T46" fmla="*/ 2392 w 5986"/>
              <a:gd name="T47" fmla="*/ 5398 h 5985"/>
              <a:gd name="T48" fmla="*/ 2392 w 5986"/>
              <a:gd name="T49" fmla="*/ 5985 h 5985"/>
              <a:gd name="T50" fmla="*/ 3584 w 5986"/>
              <a:gd name="T51" fmla="*/ 5985 h 5985"/>
              <a:gd name="T52" fmla="*/ 3584 w 5986"/>
              <a:gd name="T53" fmla="*/ 5401 h 5985"/>
              <a:gd name="T54" fmla="*/ 4279 w 5986"/>
              <a:gd name="T55" fmla="*/ 5114 h 5985"/>
              <a:gd name="T56" fmla="*/ 4662 w 5986"/>
              <a:gd name="T57" fmla="*/ 5533 h 5985"/>
              <a:gd name="T58" fmla="*/ 5523 w 5986"/>
              <a:gd name="T59" fmla="*/ 4669 h 5985"/>
              <a:gd name="T60" fmla="*/ 5112 w 5986"/>
              <a:gd name="T61" fmla="*/ 4285 h 5985"/>
              <a:gd name="T62" fmla="*/ 5402 w 5986"/>
              <a:gd name="T63" fmla="*/ 3594 h 5985"/>
              <a:gd name="T64" fmla="*/ 5986 w 5986"/>
              <a:gd name="T65" fmla="*/ 3594 h 5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86" h="5985">
                <a:moveTo>
                  <a:pt x="5986" y="3594"/>
                </a:moveTo>
                <a:cubicBezTo>
                  <a:pt x="5986" y="3193"/>
                  <a:pt x="5986" y="2795"/>
                  <a:pt x="5986" y="2395"/>
                </a:cubicBezTo>
                <a:cubicBezTo>
                  <a:pt x="5789" y="2395"/>
                  <a:pt x="5595" y="2395"/>
                  <a:pt x="5402" y="2395"/>
                </a:cubicBezTo>
                <a:cubicBezTo>
                  <a:pt x="5343" y="2153"/>
                  <a:pt x="5246" y="1925"/>
                  <a:pt x="5122" y="1717"/>
                </a:cubicBezTo>
                <a:cubicBezTo>
                  <a:pt x="5257" y="1589"/>
                  <a:pt x="5395" y="1458"/>
                  <a:pt x="5533" y="1330"/>
                </a:cubicBezTo>
                <a:cubicBezTo>
                  <a:pt x="5232" y="1029"/>
                  <a:pt x="4956" y="753"/>
                  <a:pt x="4666" y="463"/>
                </a:cubicBezTo>
                <a:cubicBezTo>
                  <a:pt x="4541" y="597"/>
                  <a:pt x="4410" y="736"/>
                  <a:pt x="4282" y="870"/>
                </a:cubicBezTo>
                <a:cubicBezTo>
                  <a:pt x="4071" y="743"/>
                  <a:pt x="3836" y="642"/>
                  <a:pt x="3591" y="584"/>
                </a:cubicBezTo>
                <a:cubicBezTo>
                  <a:pt x="3591" y="397"/>
                  <a:pt x="3591" y="197"/>
                  <a:pt x="3591" y="0"/>
                </a:cubicBezTo>
                <a:cubicBezTo>
                  <a:pt x="3190" y="0"/>
                  <a:pt x="2793" y="0"/>
                  <a:pt x="2392" y="0"/>
                </a:cubicBezTo>
                <a:cubicBezTo>
                  <a:pt x="2392" y="197"/>
                  <a:pt x="2392" y="390"/>
                  <a:pt x="2392" y="587"/>
                </a:cubicBezTo>
                <a:cubicBezTo>
                  <a:pt x="2150" y="649"/>
                  <a:pt x="1918" y="746"/>
                  <a:pt x="1711" y="870"/>
                </a:cubicBezTo>
                <a:cubicBezTo>
                  <a:pt x="1586" y="736"/>
                  <a:pt x="1452" y="594"/>
                  <a:pt x="1327" y="456"/>
                </a:cubicBezTo>
                <a:cubicBezTo>
                  <a:pt x="1023" y="753"/>
                  <a:pt x="747" y="1029"/>
                  <a:pt x="453" y="1323"/>
                </a:cubicBezTo>
                <a:cubicBezTo>
                  <a:pt x="588" y="1451"/>
                  <a:pt x="729" y="1582"/>
                  <a:pt x="868" y="1710"/>
                </a:cubicBezTo>
                <a:cubicBezTo>
                  <a:pt x="740" y="1921"/>
                  <a:pt x="646" y="2149"/>
                  <a:pt x="584" y="2395"/>
                </a:cubicBezTo>
                <a:cubicBezTo>
                  <a:pt x="398" y="2395"/>
                  <a:pt x="201" y="2395"/>
                  <a:pt x="0" y="2395"/>
                </a:cubicBezTo>
                <a:cubicBezTo>
                  <a:pt x="0" y="2795"/>
                  <a:pt x="0" y="3183"/>
                  <a:pt x="0" y="3587"/>
                </a:cubicBezTo>
                <a:cubicBezTo>
                  <a:pt x="197" y="3587"/>
                  <a:pt x="391" y="3587"/>
                  <a:pt x="584" y="3587"/>
                </a:cubicBezTo>
                <a:cubicBezTo>
                  <a:pt x="646" y="3832"/>
                  <a:pt x="743" y="4064"/>
                  <a:pt x="871" y="4275"/>
                </a:cubicBezTo>
                <a:cubicBezTo>
                  <a:pt x="733" y="4396"/>
                  <a:pt x="584" y="4527"/>
                  <a:pt x="442" y="4651"/>
                </a:cubicBezTo>
                <a:cubicBezTo>
                  <a:pt x="750" y="4959"/>
                  <a:pt x="1027" y="5235"/>
                  <a:pt x="1320" y="5529"/>
                </a:cubicBezTo>
                <a:cubicBezTo>
                  <a:pt x="1448" y="5391"/>
                  <a:pt x="1583" y="5249"/>
                  <a:pt x="1711" y="5114"/>
                </a:cubicBezTo>
                <a:cubicBezTo>
                  <a:pt x="1918" y="5242"/>
                  <a:pt x="2150" y="5336"/>
                  <a:pt x="2392" y="5398"/>
                </a:cubicBezTo>
                <a:cubicBezTo>
                  <a:pt x="2392" y="5584"/>
                  <a:pt x="2392" y="5781"/>
                  <a:pt x="2392" y="5985"/>
                </a:cubicBezTo>
                <a:cubicBezTo>
                  <a:pt x="2793" y="5985"/>
                  <a:pt x="3180" y="5985"/>
                  <a:pt x="3584" y="5985"/>
                </a:cubicBezTo>
                <a:cubicBezTo>
                  <a:pt x="3584" y="5788"/>
                  <a:pt x="3584" y="5591"/>
                  <a:pt x="3584" y="5401"/>
                </a:cubicBezTo>
                <a:cubicBezTo>
                  <a:pt x="3833" y="5343"/>
                  <a:pt x="4064" y="5242"/>
                  <a:pt x="4279" y="5114"/>
                </a:cubicBezTo>
                <a:cubicBezTo>
                  <a:pt x="4403" y="5253"/>
                  <a:pt x="4534" y="5394"/>
                  <a:pt x="4662" y="5533"/>
                </a:cubicBezTo>
                <a:cubicBezTo>
                  <a:pt x="4956" y="5239"/>
                  <a:pt x="5232" y="4959"/>
                  <a:pt x="5523" y="4669"/>
                </a:cubicBezTo>
                <a:cubicBezTo>
                  <a:pt x="5388" y="4541"/>
                  <a:pt x="5246" y="4409"/>
                  <a:pt x="5112" y="4285"/>
                </a:cubicBezTo>
                <a:cubicBezTo>
                  <a:pt x="5239" y="4074"/>
                  <a:pt x="5340" y="3843"/>
                  <a:pt x="5402" y="3594"/>
                </a:cubicBezTo>
                <a:cubicBezTo>
                  <a:pt x="5588" y="3594"/>
                  <a:pt x="5785" y="3594"/>
                  <a:pt x="5986" y="359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endParaRPr>
          </a:p>
        </p:txBody>
      </p:sp>
      <p:grpSp>
        <p:nvGrpSpPr>
          <p:cNvPr id="31" name="Group 30"/>
          <p:cNvGrpSpPr/>
          <p:nvPr/>
        </p:nvGrpSpPr>
        <p:grpSpPr>
          <a:xfrm>
            <a:off x="5561163" y="5469814"/>
            <a:ext cx="548200" cy="538932"/>
            <a:chOff x="10832823" y="3353836"/>
            <a:chExt cx="537576" cy="528488"/>
          </a:xfrm>
        </p:grpSpPr>
        <p:sp>
          <p:nvSpPr>
            <p:cNvPr id="32" name="Oval 13"/>
            <p:cNvSpPr>
              <a:spLocks noChangeArrowheads="1"/>
            </p:cNvSpPr>
            <p:nvPr/>
          </p:nvSpPr>
          <p:spPr bwMode="auto">
            <a:xfrm>
              <a:off x="10943701" y="3353836"/>
              <a:ext cx="426698" cy="42669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endParaRPr>
            </a:p>
          </p:txBody>
        </p:sp>
        <p:sp>
          <p:nvSpPr>
            <p:cNvPr id="33" name="Freeform 14"/>
            <p:cNvSpPr>
              <a:spLocks/>
            </p:cNvSpPr>
            <p:nvPr/>
          </p:nvSpPr>
          <p:spPr bwMode="auto">
            <a:xfrm>
              <a:off x="10832823" y="3702829"/>
              <a:ext cx="179495" cy="179495"/>
            </a:xfrm>
            <a:custGeom>
              <a:avLst/>
              <a:gdLst>
                <a:gd name="T0" fmla="*/ 1224 w 1980"/>
                <a:gd name="T1" fmla="*/ 0 h 1977"/>
                <a:gd name="T2" fmla="*/ 218 w 1980"/>
                <a:gd name="T3" fmla="*/ 985 h 1977"/>
                <a:gd name="T4" fmla="*/ 211 w 1980"/>
                <a:gd name="T5" fmla="*/ 1752 h 1977"/>
                <a:gd name="T6" fmla="*/ 218 w 1980"/>
                <a:gd name="T7" fmla="*/ 1759 h 1977"/>
                <a:gd name="T8" fmla="*/ 985 w 1980"/>
                <a:gd name="T9" fmla="*/ 1766 h 1977"/>
                <a:gd name="T10" fmla="*/ 1980 w 1980"/>
                <a:gd name="T11" fmla="*/ 788 h 1977"/>
                <a:gd name="T12" fmla="*/ 1224 w 1980"/>
                <a:gd name="T13" fmla="*/ 0 h 1977"/>
              </a:gdLst>
              <a:ahLst/>
              <a:cxnLst>
                <a:cxn ang="0">
                  <a:pos x="T0" y="T1"/>
                </a:cxn>
                <a:cxn ang="0">
                  <a:pos x="T2" y="T3"/>
                </a:cxn>
                <a:cxn ang="0">
                  <a:pos x="T4" y="T5"/>
                </a:cxn>
                <a:cxn ang="0">
                  <a:pos x="T6" y="T7"/>
                </a:cxn>
                <a:cxn ang="0">
                  <a:pos x="T8" y="T9"/>
                </a:cxn>
                <a:cxn ang="0">
                  <a:pos x="T10" y="T11"/>
                </a:cxn>
                <a:cxn ang="0">
                  <a:pos x="T12" y="T13"/>
                </a:cxn>
              </a:cxnLst>
              <a:rect l="0" t="0" r="r" b="b"/>
              <a:pathLst>
                <a:path w="1980" h="1977">
                  <a:moveTo>
                    <a:pt x="1224" y="0"/>
                  </a:moveTo>
                  <a:cubicBezTo>
                    <a:pt x="218" y="985"/>
                    <a:pt x="218" y="985"/>
                    <a:pt x="218" y="985"/>
                  </a:cubicBezTo>
                  <a:cubicBezTo>
                    <a:pt x="4" y="1196"/>
                    <a:pt x="0" y="1538"/>
                    <a:pt x="211" y="1752"/>
                  </a:cubicBezTo>
                  <a:cubicBezTo>
                    <a:pt x="218" y="1759"/>
                    <a:pt x="218" y="1759"/>
                    <a:pt x="218" y="1759"/>
                  </a:cubicBezTo>
                  <a:cubicBezTo>
                    <a:pt x="429" y="1974"/>
                    <a:pt x="771" y="1977"/>
                    <a:pt x="985" y="1766"/>
                  </a:cubicBezTo>
                  <a:cubicBezTo>
                    <a:pt x="1980" y="788"/>
                    <a:pt x="1980" y="788"/>
                    <a:pt x="1980" y="788"/>
                  </a:cubicBezTo>
                  <a:cubicBezTo>
                    <a:pt x="1683" y="581"/>
                    <a:pt x="1424" y="315"/>
                    <a:pt x="122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endParaRPr>
            </a:p>
          </p:txBody>
        </p:sp>
      </p:grpSp>
      <p:sp>
        <p:nvSpPr>
          <p:cNvPr id="14" name="Title 13"/>
          <p:cNvSpPr>
            <a:spLocks noGrp="1"/>
          </p:cNvSpPr>
          <p:nvPr>
            <p:ph type="title"/>
          </p:nvPr>
        </p:nvSpPr>
        <p:spPr>
          <a:xfrm>
            <a:off x="274639" y="1241426"/>
            <a:ext cx="4571999" cy="3779836"/>
          </a:xfrm>
        </p:spPr>
        <p:txBody>
          <a:bodyPr>
            <a:noAutofit/>
          </a:bodyPr>
          <a:lstStyle/>
          <a:p>
            <a:r>
              <a:rPr lang="en-US" altLang="en-US" sz="5400" dirty="0"/>
              <a:t>Microsoft Cognitive Services</a:t>
            </a:r>
            <a:br>
              <a:rPr lang="en-US" altLang="en-US" sz="5400" dirty="0"/>
            </a:br>
            <a:r>
              <a:rPr lang="en-US" sz="5400" dirty="0"/>
              <a:t>Give your apps </a:t>
            </a:r>
            <a:br>
              <a:rPr lang="en-US" sz="5400" dirty="0"/>
            </a:br>
            <a:r>
              <a:rPr lang="en-US" sz="5400" dirty="0"/>
              <a:t>a human side</a:t>
            </a:r>
          </a:p>
        </p:txBody>
      </p:sp>
    </p:spTree>
    <p:extLst>
      <p:ext uri="{BB962C8B-B14F-4D97-AF65-F5344CB8AC3E}">
        <p14:creationId xmlns:p14="http://schemas.microsoft.com/office/powerpoint/2010/main" val="16707725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Cognitive Services Demos</a:t>
            </a:r>
          </a:p>
        </p:txBody>
      </p:sp>
    </p:spTree>
    <p:extLst>
      <p:ext uri="{BB962C8B-B14F-4D97-AF65-F5344CB8AC3E}">
        <p14:creationId xmlns:p14="http://schemas.microsoft.com/office/powerpoint/2010/main" val="24365109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eaLnBrk="1" fontAlgn="auto" latinLnBrk="0" hangingPunct="1"/>
            <a:r>
              <a:rPr lang="en-US" sz="7200" b="0" kern="1200" cap="none" spc="-100" baseline="0" dirty="0">
                <a:ln w="3175">
                  <a:noFill/>
                </a:ln>
                <a:gradFill>
                  <a:gsLst>
                    <a:gs pos="100000">
                      <a:schemeClr val="tx1"/>
                    </a:gs>
                    <a:gs pos="0">
                      <a:schemeClr val="tx1"/>
                    </a:gs>
                  </a:gsLst>
                  <a:lin ang="5400000" scaled="0"/>
                </a:gradFill>
                <a:effectLst/>
                <a:latin typeface="+mj-lt"/>
                <a:ea typeface="+mn-ea"/>
                <a:cs typeface="Segoe UI" pitchFamily="34" charset="0"/>
              </a:rPr>
              <a:t>Bot Framework</a:t>
            </a:r>
            <a:endParaRPr lang="en-US" dirty="0"/>
          </a:p>
        </p:txBody>
      </p:sp>
    </p:spTree>
    <p:extLst>
      <p:ext uri="{BB962C8B-B14F-4D97-AF65-F5344CB8AC3E}">
        <p14:creationId xmlns:p14="http://schemas.microsoft.com/office/powerpoint/2010/main" val="37842404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BFW-hero-animation-hq">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764" y="1059965"/>
            <a:ext cx="12432948" cy="4835575"/>
          </a:xfrm>
          <a:prstGeom prst="rect">
            <a:avLst/>
          </a:prstGeom>
        </p:spPr>
      </p:pic>
      <p:pic>
        <p:nvPicPr>
          <p:cNvPr id="6" name="Picture 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510426" y="6010507"/>
            <a:ext cx="776867" cy="776867"/>
          </a:xfrm>
          <a:prstGeom prst="rect">
            <a:avLst/>
          </a:prstGeom>
        </p:spPr>
      </p:pic>
      <p:sp>
        <p:nvSpPr>
          <p:cNvPr id="7" name="TextBox 6"/>
          <p:cNvSpPr txBox="1"/>
          <p:nvPr/>
        </p:nvSpPr>
        <p:spPr>
          <a:xfrm>
            <a:off x="9145358" y="6110012"/>
            <a:ext cx="2841314" cy="544680"/>
          </a:xfrm>
          <a:prstGeom prst="rect">
            <a:avLst/>
          </a:prstGeom>
          <a:noFill/>
        </p:spPr>
        <p:txBody>
          <a:bodyPr wrap="none" lIns="182828" tIns="146262" rIns="182828" bIns="146262" rtlCol="0">
            <a:spAutoFit/>
          </a:bodyPr>
          <a:lstStyle/>
          <a:p>
            <a:pPr defTabSz="932418">
              <a:lnSpc>
                <a:spcPct val="90000"/>
              </a:lnSpc>
              <a:spcAft>
                <a:spcPts val="600"/>
              </a:spcAft>
              <a:defRPr/>
            </a:pPr>
            <a:r>
              <a:rPr lang="en-US" dirty="0"/>
              <a:t>www.botframework.com</a:t>
            </a:r>
          </a:p>
        </p:txBody>
      </p:sp>
      <p:pic>
        <p:nvPicPr>
          <p:cNvPr id="2" name="Picture 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65" y="1068452"/>
            <a:ext cx="12426502" cy="4799042"/>
          </a:xfrm>
          <a:prstGeom prst="rect">
            <a:avLst/>
          </a:prstGeom>
        </p:spPr>
      </p:pic>
    </p:spTree>
    <p:extLst>
      <p:ext uri="{BB962C8B-B14F-4D97-AF65-F5344CB8AC3E}">
        <p14:creationId xmlns:p14="http://schemas.microsoft.com/office/powerpoint/2010/main" val="40775890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7058" fill="hold"/>
                                        <p:tgtEl>
                                          <p:spTgt spid="5"/>
                                        </p:tgtEl>
                                      </p:cBhvr>
                                    </p:cmd>
                                  </p:childTnLst>
                                </p:cTn>
                              </p:par>
                            </p:childTnLst>
                          </p:cTn>
                        </p:par>
                        <p:par>
                          <p:cTn id="7" fill="hold">
                            <p:stCondLst>
                              <p:cond delay="17058"/>
                            </p:stCondLst>
                            <p:childTnLst>
                              <p:par>
                                <p:cTn id="8" presetID="1" presetClass="entr" presetSubtype="0" fill="hold" nodeType="afterEffect">
                                  <p:stCondLst>
                                    <p:cond delay="0"/>
                                  </p:stCondLst>
                                  <p:childTnLst>
                                    <p:set>
                                      <p:cBhvr>
                                        <p:cTn id="9"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0" restart="whenNotActive" fill="hold" evtFilter="cancelBubble" nodeType="interactiveSeq">
                <p:stCondLst>
                  <p:cond evt="onClick" delay="0">
                    <p:tgtEl>
                      <p:spTgt spid="5"/>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clickEffect">
                                  <p:stCondLst>
                                    <p:cond delay="0"/>
                                  </p:stCondLst>
                                  <p:childTnLst>
                                    <p:cmd type="call" cmd="togglePause">
                                      <p:cBhvr>
                                        <p:cTn id="14" dur="1" fill="hold"/>
                                        <p:tgtEl>
                                          <p:spTgt spid="5"/>
                                        </p:tgtEl>
                                      </p:cBhvr>
                                    </p:cmd>
                                  </p:childTnLst>
                                </p:cTn>
                              </p:par>
                            </p:childTnLst>
                          </p:cTn>
                        </p:par>
                      </p:childTnLst>
                    </p:cTn>
                  </p:par>
                </p:childTnLst>
              </p:cTn>
              <p:nextCondLst>
                <p:cond evt="onClick" delay="0">
                  <p:tgtEl>
                    <p:spTgt spid="5"/>
                  </p:tgtEl>
                </p:cond>
              </p:nextCondLst>
            </p:seq>
            <p:video>
              <p:cMediaNode vol="80000">
                <p:cTn id="15" fill="hold" display="0">
                  <p:stCondLst>
                    <p:cond delay="indefinite"/>
                  </p:stCondLst>
                </p:cTn>
                <p:tgtEl>
                  <p:spTgt spid="5"/>
                </p:tgtEl>
              </p:cMediaNode>
            </p:vide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stretch>
            <a:fillRect/>
          </a:stretch>
        </p:blipFill>
        <p:spPr>
          <a:xfrm>
            <a:off x="5188813" y="-889038"/>
            <a:ext cx="2874760" cy="602145"/>
          </a:xfrm>
          <a:prstGeom prst="rect">
            <a:avLst/>
          </a:prstGeom>
        </p:spPr>
      </p:pic>
      <p:grpSp>
        <p:nvGrpSpPr>
          <p:cNvPr id="26" name="Group 25"/>
          <p:cNvGrpSpPr/>
          <p:nvPr/>
        </p:nvGrpSpPr>
        <p:grpSpPr>
          <a:xfrm>
            <a:off x="545706" y="1166085"/>
            <a:ext cx="11238219" cy="5610630"/>
            <a:chOff x="533400" y="1143000"/>
            <a:chExt cx="11020425" cy="5501893"/>
          </a:xfrm>
        </p:grpSpPr>
        <p:sp>
          <p:nvSpPr>
            <p:cNvPr id="5" name="Rectangle 4"/>
            <p:cNvSpPr/>
            <p:nvPr/>
          </p:nvSpPr>
          <p:spPr bwMode="auto">
            <a:xfrm>
              <a:off x="533400" y="1143000"/>
              <a:ext cx="11020425" cy="762000"/>
            </a:xfrm>
            <a:prstGeom prst="rect">
              <a:avLst/>
            </a:prstGeom>
            <a:solidFill>
              <a:srgbClr val="1E425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Box 5"/>
            <p:cNvSpPr txBox="1"/>
            <p:nvPr/>
          </p:nvSpPr>
          <p:spPr>
            <a:xfrm>
              <a:off x="4215417" y="1233156"/>
              <a:ext cx="3746860" cy="634533"/>
            </a:xfrm>
            <a:prstGeom prst="rect">
              <a:avLst/>
            </a:prstGeom>
            <a:noFill/>
          </p:spPr>
          <p:txBody>
            <a:bodyPr wrap="none" lIns="186494" tIns="149196" rIns="186494" bIns="149196" rtlCol="0">
              <a:spAutoFit/>
            </a:bodyPr>
            <a:lstStyle/>
            <a:p>
              <a:pPr defTabSz="932418">
                <a:lnSpc>
                  <a:spcPct val="90000"/>
                </a:lnSpc>
                <a:spcAft>
                  <a:spcPts val="612"/>
                </a:spcAft>
                <a:defRPr/>
              </a:pPr>
              <a:r>
                <a:rPr lang="en-US" sz="2448" kern="0" dirty="0">
                  <a:solidFill>
                    <a:schemeClr val="bg1"/>
                  </a:solidFill>
                </a:rPr>
                <a:t>Your Bot Framework Bot</a:t>
              </a:r>
            </a:p>
          </p:txBody>
        </p:sp>
        <p:sp>
          <p:nvSpPr>
            <p:cNvPr id="7" name="Rectangle 6"/>
            <p:cNvSpPr/>
            <p:nvPr/>
          </p:nvSpPr>
          <p:spPr bwMode="auto">
            <a:xfrm>
              <a:off x="676275" y="1905000"/>
              <a:ext cx="3371850" cy="4644545"/>
            </a:xfrm>
            <a:prstGeom prst="rect">
              <a:avLst/>
            </a:prstGeom>
            <a:solidFill>
              <a:srgbClr val="307AB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p:nvSpPr>
          <p:spPr bwMode="auto">
            <a:xfrm>
              <a:off x="4357686" y="1905000"/>
              <a:ext cx="3371850" cy="4644545"/>
            </a:xfrm>
            <a:prstGeom prst="rect">
              <a:avLst/>
            </a:prstGeom>
            <a:solidFill>
              <a:srgbClr val="307AB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p:nvSpPr>
          <p:spPr bwMode="auto">
            <a:xfrm>
              <a:off x="8039100" y="1905000"/>
              <a:ext cx="3371850" cy="4644545"/>
            </a:xfrm>
            <a:prstGeom prst="rect">
              <a:avLst/>
            </a:prstGeom>
            <a:solidFill>
              <a:srgbClr val="307AB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TextBox 11"/>
            <p:cNvSpPr txBox="1"/>
            <p:nvPr/>
          </p:nvSpPr>
          <p:spPr>
            <a:xfrm>
              <a:off x="1034988" y="1905000"/>
              <a:ext cx="3062758" cy="691080"/>
            </a:xfrm>
            <a:prstGeom prst="rect">
              <a:avLst/>
            </a:prstGeom>
            <a:noFill/>
          </p:spPr>
          <p:txBody>
            <a:bodyPr wrap="none" lIns="186494" tIns="149196" rIns="186494" bIns="149196" rtlCol="0">
              <a:spAutoFit/>
            </a:bodyPr>
            <a:lstStyle/>
            <a:p>
              <a:pPr defTabSz="932418">
                <a:lnSpc>
                  <a:spcPct val="90000"/>
                </a:lnSpc>
                <a:spcAft>
                  <a:spcPts val="612"/>
                </a:spcAft>
                <a:defRPr/>
              </a:pPr>
              <a:r>
                <a:rPr lang="en-US" sz="2856" kern="0" dirty="0">
                  <a:solidFill>
                    <a:schemeClr val="bg1"/>
                  </a:solidFill>
                </a:rPr>
                <a:t>Developer Portal</a:t>
              </a:r>
            </a:p>
          </p:txBody>
        </p:sp>
        <p:sp>
          <p:nvSpPr>
            <p:cNvPr id="14" name="TextBox 13"/>
            <p:cNvSpPr txBox="1"/>
            <p:nvPr/>
          </p:nvSpPr>
          <p:spPr>
            <a:xfrm>
              <a:off x="8509435" y="1905000"/>
              <a:ext cx="2493311" cy="691023"/>
            </a:xfrm>
            <a:prstGeom prst="rect">
              <a:avLst/>
            </a:prstGeom>
            <a:noFill/>
          </p:spPr>
          <p:txBody>
            <a:bodyPr wrap="none" lIns="186494" tIns="149196" rIns="186494" bIns="149196" rtlCol="0">
              <a:spAutoFit/>
            </a:bodyPr>
            <a:lstStyle/>
            <a:p>
              <a:pPr defTabSz="932418">
                <a:lnSpc>
                  <a:spcPct val="90000"/>
                </a:lnSpc>
                <a:spcAft>
                  <a:spcPts val="612"/>
                </a:spcAft>
                <a:defRPr/>
              </a:pPr>
              <a:r>
                <a:rPr lang="en-US" sz="2856" kern="0" dirty="0">
                  <a:solidFill>
                    <a:schemeClr val="bg1"/>
                  </a:solidFill>
                </a:rPr>
                <a:t>Bot Directory</a:t>
              </a:r>
            </a:p>
          </p:txBody>
        </p:sp>
        <p:sp>
          <p:nvSpPr>
            <p:cNvPr id="15" name="TextBox 14"/>
            <p:cNvSpPr txBox="1"/>
            <p:nvPr/>
          </p:nvSpPr>
          <p:spPr>
            <a:xfrm>
              <a:off x="4538070" y="1905000"/>
              <a:ext cx="3065583" cy="691023"/>
            </a:xfrm>
            <a:prstGeom prst="rect">
              <a:avLst/>
            </a:prstGeom>
            <a:noFill/>
          </p:spPr>
          <p:txBody>
            <a:bodyPr wrap="none" lIns="186494" tIns="149196" rIns="186494" bIns="149196" rtlCol="0">
              <a:spAutoFit/>
            </a:bodyPr>
            <a:lstStyle/>
            <a:p>
              <a:pPr defTabSz="932418">
                <a:lnSpc>
                  <a:spcPct val="90000"/>
                </a:lnSpc>
                <a:spcAft>
                  <a:spcPts val="612"/>
                </a:spcAft>
                <a:defRPr/>
              </a:pPr>
              <a:r>
                <a:rPr lang="en-US" sz="2856" kern="0" dirty="0">
                  <a:solidFill>
                    <a:schemeClr val="bg1"/>
                  </a:solidFill>
                </a:rPr>
                <a:t>Bot Builder SDKs</a:t>
              </a:r>
            </a:p>
          </p:txBody>
        </p:sp>
        <p:sp>
          <p:nvSpPr>
            <p:cNvPr id="16" name="TextBox 15"/>
            <p:cNvSpPr txBox="1"/>
            <p:nvPr/>
          </p:nvSpPr>
          <p:spPr>
            <a:xfrm>
              <a:off x="876300" y="2452704"/>
              <a:ext cx="2952750" cy="1201611"/>
            </a:xfrm>
            <a:prstGeom prst="rect">
              <a:avLst/>
            </a:prstGeom>
            <a:noFill/>
          </p:spPr>
          <p:txBody>
            <a:bodyPr wrap="square" lIns="0" tIns="93247" rIns="0" bIns="93247" rtlCol="0">
              <a:spAutoFit/>
            </a:bodyPr>
            <a:lstStyle/>
            <a:p>
              <a:pPr defTabSz="932418">
                <a:lnSpc>
                  <a:spcPct val="90000"/>
                </a:lnSpc>
                <a:spcAft>
                  <a:spcPts val="612"/>
                </a:spcAft>
                <a:defRPr/>
              </a:pPr>
              <a:r>
                <a:rPr lang="en-US" sz="1836" kern="0" dirty="0">
                  <a:solidFill>
                    <a:schemeClr val="bg1"/>
                  </a:solidFill>
                </a:rPr>
                <a:t>Connect your bot(s) to text/</a:t>
              </a:r>
              <a:r>
                <a:rPr lang="en-US" sz="1836" kern="0" dirty="0" err="1">
                  <a:solidFill>
                    <a:schemeClr val="bg1"/>
                  </a:solidFill>
                </a:rPr>
                <a:t>sms</a:t>
              </a:r>
              <a:r>
                <a:rPr lang="en-US" sz="1836" kern="0" dirty="0">
                  <a:solidFill>
                    <a:schemeClr val="bg1"/>
                  </a:solidFill>
                </a:rPr>
                <a:t>, Office 365 mail, Skype, Slack, and other services</a:t>
              </a:r>
              <a:r>
                <a:rPr lang="en-US" sz="1428" kern="0" dirty="0">
                  <a:solidFill>
                    <a:sysClr val="windowText" lastClr="000000"/>
                  </a:solidFill>
                </a:rPr>
                <a:t>.</a:t>
              </a:r>
              <a:endParaRPr lang="en-US" sz="1428" kern="0" dirty="0">
                <a:gradFill>
                  <a:gsLst>
                    <a:gs pos="2917">
                      <a:schemeClr val="tx1"/>
                    </a:gs>
                    <a:gs pos="30000">
                      <a:schemeClr val="tx1"/>
                    </a:gs>
                  </a:gsLst>
                  <a:lin ang="5400000" scaled="0"/>
                </a:gradFill>
              </a:endParaRPr>
            </a:p>
          </p:txBody>
        </p:sp>
        <p:sp>
          <p:nvSpPr>
            <p:cNvPr id="17" name="TextBox 16"/>
            <p:cNvSpPr txBox="1"/>
            <p:nvPr/>
          </p:nvSpPr>
          <p:spPr>
            <a:xfrm>
              <a:off x="4567236" y="2452704"/>
              <a:ext cx="2952750" cy="1032206"/>
            </a:xfrm>
            <a:prstGeom prst="rect">
              <a:avLst/>
            </a:prstGeom>
            <a:noFill/>
          </p:spPr>
          <p:txBody>
            <a:bodyPr wrap="square" lIns="0" tIns="93247" rIns="0" bIns="93247" rtlCol="0">
              <a:spAutoFit/>
            </a:bodyPr>
            <a:lstStyle/>
            <a:p>
              <a:pPr defTabSz="932418">
                <a:defRPr/>
              </a:pPr>
              <a:r>
                <a:rPr lang="en-US" sz="1836" kern="0" dirty="0">
                  <a:solidFill>
                    <a:schemeClr val="bg1"/>
                  </a:solidFill>
                </a:rPr>
                <a:t>Build great dialogs within your Node.js- or C#-based bot</a:t>
              </a:r>
            </a:p>
          </p:txBody>
        </p:sp>
        <p:sp>
          <p:nvSpPr>
            <p:cNvPr id="18" name="TextBox 17"/>
            <p:cNvSpPr txBox="1"/>
            <p:nvPr/>
          </p:nvSpPr>
          <p:spPr>
            <a:xfrm>
              <a:off x="8261473" y="2452704"/>
              <a:ext cx="2952750" cy="1201611"/>
            </a:xfrm>
            <a:prstGeom prst="rect">
              <a:avLst/>
            </a:prstGeom>
            <a:noFill/>
          </p:spPr>
          <p:txBody>
            <a:bodyPr wrap="square" lIns="0" tIns="93247" rIns="0" bIns="93247" rtlCol="0">
              <a:spAutoFit/>
            </a:bodyPr>
            <a:lstStyle/>
            <a:p>
              <a:pPr defTabSz="932418">
                <a:lnSpc>
                  <a:spcPct val="90000"/>
                </a:lnSpc>
                <a:spcAft>
                  <a:spcPts val="612"/>
                </a:spcAft>
                <a:defRPr/>
              </a:pPr>
              <a:r>
                <a:rPr lang="en-US" sz="1836" i="1" kern="0" dirty="0">
                  <a:solidFill>
                    <a:schemeClr val="bg1"/>
                  </a:solidFill>
                </a:rPr>
                <a:t>COMING SOON </a:t>
              </a:r>
              <a:r>
                <a:rPr lang="en-US" sz="1836" kern="0" dirty="0">
                  <a:solidFill>
                    <a:schemeClr val="bg1"/>
                  </a:solidFill>
                </a:rPr>
                <a:t>- Try, use, and add published bots to the world’s top conversation experiences</a:t>
              </a:r>
              <a:endParaRPr lang="en-US" sz="2448" kern="0" dirty="0">
                <a:gradFill>
                  <a:gsLst>
                    <a:gs pos="2917">
                      <a:schemeClr val="tx1"/>
                    </a:gs>
                    <a:gs pos="30000">
                      <a:schemeClr val="tx1"/>
                    </a:gs>
                  </a:gsLst>
                  <a:lin ang="5400000" scaled="0"/>
                </a:gradFill>
              </a:endParaRPr>
            </a:p>
          </p:txBody>
        </p:sp>
        <p:sp>
          <p:nvSpPr>
            <p:cNvPr id="19" name="TextBox 18"/>
            <p:cNvSpPr txBox="1"/>
            <p:nvPr/>
          </p:nvSpPr>
          <p:spPr>
            <a:xfrm>
              <a:off x="876300" y="3569437"/>
              <a:ext cx="2952750" cy="3075456"/>
            </a:xfrm>
            <a:prstGeom prst="rect">
              <a:avLst/>
            </a:prstGeom>
            <a:noFill/>
          </p:spPr>
          <p:txBody>
            <a:bodyPr wrap="square" lIns="0" tIns="93247" rIns="0" bIns="93247" rtlCol="0">
              <a:spAutoFit/>
            </a:bodyPr>
            <a:lstStyle/>
            <a:p>
              <a:pPr marL="291380" indent="-291380" defTabSz="932418">
                <a:lnSpc>
                  <a:spcPct val="90000"/>
                </a:lnSpc>
                <a:spcAft>
                  <a:spcPts val="612"/>
                </a:spcAft>
                <a:buFont typeface="Arial" panose="020B0604020202020204" pitchFamily="34" charset="0"/>
                <a:buChar char="•"/>
                <a:defRPr/>
              </a:pPr>
              <a:r>
                <a:rPr lang="en-US" sz="1632" kern="0" dirty="0">
                  <a:solidFill>
                    <a:schemeClr val="bg1"/>
                  </a:solidFill>
                  <a:latin typeface="+mj-lt"/>
                </a:rPr>
                <a:t>Register, connect, publish and manage your bot through the bot dashboard</a:t>
              </a:r>
            </a:p>
            <a:p>
              <a:pPr marL="291380" indent="-291380" defTabSz="932418">
                <a:lnSpc>
                  <a:spcPct val="90000"/>
                </a:lnSpc>
                <a:spcAft>
                  <a:spcPts val="612"/>
                </a:spcAft>
                <a:buFont typeface="Arial" panose="020B0604020202020204" pitchFamily="34" charset="0"/>
                <a:buChar char="•"/>
                <a:defRPr/>
              </a:pPr>
              <a:r>
                <a:rPr lang="en-US" sz="1632" kern="0" dirty="0">
                  <a:solidFill>
                    <a:schemeClr val="bg1"/>
                  </a:solidFill>
                  <a:latin typeface="+mj-lt"/>
                </a:rPr>
                <a:t>Automatic card normalization across channels</a:t>
              </a:r>
            </a:p>
            <a:p>
              <a:pPr marL="291380" indent="-291380" defTabSz="932418">
                <a:lnSpc>
                  <a:spcPct val="90000"/>
                </a:lnSpc>
                <a:spcAft>
                  <a:spcPts val="612"/>
                </a:spcAft>
                <a:buFont typeface="Arial" panose="020B0604020202020204" pitchFamily="34" charset="0"/>
                <a:buChar char="•"/>
                <a:defRPr/>
              </a:pPr>
              <a:r>
                <a:rPr lang="en-US" sz="1632" kern="0" dirty="0">
                  <a:solidFill>
                    <a:schemeClr val="bg1"/>
                  </a:solidFill>
                  <a:latin typeface="+mj-lt"/>
                </a:rPr>
                <a:t>Skype channel auto-configured</a:t>
              </a:r>
            </a:p>
            <a:p>
              <a:pPr marL="291380" indent="-291380" defTabSz="932418">
                <a:lnSpc>
                  <a:spcPct val="90000"/>
                </a:lnSpc>
                <a:spcAft>
                  <a:spcPts val="612"/>
                </a:spcAft>
                <a:buFont typeface="Arial" panose="020B0604020202020204" pitchFamily="34" charset="0"/>
                <a:buChar char="•"/>
                <a:defRPr/>
              </a:pPr>
              <a:r>
                <a:rPr lang="en-US" sz="1632" kern="0" dirty="0">
                  <a:solidFill>
                    <a:schemeClr val="bg1"/>
                  </a:solidFill>
                  <a:latin typeface="+mj-lt"/>
                </a:rPr>
                <a:t>Embeddable web chat control</a:t>
              </a:r>
            </a:p>
            <a:p>
              <a:pPr marL="291380" indent="-291380" defTabSz="932418">
                <a:lnSpc>
                  <a:spcPct val="90000"/>
                </a:lnSpc>
                <a:spcAft>
                  <a:spcPts val="612"/>
                </a:spcAft>
                <a:buFont typeface="Arial" panose="020B0604020202020204" pitchFamily="34" charset="0"/>
                <a:buChar char="•"/>
                <a:defRPr/>
              </a:pPr>
              <a:r>
                <a:rPr lang="en-US" sz="1632" kern="0" dirty="0">
                  <a:solidFill>
                    <a:schemeClr val="bg1"/>
                  </a:solidFill>
                  <a:latin typeface="+mj-lt"/>
                </a:rPr>
                <a:t>Host your bot in your app using </a:t>
              </a:r>
              <a:r>
                <a:rPr lang="en-US" sz="1632" kern="0" dirty="0" err="1">
                  <a:solidFill>
                    <a:schemeClr val="bg1"/>
                  </a:solidFill>
                  <a:latin typeface="+mj-lt"/>
                </a:rPr>
                <a:t>DirectLine</a:t>
              </a:r>
              <a:r>
                <a:rPr lang="en-US" sz="1632" kern="0" dirty="0">
                  <a:solidFill>
                    <a:schemeClr val="bg1"/>
                  </a:solidFill>
                  <a:latin typeface="+mj-lt"/>
                </a:rPr>
                <a:t> API</a:t>
              </a:r>
            </a:p>
            <a:p>
              <a:pPr marL="291380" indent="-291380" defTabSz="932418">
                <a:lnSpc>
                  <a:spcPct val="90000"/>
                </a:lnSpc>
                <a:spcAft>
                  <a:spcPts val="612"/>
                </a:spcAft>
                <a:buFont typeface="Arial" panose="020B0604020202020204" pitchFamily="34" charset="0"/>
                <a:buChar char="•"/>
                <a:defRPr/>
              </a:pPr>
              <a:r>
                <a:rPr lang="en-US" sz="1632" kern="0" dirty="0">
                  <a:solidFill>
                    <a:schemeClr val="bg1"/>
                  </a:solidFill>
                  <a:latin typeface="+mj-lt"/>
                </a:rPr>
                <a:t>Fast, secure message routing</a:t>
              </a:r>
            </a:p>
            <a:p>
              <a:pPr marL="291380" indent="-291380" defTabSz="932418">
                <a:lnSpc>
                  <a:spcPct val="90000"/>
                </a:lnSpc>
                <a:spcAft>
                  <a:spcPts val="612"/>
                </a:spcAft>
                <a:buFont typeface="Arial" panose="020B0604020202020204" pitchFamily="34" charset="0"/>
                <a:buChar char="•"/>
                <a:defRPr/>
              </a:pPr>
              <a:r>
                <a:rPr lang="en-US" sz="1632" kern="0" dirty="0">
                  <a:solidFill>
                    <a:schemeClr val="bg1"/>
                  </a:solidFill>
                  <a:latin typeface="+mj-lt"/>
                </a:rPr>
                <a:t>Diagnostic tools</a:t>
              </a:r>
            </a:p>
          </p:txBody>
        </p:sp>
        <p:sp>
          <p:nvSpPr>
            <p:cNvPr id="23" name="TextBox 22"/>
            <p:cNvSpPr txBox="1"/>
            <p:nvPr/>
          </p:nvSpPr>
          <p:spPr>
            <a:xfrm>
              <a:off x="4575065" y="3569437"/>
              <a:ext cx="2952750" cy="2979094"/>
            </a:xfrm>
            <a:prstGeom prst="rect">
              <a:avLst/>
            </a:prstGeom>
            <a:noFill/>
          </p:spPr>
          <p:txBody>
            <a:bodyPr wrap="square" lIns="0" tIns="93247" rIns="0" bIns="93247" rtlCol="0">
              <a:spAutoFit/>
            </a:bodyPr>
            <a:lstStyle/>
            <a:p>
              <a:pPr marL="291380" indent="-291380" defTabSz="932418">
                <a:lnSpc>
                  <a:spcPct val="90000"/>
                </a:lnSpc>
                <a:spcAft>
                  <a:spcPts val="612"/>
                </a:spcAft>
                <a:buFont typeface="Arial" panose="020B0604020202020204" pitchFamily="34" charset="0"/>
                <a:buChar char="•"/>
                <a:defRPr/>
              </a:pPr>
              <a:r>
                <a:rPr lang="en-US" sz="1632" kern="0" dirty="0">
                  <a:solidFill>
                    <a:schemeClr val="bg1"/>
                  </a:solidFill>
                  <a:latin typeface="+mj-lt"/>
                </a:rPr>
                <a:t>Open source SDK on </a:t>
              </a:r>
              <a:r>
                <a:rPr lang="en-US" sz="1632" kern="0" dirty="0" err="1">
                  <a:solidFill>
                    <a:schemeClr val="bg1"/>
                  </a:solidFill>
                  <a:latin typeface="+mj-lt"/>
                </a:rPr>
                <a:t>Github</a:t>
              </a:r>
              <a:endParaRPr lang="en-US" sz="1632" kern="0" dirty="0">
                <a:solidFill>
                  <a:schemeClr val="bg1"/>
                </a:solidFill>
                <a:latin typeface="+mj-lt"/>
              </a:endParaRPr>
            </a:p>
            <a:p>
              <a:pPr marL="291380" indent="-291380" defTabSz="932418">
                <a:lnSpc>
                  <a:spcPct val="90000"/>
                </a:lnSpc>
                <a:spcAft>
                  <a:spcPts val="612"/>
                </a:spcAft>
                <a:buFont typeface="Arial" panose="020B0604020202020204" pitchFamily="34" charset="0"/>
                <a:buChar char="•"/>
                <a:defRPr/>
              </a:pPr>
              <a:r>
                <a:rPr lang="en-US" sz="1632" kern="0" dirty="0">
                  <a:solidFill>
                    <a:schemeClr val="bg1"/>
                  </a:solidFill>
                  <a:latin typeface="+mj-lt"/>
                </a:rPr>
                <a:t>From simple built-in prompts and command dialogs to simple to use yet sophisticated  ‘</a:t>
              </a:r>
              <a:r>
                <a:rPr lang="en-US" sz="1632" kern="0" dirty="0" err="1">
                  <a:solidFill>
                    <a:schemeClr val="bg1"/>
                  </a:solidFill>
                  <a:latin typeface="+mj-lt"/>
                </a:rPr>
                <a:t>FormFlow</a:t>
              </a:r>
              <a:r>
                <a:rPr lang="en-US" sz="1632" kern="0" dirty="0">
                  <a:solidFill>
                    <a:schemeClr val="bg1"/>
                  </a:solidFill>
                  <a:latin typeface="+mj-lt"/>
                </a:rPr>
                <a:t>’ dialogs</a:t>
              </a:r>
            </a:p>
            <a:p>
              <a:pPr marL="291380" indent="-291380" defTabSz="932418">
                <a:lnSpc>
                  <a:spcPct val="90000"/>
                </a:lnSpc>
                <a:spcAft>
                  <a:spcPts val="612"/>
                </a:spcAft>
                <a:buFont typeface="Arial" panose="020B0604020202020204" pitchFamily="34" charset="0"/>
                <a:buChar char="•"/>
                <a:defRPr/>
              </a:pPr>
              <a:r>
                <a:rPr lang="en-US" sz="1632" kern="0" dirty="0">
                  <a:solidFill>
                    <a:schemeClr val="bg1"/>
                  </a:solidFill>
                  <a:latin typeface="+mj-lt"/>
                </a:rPr>
                <a:t>Support for rich attachments (image, card, video, doc </a:t>
              </a:r>
              <a:r>
                <a:rPr lang="en-US" sz="1632" kern="0" dirty="0" err="1">
                  <a:solidFill>
                    <a:schemeClr val="bg1"/>
                  </a:solidFill>
                  <a:latin typeface="+mj-lt"/>
                </a:rPr>
                <a:t>etc</a:t>
              </a:r>
              <a:r>
                <a:rPr lang="en-US" sz="1632" kern="0" dirty="0">
                  <a:solidFill>
                    <a:schemeClr val="bg1"/>
                  </a:solidFill>
                  <a:latin typeface="+mj-lt"/>
                </a:rPr>
                <a:t>); support for calling </a:t>
              </a:r>
              <a:r>
                <a:rPr lang="en-US" sz="1632" kern="0" dirty="0" err="1">
                  <a:solidFill>
                    <a:schemeClr val="bg1"/>
                  </a:solidFill>
                  <a:latin typeface="+mj-lt"/>
                </a:rPr>
                <a:t>Skyoe</a:t>
              </a:r>
              <a:endParaRPr lang="en-US" sz="1632" kern="0" dirty="0">
                <a:solidFill>
                  <a:schemeClr val="bg1"/>
                </a:solidFill>
                <a:latin typeface="+mj-lt"/>
              </a:endParaRPr>
            </a:p>
            <a:p>
              <a:pPr marL="291380" indent="-291380" defTabSz="932418">
                <a:lnSpc>
                  <a:spcPct val="90000"/>
                </a:lnSpc>
                <a:spcAft>
                  <a:spcPts val="612"/>
                </a:spcAft>
                <a:buFont typeface="Arial" panose="020B0604020202020204" pitchFamily="34" charset="0"/>
                <a:buChar char="•"/>
                <a:defRPr/>
              </a:pPr>
              <a:r>
                <a:rPr lang="en-US" sz="1632" kern="0" dirty="0">
                  <a:solidFill>
                    <a:schemeClr val="bg1"/>
                  </a:solidFill>
                  <a:latin typeface="+mj-lt"/>
                </a:rPr>
                <a:t>Online/offline emulator</a:t>
              </a:r>
            </a:p>
            <a:p>
              <a:pPr marL="291380" indent="-291380" defTabSz="932418">
                <a:lnSpc>
                  <a:spcPct val="90000"/>
                </a:lnSpc>
                <a:spcAft>
                  <a:spcPts val="612"/>
                </a:spcAft>
                <a:buFont typeface="Arial" panose="020B0604020202020204" pitchFamily="34" charset="0"/>
                <a:buChar char="•"/>
                <a:defRPr/>
              </a:pPr>
              <a:r>
                <a:rPr lang="en-US" sz="1632" kern="0" dirty="0">
                  <a:solidFill>
                    <a:schemeClr val="bg1"/>
                  </a:solidFill>
                  <a:latin typeface="+mj-lt"/>
                </a:rPr>
                <a:t>Add smarts with Cognitive Services</a:t>
              </a:r>
            </a:p>
          </p:txBody>
        </p:sp>
        <p:sp>
          <p:nvSpPr>
            <p:cNvPr id="24" name="TextBox 23"/>
            <p:cNvSpPr txBox="1"/>
            <p:nvPr/>
          </p:nvSpPr>
          <p:spPr>
            <a:xfrm>
              <a:off x="8243106" y="3569437"/>
              <a:ext cx="2952750" cy="2372765"/>
            </a:xfrm>
            <a:prstGeom prst="rect">
              <a:avLst/>
            </a:prstGeom>
            <a:noFill/>
          </p:spPr>
          <p:txBody>
            <a:bodyPr wrap="square" lIns="0" tIns="93247" rIns="0" bIns="93247" rtlCol="0">
              <a:spAutoFit/>
            </a:bodyPr>
            <a:lstStyle/>
            <a:p>
              <a:pPr marL="291380" indent="-291380" defTabSz="932418">
                <a:lnSpc>
                  <a:spcPct val="90000"/>
                </a:lnSpc>
                <a:spcAft>
                  <a:spcPts val="612"/>
                </a:spcAft>
                <a:buFont typeface="Arial" panose="020B0604020202020204" pitchFamily="34" charset="0"/>
                <a:buChar char="•"/>
                <a:defRPr/>
              </a:pPr>
              <a:r>
                <a:rPr lang="en-US" sz="1632" kern="0" dirty="0">
                  <a:solidFill>
                    <a:schemeClr val="bg1"/>
                  </a:solidFill>
                  <a:latin typeface="+mj-lt"/>
                </a:rPr>
                <a:t>Public directory of bots registered and approved with Bot Framework</a:t>
              </a:r>
            </a:p>
            <a:p>
              <a:pPr marL="291380" indent="-291380" defTabSz="932418">
                <a:lnSpc>
                  <a:spcPct val="90000"/>
                </a:lnSpc>
                <a:spcAft>
                  <a:spcPts val="612"/>
                </a:spcAft>
                <a:buFont typeface="Arial" panose="020B0604020202020204" pitchFamily="34" charset="0"/>
                <a:buChar char="•"/>
                <a:defRPr/>
              </a:pPr>
              <a:r>
                <a:rPr lang="en-US" sz="1632" kern="0" dirty="0">
                  <a:solidFill>
                    <a:schemeClr val="bg1"/>
                  </a:solidFill>
                  <a:latin typeface="+mj-lt"/>
                </a:rPr>
                <a:t>Users can try your bot from the directory via the web chat control</a:t>
              </a:r>
            </a:p>
            <a:p>
              <a:pPr marL="291380" indent="-291380" defTabSz="932418">
                <a:lnSpc>
                  <a:spcPct val="90000"/>
                </a:lnSpc>
                <a:spcAft>
                  <a:spcPts val="612"/>
                </a:spcAft>
                <a:buFont typeface="Arial" panose="020B0604020202020204" pitchFamily="34" charset="0"/>
                <a:buChar char="•"/>
                <a:defRPr/>
              </a:pPr>
              <a:r>
                <a:rPr lang="en-US" sz="1632" kern="0" dirty="0">
                  <a:solidFill>
                    <a:schemeClr val="bg1"/>
                  </a:solidFill>
                  <a:latin typeface="+mj-lt"/>
                </a:rPr>
                <a:t>Users can discover and add your bot to the channels on which it is configured</a:t>
              </a:r>
              <a:endParaRPr lang="en-US" sz="1632" kern="0" dirty="0">
                <a:gradFill>
                  <a:gsLst>
                    <a:gs pos="2917">
                      <a:schemeClr val="tx1"/>
                    </a:gs>
                    <a:gs pos="30000">
                      <a:schemeClr val="tx1"/>
                    </a:gs>
                  </a:gsLst>
                  <a:lin ang="5400000" scaled="0"/>
                </a:gradFill>
                <a:latin typeface="+mj-lt"/>
              </a:endParaRPr>
            </a:p>
          </p:txBody>
        </p:sp>
      </p:grpSp>
      <p:sp>
        <p:nvSpPr>
          <p:cNvPr id="25" name="Title 24"/>
          <p:cNvSpPr>
            <a:spLocks noGrp="1"/>
          </p:cNvSpPr>
          <p:nvPr>
            <p:ph type="title"/>
          </p:nvPr>
        </p:nvSpPr>
        <p:spPr/>
        <p:txBody>
          <a:bodyPr/>
          <a:lstStyle/>
          <a:p>
            <a:r>
              <a:rPr lang="en-US" dirty="0"/>
              <a:t>Bot Framework Components </a:t>
            </a:r>
          </a:p>
        </p:txBody>
      </p:sp>
    </p:spTree>
    <p:extLst>
      <p:ext uri="{BB962C8B-B14F-4D97-AF65-F5344CB8AC3E}">
        <p14:creationId xmlns:p14="http://schemas.microsoft.com/office/powerpoint/2010/main" val="36993334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Agenda</a:t>
            </a:r>
          </a:p>
        </p:txBody>
      </p:sp>
      <p:sp>
        <p:nvSpPr>
          <p:cNvPr id="7" name="Text Placeholder 6"/>
          <p:cNvSpPr>
            <a:spLocks noGrp="1"/>
          </p:cNvSpPr>
          <p:nvPr>
            <p:ph type="body" sz="quarter" idx="10"/>
          </p:nvPr>
        </p:nvSpPr>
        <p:spPr>
          <a:xfrm>
            <a:off x="274638" y="1212851"/>
            <a:ext cx="11887200" cy="5302250"/>
          </a:xfrm>
        </p:spPr>
        <p:txBody>
          <a:bodyPr>
            <a:normAutofit/>
          </a:bodyPr>
          <a:lstStyle/>
          <a:p>
            <a:r>
              <a:rPr lang="en-US" dirty="0"/>
              <a:t>Containers</a:t>
            </a:r>
          </a:p>
          <a:p>
            <a:r>
              <a:rPr lang="en-US" dirty="0"/>
              <a:t>Cognitive services</a:t>
            </a:r>
          </a:p>
          <a:p>
            <a:r>
              <a:rPr lang="en-US" dirty="0"/>
              <a:t>Bot Framework (Preview)</a:t>
            </a:r>
          </a:p>
          <a:p>
            <a:r>
              <a:rPr lang="en-US" dirty="0"/>
              <a:t>Skype for Business SDK (Preview)</a:t>
            </a:r>
          </a:p>
          <a:p>
            <a:pPr lvl="1"/>
            <a:endParaRPr lang="en-US" dirty="0"/>
          </a:p>
        </p:txBody>
      </p:sp>
    </p:spTree>
    <p:extLst>
      <p:ext uri="{BB962C8B-B14F-4D97-AF65-F5344CB8AC3E}">
        <p14:creationId xmlns:p14="http://schemas.microsoft.com/office/powerpoint/2010/main" val="24419293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6663" y="1043779"/>
            <a:ext cx="11885514" cy="1902059"/>
          </a:xfrm>
        </p:spPr>
        <p:txBody>
          <a:bodyPr/>
          <a:lstStyle/>
          <a:p>
            <a:r>
              <a:rPr lang="en-US" dirty="0"/>
              <a:t>.NET framework with C# or Node.js</a:t>
            </a:r>
          </a:p>
          <a:p>
            <a:r>
              <a:rPr lang="en-US" dirty="0"/>
              <a:t>REST and REST State APIs</a:t>
            </a:r>
          </a:p>
          <a:p>
            <a:r>
              <a:rPr lang="en-US" dirty="0"/>
              <a:t>Manages the conversation state</a:t>
            </a:r>
          </a:p>
        </p:txBody>
      </p:sp>
      <p:sp>
        <p:nvSpPr>
          <p:cNvPr id="3" name="Title 2"/>
          <p:cNvSpPr>
            <a:spLocks noGrp="1"/>
          </p:cNvSpPr>
          <p:nvPr>
            <p:ph type="title"/>
          </p:nvPr>
        </p:nvSpPr>
        <p:spPr>
          <a:prstGeom prst="rect">
            <a:avLst/>
          </a:prstGeom>
        </p:spPr>
        <p:txBody>
          <a:bodyPr/>
          <a:lstStyle/>
          <a:p>
            <a:r>
              <a:rPr lang="en-US" dirty="0"/>
              <a:t>Bot Builder SDK</a:t>
            </a:r>
          </a:p>
        </p:txBody>
      </p:sp>
      <p:pic>
        <p:nvPicPr>
          <p:cNvPr id="4" name="Picture 3"/>
          <p:cNvPicPr>
            <a:picLocks noChangeAspect="1"/>
          </p:cNvPicPr>
          <p:nvPr/>
        </p:nvPicPr>
        <p:blipFill>
          <a:blip r:embed="rId3"/>
          <a:stretch>
            <a:fillRect/>
          </a:stretch>
        </p:blipFill>
        <p:spPr>
          <a:xfrm>
            <a:off x="4519195" y="7266510"/>
            <a:ext cx="7641800" cy="3595423"/>
          </a:xfrm>
          <a:prstGeom prst="rect">
            <a:avLst/>
          </a:prstGeom>
        </p:spPr>
      </p:pic>
      <p:sp>
        <p:nvSpPr>
          <p:cNvPr id="5" name="Rectangle 4"/>
          <p:cNvSpPr/>
          <p:nvPr/>
        </p:nvSpPr>
        <p:spPr bwMode="auto">
          <a:xfrm>
            <a:off x="3495236" y="3092316"/>
            <a:ext cx="5460637" cy="260147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r>
              <a:rPr lang="en-US" sz="2448" kern="0" dirty="0">
                <a:gradFill>
                  <a:gsLst>
                    <a:gs pos="0">
                      <a:srgbClr val="FFFFFF"/>
                    </a:gs>
                    <a:gs pos="100000">
                      <a:srgbClr val="FFFFFF"/>
                    </a:gs>
                  </a:gsLst>
                  <a:lin ang="5400000" scaled="0"/>
                </a:gradFill>
                <a:ea typeface="Segoe UI" pitchFamily="34" charset="0"/>
                <a:cs typeface="Segoe UI" pitchFamily="34" charset="0"/>
              </a:rPr>
              <a:t>Bot</a:t>
            </a:r>
          </a:p>
        </p:txBody>
      </p:sp>
      <p:sp>
        <p:nvSpPr>
          <p:cNvPr id="6" name="Rectangle 5"/>
          <p:cNvSpPr/>
          <p:nvPr/>
        </p:nvSpPr>
        <p:spPr bwMode="auto">
          <a:xfrm>
            <a:off x="3789742" y="3636014"/>
            <a:ext cx="4859354" cy="674910"/>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r>
              <a:rPr lang="en-US" sz="2448" kern="0" dirty="0">
                <a:gradFill>
                  <a:gsLst>
                    <a:gs pos="0">
                      <a:srgbClr val="FFFFFF"/>
                    </a:gs>
                    <a:gs pos="100000">
                      <a:srgbClr val="FFFFFF"/>
                    </a:gs>
                  </a:gsLst>
                  <a:lin ang="5400000" scaled="0"/>
                </a:gradFill>
                <a:ea typeface="Segoe UI" pitchFamily="34" charset="0"/>
                <a:cs typeface="Segoe UI" pitchFamily="34" charset="0"/>
              </a:rPr>
              <a:t>Logic</a:t>
            </a:r>
          </a:p>
        </p:txBody>
      </p:sp>
      <p:sp>
        <p:nvSpPr>
          <p:cNvPr id="7" name="Rectangle 6"/>
          <p:cNvSpPr/>
          <p:nvPr/>
        </p:nvSpPr>
        <p:spPr bwMode="auto">
          <a:xfrm>
            <a:off x="3789742" y="4444021"/>
            <a:ext cx="4859354" cy="674910"/>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r>
              <a:rPr lang="en-US" sz="2448" kern="0" dirty="0">
                <a:gradFill>
                  <a:gsLst>
                    <a:gs pos="0">
                      <a:srgbClr val="FFFFFF"/>
                    </a:gs>
                    <a:gs pos="100000">
                      <a:srgbClr val="FFFFFF"/>
                    </a:gs>
                  </a:gsLst>
                  <a:lin ang="5400000" scaled="0"/>
                </a:gradFill>
                <a:ea typeface="Segoe UI" pitchFamily="34" charset="0"/>
                <a:cs typeface="Segoe UI" pitchFamily="34" charset="0"/>
              </a:rPr>
              <a:t>Bot Builder SDK</a:t>
            </a:r>
          </a:p>
        </p:txBody>
      </p:sp>
      <p:cxnSp>
        <p:nvCxnSpPr>
          <p:cNvPr id="9" name="Elbow Connector 8"/>
          <p:cNvCxnSpPr/>
          <p:nvPr/>
        </p:nvCxnSpPr>
        <p:spPr>
          <a:xfrm flipV="1">
            <a:off x="1464688" y="3973468"/>
            <a:ext cx="2446409" cy="1570698"/>
          </a:xfrm>
          <a:prstGeom prst="bentConnector3">
            <a:avLst>
              <a:gd name="adj1" fmla="val 50000"/>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bwMode="auto">
          <a:xfrm>
            <a:off x="353198" y="4893798"/>
            <a:ext cx="1767038" cy="130073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r>
              <a:rPr lang="en-US" sz="2448" kern="0" dirty="0">
                <a:gradFill>
                  <a:gsLst>
                    <a:gs pos="0">
                      <a:srgbClr val="FFFFFF"/>
                    </a:gs>
                    <a:gs pos="100000">
                      <a:srgbClr val="FFFFFF"/>
                    </a:gs>
                  </a:gsLst>
                  <a:lin ang="5400000" scaled="0"/>
                </a:gradFill>
                <a:ea typeface="Segoe UI" pitchFamily="34" charset="0"/>
                <a:cs typeface="Segoe UI" pitchFamily="34" charset="0"/>
              </a:rPr>
              <a:t>Web </a:t>
            </a:r>
          </a:p>
          <a:p>
            <a:pPr algn="ctr" defTabSz="951028" fontAlgn="base">
              <a:lnSpc>
                <a:spcPct val="90000"/>
              </a:lnSpc>
              <a:spcBef>
                <a:spcPct val="0"/>
              </a:spcBef>
              <a:spcAft>
                <a:spcPct val="0"/>
              </a:spcAft>
              <a:defRPr/>
            </a:pPr>
            <a:r>
              <a:rPr lang="en-US" sz="2448" kern="0" dirty="0">
                <a:gradFill>
                  <a:gsLst>
                    <a:gs pos="0">
                      <a:srgbClr val="FFFFFF"/>
                    </a:gs>
                    <a:gs pos="100000">
                      <a:srgbClr val="FFFFFF"/>
                    </a:gs>
                  </a:gsLst>
                  <a:lin ang="5400000" scaled="0"/>
                </a:gradFill>
                <a:ea typeface="Segoe UI" pitchFamily="34" charset="0"/>
                <a:cs typeface="Segoe UI" pitchFamily="34" charset="0"/>
              </a:rPr>
              <a:t>Service</a:t>
            </a:r>
          </a:p>
        </p:txBody>
      </p:sp>
      <p:cxnSp>
        <p:nvCxnSpPr>
          <p:cNvPr id="16" name="Elbow Connector 15"/>
          <p:cNvCxnSpPr/>
          <p:nvPr/>
        </p:nvCxnSpPr>
        <p:spPr>
          <a:xfrm rot="10800000">
            <a:off x="8541993" y="4743703"/>
            <a:ext cx="1344688" cy="946894"/>
          </a:xfrm>
          <a:prstGeom prst="bentConnector3">
            <a:avLst>
              <a:gd name="adj1" fmla="val 50000"/>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bwMode="auto">
          <a:xfrm>
            <a:off x="9631422" y="4893798"/>
            <a:ext cx="1767038" cy="130073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r>
              <a:rPr lang="en-US" sz="2448" kern="0" dirty="0">
                <a:gradFill>
                  <a:gsLst>
                    <a:gs pos="0">
                      <a:srgbClr val="FFFFFF"/>
                    </a:gs>
                    <a:gs pos="100000">
                      <a:srgbClr val="FFFFFF"/>
                    </a:gs>
                  </a:gsLst>
                  <a:lin ang="5400000" scaled="0"/>
                </a:gradFill>
                <a:ea typeface="Segoe UI" pitchFamily="34" charset="0"/>
                <a:cs typeface="Segoe UI" pitchFamily="34" charset="0"/>
              </a:rPr>
              <a:t>LUIS</a:t>
            </a:r>
          </a:p>
        </p:txBody>
      </p:sp>
    </p:spTree>
    <p:extLst>
      <p:ext uri="{BB962C8B-B14F-4D97-AF65-F5344CB8AC3E}">
        <p14:creationId xmlns:p14="http://schemas.microsoft.com/office/powerpoint/2010/main" val="22414518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548493" y="295731"/>
            <a:ext cx="11887100" cy="917444"/>
          </a:xfrm>
          <a:prstGeom prst="rect">
            <a:avLst/>
          </a:prstGeom>
        </p:spPr>
        <p:txBody>
          <a:bodyPr/>
          <a:lstStyle/>
          <a:p>
            <a:r>
              <a:rPr lang="en-US" dirty="0"/>
              <a:t>Supported Channels</a:t>
            </a:r>
          </a:p>
        </p:txBody>
      </p:sp>
      <p:pic>
        <p:nvPicPr>
          <p:cNvPr id="4" name="Picture 3"/>
          <p:cNvPicPr>
            <a:picLocks noChangeAspect="1"/>
          </p:cNvPicPr>
          <p:nvPr/>
        </p:nvPicPr>
        <p:blipFill rotWithShape="1">
          <a:blip r:embed="rId3"/>
          <a:srcRect l="3788" t="16145" r="5303" b="5821"/>
          <a:stretch/>
        </p:blipFill>
        <p:spPr>
          <a:xfrm>
            <a:off x="961184" y="1516343"/>
            <a:ext cx="10561399" cy="5104676"/>
          </a:xfrm>
          <a:prstGeom prst="rect">
            <a:avLst/>
          </a:prstGeom>
        </p:spPr>
      </p:pic>
    </p:spTree>
    <p:extLst>
      <p:ext uri="{BB962C8B-B14F-4D97-AF65-F5344CB8AC3E}">
        <p14:creationId xmlns:p14="http://schemas.microsoft.com/office/powerpoint/2010/main" val="33653237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Bots</a:t>
            </a:r>
          </a:p>
        </p:txBody>
      </p:sp>
    </p:spTree>
    <p:extLst>
      <p:ext uri="{BB962C8B-B14F-4D97-AF65-F5344CB8AC3E}">
        <p14:creationId xmlns:p14="http://schemas.microsoft.com/office/powerpoint/2010/main" val="24651191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My Org Bot – Vacation Reporting</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48920" y="1366777"/>
            <a:ext cx="2621261" cy="4662351"/>
          </a:xfrm>
          <a:prstGeom prst="rect">
            <a:avLst/>
          </a:prstGeom>
          <a:ln>
            <a:solidFill>
              <a:srgbClr val="7F7F7F"/>
            </a:solidFill>
          </a:ln>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31998" y="1366775"/>
            <a:ext cx="2621261" cy="4662352"/>
          </a:xfrm>
          <a:prstGeom prst="rect">
            <a:avLst/>
          </a:prstGeom>
          <a:ln>
            <a:solidFill>
              <a:srgbClr val="7F7F7F"/>
            </a:solidFill>
          </a:ln>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15076" y="1366775"/>
            <a:ext cx="2621261" cy="4662352"/>
          </a:xfrm>
          <a:prstGeom prst="rect">
            <a:avLst/>
          </a:prstGeom>
          <a:ln>
            <a:solidFill>
              <a:srgbClr val="7F7F7F"/>
            </a:solidFill>
          </a:ln>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8152" y="1366775"/>
            <a:ext cx="2621262" cy="4662352"/>
          </a:xfrm>
          <a:prstGeom prst="rect">
            <a:avLst/>
          </a:prstGeom>
          <a:ln>
            <a:solidFill>
              <a:srgbClr val="7F7F7F"/>
            </a:solidFill>
          </a:ln>
        </p:spPr>
      </p:pic>
    </p:spTree>
    <p:extLst>
      <p:ext uri="{BB962C8B-B14F-4D97-AF65-F5344CB8AC3E}">
        <p14:creationId xmlns:p14="http://schemas.microsoft.com/office/powerpoint/2010/main" val="267151959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3547638"/>
          </a:xfrm>
        </p:spPr>
        <p:txBody>
          <a:bodyPr/>
          <a:lstStyle/>
          <a:p>
            <a:r>
              <a:rPr lang="en-US" sz="7341" dirty="0"/>
              <a:t>Getting Started with Azure Bot</a:t>
            </a:r>
            <a:br>
              <a:rPr lang="en-US" sz="7341" dirty="0"/>
            </a:br>
            <a:br>
              <a:rPr lang="en-US" sz="7341" dirty="0"/>
            </a:br>
            <a:r>
              <a:rPr lang="en-US" sz="4800" dirty="0"/>
              <a:t>www.botframework.com</a:t>
            </a:r>
            <a:br>
              <a:rPr lang="en-US" sz="4800" dirty="0"/>
            </a:br>
            <a:r>
              <a:rPr lang="en-US" sz="4800" dirty="0"/>
              <a:t>github.com/Microsoft/</a:t>
            </a:r>
            <a:r>
              <a:rPr lang="en-US" sz="4800" dirty="0" err="1"/>
              <a:t>BotBuilder</a:t>
            </a:r>
            <a:endParaRPr lang="en-US" dirty="0"/>
          </a:p>
        </p:txBody>
      </p:sp>
    </p:spTree>
    <p:extLst>
      <p:ext uri="{BB962C8B-B14F-4D97-AF65-F5344CB8AC3E}">
        <p14:creationId xmlns:p14="http://schemas.microsoft.com/office/powerpoint/2010/main" val="40422565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Office APIs</a:t>
            </a:r>
          </a:p>
        </p:txBody>
      </p:sp>
    </p:spTree>
    <p:extLst>
      <p:ext uri="{BB962C8B-B14F-4D97-AF65-F5344CB8AC3E}">
        <p14:creationId xmlns:p14="http://schemas.microsoft.com/office/powerpoint/2010/main" val="12428394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eaLnBrk="1" fontAlgn="auto" latinLnBrk="0" hangingPunct="1"/>
            <a:r>
              <a:rPr lang="en-US" sz="7200" b="0" kern="1200" cap="none" spc="-100" baseline="0" dirty="0">
                <a:ln w="3175">
                  <a:noFill/>
                </a:ln>
                <a:gradFill>
                  <a:gsLst>
                    <a:gs pos="100000">
                      <a:schemeClr val="tx1"/>
                    </a:gs>
                    <a:gs pos="0">
                      <a:schemeClr val="tx1"/>
                    </a:gs>
                  </a:gsLst>
                  <a:lin ang="5400000" scaled="0"/>
                </a:gradFill>
                <a:effectLst/>
                <a:latin typeface="+mj-lt"/>
                <a:ea typeface="+mn-ea"/>
                <a:cs typeface="Segoe UI" pitchFamily="34" charset="0"/>
              </a:rPr>
              <a:t>Skype for Business</a:t>
            </a:r>
            <a:endParaRPr lang="en-US" dirty="0"/>
          </a:p>
        </p:txBody>
      </p:sp>
    </p:spTree>
    <p:extLst>
      <p:ext uri="{BB962C8B-B14F-4D97-AF65-F5344CB8AC3E}">
        <p14:creationId xmlns:p14="http://schemas.microsoft.com/office/powerpoint/2010/main" val="16675781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Engage users through conversations</a:t>
            </a:r>
          </a:p>
        </p:txBody>
      </p:sp>
      <p:sp>
        <p:nvSpPr>
          <p:cNvPr id="16" name="TextBox 15"/>
          <p:cNvSpPr txBox="1"/>
          <p:nvPr/>
        </p:nvSpPr>
        <p:spPr>
          <a:xfrm>
            <a:off x="385" y="3450073"/>
            <a:ext cx="3324076" cy="960263"/>
          </a:xfrm>
          <a:prstGeom prst="rect">
            <a:avLst/>
          </a:prstGeom>
          <a:solidFill>
            <a:srgbClr val="F8F8F8"/>
          </a:solid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gradFill>
                  <a:gsLst>
                    <a:gs pos="1250">
                      <a:srgbClr val="0078D7"/>
                    </a:gs>
                    <a:gs pos="43000">
                      <a:srgbClr val="0078D7"/>
                    </a:gs>
                  </a:gsLst>
                  <a:lin ang="5400000" scaled="0"/>
                </a:gradFill>
                <a:effectLst/>
                <a:uLnTx/>
                <a:uFillTx/>
                <a:latin typeface="Segoe UI"/>
                <a:cs typeface="Segoe UI Semilight" panose="020B0402040204020203" pitchFamily="34" charset="0"/>
              </a:rPr>
              <a:t>Connect your service to conversations</a:t>
            </a:r>
            <a:endParaRPr kumimoji="0" lang="en-US" sz="2400" b="0" i="0" u="none" strike="noStrike" kern="1200" cap="none" spc="0" normalizeH="0" baseline="0" noProof="0" dirty="0">
              <a:ln>
                <a:noFill/>
              </a:ln>
              <a:gradFill>
                <a:gsLst>
                  <a:gs pos="1250">
                    <a:srgbClr val="0078D7"/>
                  </a:gs>
                  <a:gs pos="43000">
                    <a:srgbClr val="0078D7"/>
                  </a:gs>
                </a:gsLst>
                <a:lin ang="5400000" scaled="0"/>
              </a:gradFill>
              <a:effectLst/>
              <a:uLnTx/>
              <a:uFillTx/>
              <a:latin typeface="Segoe UI"/>
              <a:ea typeface="+mn-ea"/>
              <a:cs typeface="Segoe UI Semilight" panose="020B0402040204020203" pitchFamily="34" charset="0"/>
            </a:endParaRPr>
          </a:p>
        </p:txBody>
      </p:sp>
      <p:sp>
        <p:nvSpPr>
          <p:cNvPr id="17" name="TextBox 16"/>
          <p:cNvSpPr txBox="1"/>
          <p:nvPr/>
        </p:nvSpPr>
        <p:spPr>
          <a:xfrm>
            <a:off x="9052846" y="3450074"/>
            <a:ext cx="3383629" cy="960263"/>
          </a:xfrm>
          <a:prstGeom prst="rect">
            <a:avLst/>
          </a:prstGeom>
          <a:noFill/>
        </p:spPr>
        <p:txBody>
          <a:bodyPr wrap="square" lIns="27432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1250">
                      <a:srgbClr val="0078D7"/>
                    </a:gs>
                    <a:gs pos="43000">
                      <a:srgbClr val="0078D7"/>
                    </a:gs>
                  </a:gsLst>
                  <a:lin ang="5400000" scaled="0"/>
                </a:gradFill>
                <a:effectLst/>
                <a:uLnTx/>
                <a:uFillTx/>
                <a:latin typeface="Segoe UI"/>
                <a:ea typeface="+mn-ea"/>
                <a:cs typeface="Segoe UI Semilight" panose="020B0402040204020203" pitchFamily="34" charset="0"/>
              </a:rPr>
              <a:t>Embed conversations in your app</a:t>
            </a:r>
          </a:p>
        </p:txBody>
      </p:sp>
      <p:pic>
        <p:nvPicPr>
          <p:cNvPr id="7" name="Picture 6"/>
          <p:cNvPicPr>
            <a:picLocks noChangeAspect="1"/>
          </p:cNvPicPr>
          <p:nvPr/>
        </p:nvPicPr>
        <p:blipFill rotWithShape="1">
          <a:blip r:embed="rId3"/>
          <a:srcRect l="19219" t="12963" r="26090" b="5000"/>
          <a:stretch/>
        </p:blipFill>
        <p:spPr>
          <a:xfrm>
            <a:off x="4117655" y="1847025"/>
            <a:ext cx="4218134" cy="4218134"/>
          </a:xfrm>
          <a:prstGeom prst="ellipse">
            <a:avLst/>
          </a:prstGeom>
          <a:ln w="19050">
            <a:solidFill>
              <a:schemeClr val="bg1">
                <a:lumMod val="85000"/>
              </a:schemeClr>
            </a:solidFill>
          </a:ln>
        </p:spPr>
      </p:pic>
      <p:sp>
        <p:nvSpPr>
          <p:cNvPr id="9" name="TextBox 8"/>
          <p:cNvSpPr txBox="1"/>
          <p:nvPr/>
        </p:nvSpPr>
        <p:spPr>
          <a:xfrm>
            <a:off x="4496312" y="6065159"/>
            <a:ext cx="3443851" cy="627864"/>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gradFill>
                  <a:gsLst>
                    <a:gs pos="1250">
                      <a:srgbClr val="0078D7"/>
                    </a:gs>
                    <a:gs pos="43000">
                      <a:srgbClr val="0078D7"/>
                    </a:gs>
                  </a:gsLst>
                  <a:lin ang="5400000" scaled="0"/>
                </a:gradFill>
                <a:effectLst/>
                <a:uLnTx/>
                <a:uFillTx/>
                <a:latin typeface="Segoe UI"/>
                <a:cs typeface="Segoe UI Semilight" panose="020B0402040204020203" pitchFamily="34" charset="0"/>
              </a:rPr>
              <a:t>Engage &amp; Win users</a:t>
            </a:r>
            <a:endParaRPr kumimoji="0" lang="en-US" sz="2400" b="0" i="0" u="none" strike="noStrike" kern="1200" cap="none" spc="0" normalizeH="0" baseline="0" noProof="0" dirty="0">
              <a:ln>
                <a:noFill/>
              </a:ln>
              <a:gradFill>
                <a:gsLst>
                  <a:gs pos="1250">
                    <a:srgbClr val="0078D7"/>
                  </a:gs>
                  <a:gs pos="43000">
                    <a:srgbClr val="0078D7"/>
                  </a:gs>
                </a:gsLst>
                <a:lin ang="5400000" scaled="0"/>
              </a:gradFill>
              <a:effectLst/>
              <a:uLnTx/>
              <a:uFillTx/>
              <a:latin typeface="Segoe UI"/>
              <a:ea typeface="+mn-ea"/>
              <a:cs typeface="Segoe UI Semilight" panose="020B0402040204020203" pitchFamily="34" charset="0"/>
            </a:endParaRPr>
          </a:p>
        </p:txBody>
      </p:sp>
      <p:sp>
        <p:nvSpPr>
          <p:cNvPr id="4" name="Oval 3"/>
          <p:cNvSpPr>
            <a:spLocks noChangeAspect="1"/>
          </p:cNvSpPr>
          <p:nvPr/>
        </p:nvSpPr>
        <p:spPr bwMode="auto">
          <a:xfrm>
            <a:off x="3200750" y="935946"/>
            <a:ext cx="6055159" cy="6058579"/>
          </a:xfrm>
          <a:prstGeom prst="ellipse">
            <a:avLst/>
          </a:prstGeom>
          <a:noFill/>
          <a:ln w="38100">
            <a:solidFill>
              <a:schemeClr val="bg1">
                <a:lumMod val="8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1" name="TextBox 10"/>
          <p:cNvSpPr txBox="1"/>
          <p:nvPr/>
        </p:nvSpPr>
        <p:spPr>
          <a:xfrm>
            <a:off x="4496311" y="1212757"/>
            <a:ext cx="3443851" cy="627864"/>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gradFill>
                  <a:gsLst>
                    <a:gs pos="1250">
                      <a:srgbClr val="0078D7"/>
                    </a:gs>
                    <a:gs pos="43000">
                      <a:srgbClr val="0078D7"/>
                    </a:gs>
                  </a:gsLst>
                  <a:lin ang="5400000" scaled="0"/>
                </a:gradFill>
                <a:effectLst/>
                <a:uLnTx/>
                <a:uFillTx/>
                <a:latin typeface="Segoe UI"/>
                <a:cs typeface="Segoe UI Semilight" panose="020B0402040204020203" pitchFamily="34" charset="0"/>
              </a:rPr>
              <a:t>Your Apps &amp; Services</a:t>
            </a:r>
            <a:endParaRPr kumimoji="0" lang="en-US" sz="2400" b="0" i="0" u="none" strike="noStrike" kern="1200" cap="none" spc="0" normalizeH="0" baseline="0" noProof="0" dirty="0">
              <a:ln>
                <a:noFill/>
              </a:ln>
              <a:gradFill>
                <a:gsLst>
                  <a:gs pos="1250">
                    <a:srgbClr val="0078D7"/>
                  </a:gs>
                  <a:gs pos="43000">
                    <a:srgbClr val="0078D7"/>
                  </a:gs>
                </a:gsLst>
                <a:lin ang="5400000" scaled="0"/>
              </a:gradFill>
              <a:effectLst/>
              <a:uLnTx/>
              <a:uFillTx/>
              <a:latin typeface="Segoe UI"/>
              <a:ea typeface="+mn-ea"/>
              <a:cs typeface="Segoe UI Semilight" panose="020B0402040204020203" pitchFamily="34" charset="0"/>
            </a:endParaRPr>
          </a:p>
        </p:txBody>
      </p:sp>
      <p:sp>
        <p:nvSpPr>
          <p:cNvPr id="5" name="L-Shape 4"/>
          <p:cNvSpPr/>
          <p:nvPr/>
        </p:nvSpPr>
        <p:spPr bwMode="auto">
          <a:xfrm rot="16681986">
            <a:off x="8460923" y="2015905"/>
            <a:ext cx="457195" cy="457195"/>
          </a:xfrm>
          <a:prstGeom prst="corner">
            <a:avLst>
              <a:gd name="adj1" fmla="val 16063"/>
              <a:gd name="adj2" fmla="val 16063"/>
            </a:avLst>
          </a:prstGeom>
          <a:solidFill>
            <a:schemeClr val="bg1">
              <a:lumMod val="85000"/>
            </a:schemeClr>
          </a:solid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3" name="L-Shape 12"/>
          <p:cNvSpPr/>
          <p:nvPr/>
        </p:nvSpPr>
        <p:spPr bwMode="auto">
          <a:xfrm rot="20926017">
            <a:off x="3535325" y="2026353"/>
            <a:ext cx="457195" cy="457195"/>
          </a:xfrm>
          <a:prstGeom prst="corner">
            <a:avLst>
              <a:gd name="adj1" fmla="val 16063"/>
              <a:gd name="adj2" fmla="val 16063"/>
            </a:avLst>
          </a:prstGeom>
          <a:solidFill>
            <a:schemeClr val="bg1">
              <a:lumMod val="85000"/>
            </a:schemeClr>
          </a:solid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4" name="L-Shape 13"/>
          <p:cNvSpPr/>
          <p:nvPr/>
        </p:nvSpPr>
        <p:spPr bwMode="auto">
          <a:xfrm rot="21282842">
            <a:off x="8532151" y="5473834"/>
            <a:ext cx="457195" cy="457195"/>
          </a:xfrm>
          <a:prstGeom prst="corner">
            <a:avLst>
              <a:gd name="adj1" fmla="val 16063"/>
              <a:gd name="adj2" fmla="val 16063"/>
            </a:avLst>
          </a:prstGeom>
          <a:solidFill>
            <a:schemeClr val="bg1">
              <a:lumMod val="85000"/>
            </a:schemeClr>
          </a:solid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5" name="L-Shape 14"/>
          <p:cNvSpPr/>
          <p:nvPr/>
        </p:nvSpPr>
        <p:spPr bwMode="auto">
          <a:xfrm rot="16715987">
            <a:off x="3556874" y="5488929"/>
            <a:ext cx="457195" cy="457195"/>
          </a:xfrm>
          <a:prstGeom prst="corner">
            <a:avLst>
              <a:gd name="adj1" fmla="val 16063"/>
              <a:gd name="adj2" fmla="val 16063"/>
            </a:avLst>
          </a:prstGeom>
          <a:solidFill>
            <a:schemeClr val="bg1">
              <a:lumMod val="85000"/>
            </a:schemeClr>
          </a:solid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Tree>
    <p:extLst>
      <p:ext uri="{BB962C8B-B14F-4D97-AF65-F5344CB8AC3E}">
        <p14:creationId xmlns:p14="http://schemas.microsoft.com/office/powerpoint/2010/main" val="16212960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700"/>
                                        <p:tgtEl>
                                          <p:spTgt spid="11"/>
                                        </p:tgtEl>
                                      </p:cBhvr>
                                    </p:animEffect>
                                  </p:childTnLst>
                                </p:cTn>
                              </p:par>
                              <p:par>
                                <p:cTn id="8" presetID="42" presetClass="path" presetSubtype="0" decel="100000" fill="hold" grpId="1" nodeType="withEffect">
                                  <p:stCondLst>
                                    <p:cond delay="0"/>
                                  </p:stCondLst>
                                  <p:childTnLst>
                                    <p:animMotion origin="layout" path="M 0 -0.09124 L 0 -1.66591E-6 " pathEditMode="relative" rAng="0" ptsTypes="AA">
                                      <p:cBhvr>
                                        <p:cTn id="9" dur="700" fill="hold"/>
                                        <p:tgtEl>
                                          <p:spTgt spid="11"/>
                                        </p:tgtEl>
                                        <p:attrNameLst>
                                          <p:attrName>ppt_x</p:attrName>
                                          <p:attrName>ppt_y</p:attrName>
                                        </p:attrNameLst>
                                      </p:cBhvr>
                                      <p:rCtr x="0" y="4562"/>
                                    </p:animMotion>
                                  </p:childTnLst>
                                </p:cTn>
                              </p:par>
                            </p:childTnLst>
                          </p:cTn>
                        </p:par>
                        <p:par>
                          <p:cTn id="10" fill="hold">
                            <p:stCondLst>
                              <p:cond delay="700"/>
                            </p:stCondLst>
                            <p:childTnLst>
                              <p:par>
                                <p:cTn id="11" presetID="10" presetClass="entr" presetSubtype="0" fill="hold" grpId="0" nodeType="after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700"/>
                                        <p:tgtEl>
                                          <p:spTgt spid="9"/>
                                        </p:tgtEl>
                                      </p:cBhvr>
                                    </p:animEffect>
                                  </p:childTnLst>
                                </p:cTn>
                              </p:par>
                              <p:par>
                                <p:cTn id="14" presetID="42" presetClass="path" presetSubtype="0" decel="100000" fill="hold" grpId="1" nodeType="withEffect">
                                  <p:stCondLst>
                                    <p:cond delay="0"/>
                                  </p:stCondLst>
                                  <p:childTnLst>
                                    <p:animMotion origin="layout" path="M 0 -0.09124 L 0 1.734E-6 " pathEditMode="relative" rAng="0" ptsTypes="AA">
                                      <p:cBhvr>
                                        <p:cTn id="15" dur="700" fill="hold"/>
                                        <p:tgtEl>
                                          <p:spTgt spid="9"/>
                                        </p:tgtEl>
                                        <p:attrNameLst>
                                          <p:attrName>ppt_x</p:attrName>
                                          <p:attrName>ppt_y</p:attrName>
                                        </p:attrNameLst>
                                      </p:cBhvr>
                                      <p:rCtr x="0" y="4562"/>
                                    </p:animMotion>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grpId="0"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barn(inVertical)">
                                      <p:cBhvr>
                                        <p:cTn id="20" dur="500"/>
                                        <p:tgtEl>
                                          <p:spTgt spid="4"/>
                                        </p:tgtEl>
                                      </p:cBhvr>
                                    </p:animEffect>
                                  </p:childTnLst>
                                </p:cTn>
                              </p:par>
                            </p:childTnLst>
                          </p:cTn>
                        </p:par>
                        <p:par>
                          <p:cTn id="21" fill="hold">
                            <p:stCondLst>
                              <p:cond delay="500"/>
                            </p:stCondLst>
                            <p:childTnLst>
                              <p:par>
                                <p:cTn id="22" presetID="10" presetClass="entr" presetSubtype="0" fill="hold" grpId="0" nodeType="afterEffect">
                                  <p:stCondLst>
                                    <p:cond delay="200"/>
                                  </p:stCondLst>
                                  <p:childTnLst>
                                    <p:set>
                                      <p:cBhvr>
                                        <p:cTn id="23" dur="1" fill="hold">
                                          <p:stCondLst>
                                            <p:cond delay="0"/>
                                          </p:stCondLst>
                                        </p:cTn>
                                        <p:tgtEl>
                                          <p:spTgt spid="16"/>
                                        </p:tgtEl>
                                        <p:attrNameLst>
                                          <p:attrName>style.visibility</p:attrName>
                                        </p:attrNameLst>
                                      </p:cBhvr>
                                      <p:to>
                                        <p:strVal val="visible"/>
                                      </p:to>
                                    </p:set>
                                    <p:animEffect transition="in" filter="fade">
                                      <p:cBhvr>
                                        <p:cTn id="24" dur="700"/>
                                        <p:tgtEl>
                                          <p:spTgt spid="16"/>
                                        </p:tgtEl>
                                      </p:cBhvr>
                                    </p:animEffect>
                                  </p:childTnLst>
                                </p:cTn>
                              </p:par>
                              <p:par>
                                <p:cTn id="25" presetID="42" presetClass="path" presetSubtype="0" decel="100000" fill="hold" grpId="1" nodeType="withEffect">
                                  <p:stCondLst>
                                    <p:cond delay="200"/>
                                  </p:stCondLst>
                                  <p:childTnLst>
                                    <p:animMotion origin="layout" path="M 1.79985E-6 -0.09124 L 1.79985E-6 -3.99909E-6 " pathEditMode="relative" rAng="0" ptsTypes="AA">
                                      <p:cBhvr>
                                        <p:cTn id="26" dur="700" fill="hold"/>
                                        <p:tgtEl>
                                          <p:spTgt spid="16"/>
                                        </p:tgtEl>
                                        <p:attrNameLst>
                                          <p:attrName>ppt_x</p:attrName>
                                          <p:attrName>ppt_y</p:attrName>
                                        </p:attrNameLst>
                                      </p:cBhvr>
                                      <p:rCtr x="0" y="4562"/>
                                    </p:animMotion>
                                  </p:childTnLst>
                                </p:cTn>
                              </p:par>
                              <p:par>
                                <p:cTn id="27" presetID="10" presetClass="entr" presetSubtype="0" fill="hold" grpId="0" nodeType="withEffect">
                                  <p:stCondLst>
                                    <p:cond delay="200"/>
                                  </p:stCondLst>
                                  <p:childTnLst>
                                    <p:set>
                                      <p:cBhvr>
                                        <p:cTn id="28" dur="1" fill="hold">
                                          <p:stCondLst>
                                            <p:cond delay="0"/>
                                          </p:stCondLst>
                                        </p:cTn>
                                        <p:tgtEl>
                                          <p:spTgt spid="17"/>
                                        </p:tgtEl>
                                        <p:attrNameLst>
                                          <p:attrName>style.visibility</p:attrName>
                                        </p:attrNameLst>
                                      </p:cBhvr>
                                      <p:to>
                                        <p:strVal val="visible"/>
                                      </p:to>
                                    </p:set>
                                    <p:animEffect transition="in" filter="fade">
                                      <p:cBhvr>
                                        <p:cTn id="29" dur="700"/>
                                        <p:tgtEl>
                                          <p:spTgt spid="17"/>
                                        </p:tgtEl>
                                      </p:cBhvr>
                                    </p:animEffect>
                                  </p:childTnLst>
                                </p:cTn>
                              </p:par>
                              <p:par>
                                <p:cTn id="30" presetID="42" presetClass="path" presetSubtype="0" decel="100000" fill="hold" grpId="1" nodeType="withEffect">
                                  <p:stCondLst>
                                    <p:cond delay="200"/>
                                  </p:stCondLst>
                                  <p:childTnLst>
                                    <p:animMotion origin="layout" path="M 3.52566E-6 -0.09124 L 3.52566E-6 -3.99909E-6 " pathEditMode="relative" rAng="0" ptsTypes="AA">
                                      <p:cBhvr>
                                        <p:cTn id="31" dur="700" fill="hold"/>
                                        <p:tgtEl>
                                          <p:spTgt spid="17"/>
                                        </p:tgtEl>
                                        <p:attrNameLst>
                                          <p:attrName>ppt_x</p:attrName>
                                          <p:attrName>ppt_y</p:attrName>
                                        </p:attrNameLst>
                                      </p:cBhvr>
                                      <p:rCtr x="0" y="4562"/>
                                    </p:animMotion>
                                  </p:childTnLst>
                                </p:cTn>
                              </p:par>
                            </p:childTnLst>
                          </p:cTn>
                        </p:par>
                        <p:par>
                          <p:cTn id="32" fill="hold">
                            <p:stCondLst>
                              <p:cond delay="1400"/>
                            </p:stCondLst>
                            <p:childTnLst>
                              <p:par>
                                <p:cTn id="33" presetID="10" presetClass="entr" presetSubtype="0" fill="hold" grpId="0" nodeType="after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fade">
                                      <p:cBhvr>
                                        <p:cTn id="35" dur="500"/>
                                        <p:tgtEl>
                                          <p:spTgt spid="5"/>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fade">
                                      <p:cBhvr>
                                        <p:cTn id="38" dur="500"/>
                                        <p:tgtEl>
                                          <p:spTgt spid="13"/>
                                        </p:tgtEl>
                                      </p:cBhvr>
                                    </p:animEffect>
                                  </p:childTnLst>
                                </p:cTn>
                              </p:par>
                            </p:childTnLst>
                          </p:cTn>
                        </p:par>
                        <p:par>
                          <p:cTn id="39" fill="hold">
                            <p:stCondLst>
                              <p:cond delay="1900"/>
                            </p:stCondLst>
                            <p:childTnLst>
                              <p:par>
                                <p:cTn id="40" presetID="10" presetClass="entr" presetSubtype="0" fill="hold" grpId="0" nodeType="after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fade">
                                      <p:cBhvr>
                                        <p:cTn id="42" dur="500"/>
                                        <p:tgtEl>
                                          <p:spTgt spid="14"/>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5"/>
                                        </p:tgtEl>
                                        <p:attrNameLst>
                                          <p:attrName>style.visibility</p:attrName>
                                        </p:attrNameLst>
                                      </p:cBhvr>
                                      <p:to>
                                        <p:strVal val="visible"/>
                                      </p:to>
                                    </p:set>
                                    <p:animEffect transition="in" filter="fade">
                                      <p:cBhvr>
                                        <p:cTn id="45"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6" grpId="1" animBg="1"/>
      <p:bldP spid="17" grpId="0"/>
      <p:bldP spid="17" grpId="1"/>
      <p:bldP spid="9" grpId="0"/>
      <p:bldP spid="9" grpId="1"/>
      <p:bldP spid="4" grpId="0" animBg="1"/>
      <p:bldP spid="11" grpId="0"/>
      <p:bldP spid="11" grpId="1"/>
      <p:bldP spid="5" grpId="0" animBg="1"/>
      <p:bldP spid="13" grpId="0" animBg="1"/>
      <p:bldP spid="14" grpId="0" animBg="1"/>
      <p:bldP spid="15"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5481" y="1399369"/>
            <a:ext cx="5409356" cy="4319772"/>
          </a:xfrm>
        </p:spPr>
        <p:txBody>
          <a:bodyPr/>
          <a:lstStyle/>
          <a:p>
            <a:pPr marL="0" indent="0">
              <a:buNone/>
            </a:pPr>
            <a:r>
              <a:rPr lang="en-US" sz="2800" dirty="0"/>
              <a:t>Bring awareness and instant engagement to the people-centric web and mobile experiences they already use every day:</a:t>
            </a:r>
          </a:p>
          <a:p>
            <a:endParaRPr lang="en-US" sz="3264" dirty="0"/>
          </a:p>
          <a:p>
            <a:r>
              <a:rPr lang="en-US" sz="2400" dirty="0"/>
              <a:t>Approval workflows</a:t>
            </a:r>
          </a:p>
          <a:p>
            <a:r>
              <a:rPr lang="en-US" sz="2400" dirty="0"/>
              <a:t>Help Desk and Chat Support</a:t>
            </a:r>
          </a:p>
          <a:p>
            <a:r>
              <a:rPr lang="en-US" sz="2400" dirty="0"/>
              <a:t>“Meet Now” with virtual teams</a:t>
            </a:r>
          </a:p>
          <a:p>
            <a:r>
              <a:rPr lang="en-US" sz="2400" dirty="0"/>
              <a:t>CRM and Sales teams</a:t>
            </a:r>
          </a:p>
          <a:p>
            <a:r>
              <a:rPr lang="en-US" sz="2400" dirty="0"/>
              <a:t>and many more…</a:t>
            </a:r>
            <a:endParaRPr lang="en-US" sz="2800" dirty="0"/>
          </a:p>
        </p:txBody>
      </p:sp>
      <p:sp>
        <p:nvSpPr>
          <p:cNvPr id="3" name="Title 2"/>
          <p:cNvSpPr>
            <a:spLocks noGrp="1"/>
          </p:cNvSpPr>
          <p:nvPr>
            <p:ph type="title"/>
          </p:nvPr>
        </p:nvSpPr>
        <p:spPr/>
        <p:txBody>
          <a:bodyPr/>
          <a:lstStyle/>
          <a:p>
            <a:r>
              <a:rPr lang="en-US" dirty="0"/>
              <a:t>Line of Business App Integration</a:t>
            </a:r>
          </a:p>
        </p:txBody>
      </p:sp>
      <p:pic>
        <p:nvPicPr>
          <p:cNvPr id="4" name="Picture 3"/>
          <p:cNvPicPr>
            <a:picLocks noChangeAspect="1"/>
          </p:cNvPicPr>
          <p:nvPr/>
        </p:nvPicPr>
        <p:blipFill>
          <a:blip r:embed="rId2"/>
          <a:stretch>
            <a:fillRect/>
          </a:stretch>
        </p:blipFill>
        <p:spPr>
          <a:xfrm>
            <a:off x="5684837" y="1399369"/>
            <a:ext cx="6215063" cy="4762500"/>
          </a:xfrm>
          <a:prstGeom prst="rect">
            <a:avLst/>
          </a:prstGeom>
          <a:effectLst>
            <a:softEdge rad="127000"/>
          </a:effectLst>
        </p:spPr>
      </p:pic>
    </p:spTree>
    <p:extLst>
      <p:ext uri="{BB962C8B-B14F-4D97-AF65-F5344CB8AC3E}">
        <p14:creationId xmlns:p14="http://schemas.microsoft.com/office/powerpoint/2010/main" val="23766953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5480" y="1399369"/>
            <a:ext cx="5968965" cy="4542077"/>
          </a:xfrm>
        </p:spPr>
        <p:txBody>
          <a:bodyPr/>
          <a:lstStyle/>
          <a:p>
            <a:pPr marL="0" indent="0">
              <a:buNone/>
            </a:pPr>
            <a:r>
              <a:rPr lang="en-US" sz="3264" dirty="0"/>
              <a:t>Clients get integrated, personal, audio/video engagement with web and mobile experiences:</a:t>
            </a:r>
          </a:p>
          <a:p>
            <a:endParaRPr lang="en-US" sz="3264" dirty="0"/>
          </a:p>
          <a:p>
            <a:r>
              <a:rPr lang="en-US" sz="2800" dirty="0"/>
              <a:t>Wealth management</a:t>
            </a:r>
          </a:p>
          <a:p>
            <a:r>
              <a:rPr lang="en-US" sz="2800" dirty="0"/>
              <a:t>Telehealth Virtual Office Visit</a:t>
            </a:r>
          </a:p>
          <a:p>
            <a:r>
              <a:rPr lang="en-US" sz="2800" dirty="0"/>
              <a:t>Ad-hoc advisor engagement</a:t>
            </a:r>
          </a:p>
          <a:p>
            <a:r>
              <a:rPr lang="en-US" sz="2800" dirty="0"/>
              <a:t>Remote interviews</a:t>
            </a:r>
          </a:p>
          <a:p>
            <a:endParaRPr lang="en-US" sz="3264" dirty="0"/>
          </a:p>
        </p:txBody>
      </p:sp>
      <p:sp>
        <p:nvSpPr>
          <p:cNvPr id="3" name="Title 2"/>
          <p:cNvSpPr>
            <a:spLocks noGrp="1"/>
          </p:cNvSpPr>
          <p:nvPr>
            <p:ph type="title"/>
          </p:nvPr>
        </p:nvSpPr>
        <p:spPr/>
        <p:txBody>
          <a:bodyPr/>
          <a:lstStyle/>
          <a:p>
            <a:r>
              <a:rPr lang="en-US" sz="4400" dirty="0"/>
              <a:t>Remote Advisor: Client </a:t>
            </a:r>
            <a:r>
              <a:rPr lang="en-US" sz="4400" dirty="0">
                <a:sym typeface="Wingdings" panose="05000000000000000000" pitchFamily="2" charset="2"/>
              </a:rPr>
              <a:t> Advisor</a:t>
            </a:r>
            <a:endParaRPr lang="en-US" sz="4400" dirty="0"/>
          </a:p>
        </p:txBody>
      </p:sp>
      <p:pic>
        <p:nvPicPr>
          <p:cNvPr id="8" name="Picture 7"/>
          <p:cNvPicPr>
            <a:picLocks noChangeAspect="1"/>
          </p:cNvPicPr>
          <p:nvPr/>
        </p:nvPicPr>
        <p:blipFill>
          <a:blip r:embed="rId2"/>
          <a:stretch>
            <a:fillRect/>
          </a:stretch>
        </p:blipFill>
        <p:spPr>
          <a:xfrm>
            <a:off x="6649228" y="1440918"/>
            <a:ext cx="5514975" cy="5410200"/>
          </a:xfrm>
          <a:prstGeom prst="rect">
            <a:avLst/>
          </a:prstGeom>
          <a:effectLst>
            <a:softEdge rad="127000"/>
          </a:effectLst>
        </p:spPr>
      </p:pic>
    </p:spTree>
    <p:extLst>
      <p:ext uri="{BB962C8B-B14F-4D97-AF65-F5344CB8AC3E}">
        <p14:creationId xmlns:p14="http://schemas.microsoft.com/office/powerpoint/2010/main" val="17909031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Introduction to Containers</a:t>
            </a:r>
          </a:p>
        </p:txBody>
      </p:sp>
    </p:spTree>
    <p:extLst>
      <p:ext uri="{BB962C8B-B14F-4D97-AF65-F5344CB8AC3E}">
        <p14:creationId xmlns:p14="http://schemas.microsoft.com/office/powerpoint/2010/main" val="24156902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57580" y="3731022"/>
            <a:ext cx="4306493" cy="1902374"/>
          </a:xfrm>
          <a:prstGeom prst="rect">
            <a:avLst/>
          </a:prstGeom>
          <a:noFill/>
          <a:ln>
            <a:solidFill>
              <a:schemeClr val="bg1">
                <a:lumMod val="65000"/>
              </a:schemeClr>
            </a:solidFill>
            <a:prstDash val="lgDash"/>
          </a:ln>
        </p:spPr>
        <p:txBody>
          <a:bodyPr wrap="square" rtlCol="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ysClr val="windowText" lastClr="000000"/>
                </a:solidFill>
                <a:effectLst/>
                <a:uLnTx/>
                <a:uFillTx/>
                <a:latin typeface="Segoe UI Light" panose="020B0502040204020203" pitchFamily="34" charset="0"/>
                <a:cs typeface="Segoe UI Light" panose="020B0502040204020203" pitchFamily="34" charset="0"/>
              </a:rPr>
              <a:t>Easy, seamless engagement</a:t>
            </a:r>
          </a:p>
        </p:txBody>
      </p:sp>
      <p:sp>
        <p:nvSpPr>
          <p:cNvPr id="18" name="TextBox 17"/>
          <p:cNvSpPr txBox="1"/>
          <p:nvPr/>
        </p:nvSpPr>
        <p:spPr>
          <a:xfrm>
            <a:off x="565554" y="4186881"/>
            <a:ext cx="4198519" cy="1308050"/>
          </a:xfrm>
          <a:prstGeom prst="rect">
            <a:avLst/>
          </a:prstGeom>
          <a:noFill/>
        </p:spPr>
        <p:txBody>
          <a:bodyPr wrap="square" rtlCol="0">
            <a:spAutoFit/>
          </a:bodyPr>
          <a:lstStyle/>
          <a:p>
            <a:pPr marL="291436" marR="0" lvl="0" indent="-291436" defTabSz="914400" eaLnBrk="1" fontAlgn="auto" latinLnBrk="0" hangingPunct="1">
              <a:lnSpc>
                <a:spcPct val="100000"/>
              </a:lnSpc>
              <a:spcBef>
                <a:spcPts val="0"/>
              </a:spcBef>
              <a:spcAft>
                <a:spcPts val="612"/>
              </a:spcAft>
              <a:buClrTx/>
              <a:buSzTx/>
              <a:buFont typeface="Arial" panose="020B0604020202020204" pitchFamily="34" charset="0"/>
              <a:buChar char="•"/>
              <a:tabLst/>
              <a:defRPr/>
            </a:pPr>
            <a:r>
              <a:rPr kumimoji="0" lang="en-US" sz="1600" b="0" i="0" u="none" strike="noStrike" kern="0" cap="none" spc="0" normalizeH="0" baseline="0" noProof="0" dirty="0">
                <a:ln>
                  <a:noFill/>
                </a:ln>
                <a:solidFill>
                  <a:sysClr val="windowText" lastClr="000000"/>
                </a:solidFill>
                <a:effectLst/>
                <a:uLnTx/>
                <a:uFillTx/>
                <a:cs typeface="Segoe UI" panose="020B0502040204020203" pitchFamily="34" charset="0"/>
              </a:rPr>
              <a:t>Download single provider app from store</a:t>
            </a:r>
          </a:p>
          <a:p>
            <a:pPr marL="291436" marR="0" lvl="0" indent="-291436" defTabSz="914400" eaLnBrk="1" fontAlgn="auto" latinLnBrk="0" hangingPunct="1">
              <a:lnSpc>
                <a:spcPct val="100000"/>
              </a:lnSpc>
              <a:spcBef>
                <a:spcPts val="0"/>
              </a:spcBef>
              <a:spcAft>
                <a:spcPts val="612"/>
              </a:spcAft>
              <a:buClrTx/>
              <a:buSzTx/>
              <a:buFont typeface="Arial" panose="020B0604020202020204" pitchFamily="34" charset="0"/>
              <a:buChar char="•"/>
              <a:tabLst/>
              <a:defRPr/>
            </a:pPr>
            <a:r>
              <a:rPr kumimoji="0" lang="en-US" sz="1600" b="0" i="0" u="none" strike="noStrike" kern="0" cap="none" spc="0" normalizeH="0" baseline="0" noProof="0" dirty="0">
                <a:ln>
                  <a:noFill/>
                </a:ln>
                <a:solidFill>
                  <a:sysClr val="windowText" lastClr="000000"/>
                </a:solidFill>
                <a:effectLst/>
                <a:uLnTx/>
                <a:uFillTx/>
                <a:cs typeface="Segoe UI" panose="020B0502040204020203" pitchFamily="34" charset="0"/>
              </a:rPr>
              <a:t>Single Sign-on using provider credentials</a:t>
            </a:r>
          </a:p>
          <a:p>
            <a:pPr marL="291436" marR="0" lvl="0" indent="-291436" defTabSz="914400" eaLnBrk="1" fontAlgn="auto" latinLnBrk="0" hangingPunct="1">
              <a:lnSpc>
                <a:spcPct val="100000"/>
              </a:lnSpc>
              <a:spcBef>
                <a:spcPts val="0"/>
              </a:spcBef>
              <a:spcAft>
                <a:spcPts val="612"/>
              </a:spcAft>
              <a:buClrTx/>
              <a:buSzTx/>
              <a:buFont typeface="Arial" panose="020B0604020202020204" pitchFamily="34" charset="0"/>
              <a:buChar char="•"/>
              <a:tabLst/>
              <a:defRPr/>
            </a:pPr>
            <a:r>
              <a:rPr kumimoji="0" lang="en-US" sz="1600" b="0" i="0" u="none" strike="noStrike" kern="0" cap="none" spc="0" normalizeH="0" baseline="0" noProof="0" dirty="0">
                <a:ln>
                  <a:noFill/>
                </a:ln>
                <a:solidFill>
                  <a:sysClr val="windowText" lastClr="000000"/>
                </a:solidFill>
                <a:effectLst/>
                <a:uLnTx/>
                <a:uFillTx/>
                <a:latin typeface="Segoe UI" panose="020B0502040204020203" pitchFamily="34" charset="0"/>
                <a:cs typeface="Segoe UI" panose="020B0502040204020203" pitchFamily="34" charset="0"/>
              </a:rPr>
              <a:t>Collab in app context</a:t>
            </a:r>
          </a:p>
          <a:p>
            <a:pPr marL="291436" marR="0" lvl="0" indent="-291436" defTabSz="914400" eaLnBrk="1" fontAlgn="auto" latinLnBrk="0" hangingPunct="1">
              <a:lnSpc>
                <a:spcPct val="100000"/>
              </a:lnSpc>
              <a:spcBef>
                <a:spcPts val="0"/>
              </a:spcBef>
              <a:spcAft>
                <a:spcPts val="612"/>
              </a:spcAft>
              <a:buClrTx/>
              <a:buSzTx/>
              <a:buFont typeface="Arial" panose="020B0604020202020204" pitchFamily="34" charset="0"/>
              <a:buChar char="•"/>
              <a:tabLst/>
              <a:defRPr/>
            </a:pPr>
            <a:r>
              <a:rPr kumimoji="0" lang="en-US" sz="1600" b="0" i="0" u="none" strike="noStrike" kern="0" cap="none" spc="0" normalizeH="0" baseline="0" noProof="0" dirty="0">
                <a:ln>
                  <a:noFill/>
                </a:ln>
                <a:solidFill>
                  <a:sysClr val="windowText" lastClr="000000"/>
                </a:solidFill>
                <a:effectLst/>
                <a:uLnTx/>
                <a:uFillTx/>
                <a:latin typeface="Segoe UI" panose="020B0502040204020203" pitchFamily="34" charset="0"/>
                <a:cs typeface="Segoe UI" panose="020B0502040204020203" pitchFamily="34" charset="0"/>
              </a:rPr>
              <a:t>Seamless voice + video</a:t>
            </a:r>
          </a:p>
        </p:txBody>
      </p:sp>
      <p:sp>
        <p:nvSpPr>
          <p:cNvPr id="22" name="TextBox 21"/>
          <p:cNvSpPr txBox="1"/>
          <p:nvPr/>
        </p:nvSpPr>
        <p:spPr>
          <a:xfrm>
            <a:off x="8974371" y="1700351"/>
            <a:ext cx="1592250" cy="414353"/>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40" b="0" i="0" u="none" strike="noStrike" kern="0" cap="none" spc="0" normalizeH="0" baseline="0" noProof="0" dirty="0">
                <a:ln>
                  <a:noFill/>
                </a:ln>
                <a:solidFill>
                  <a:sysClr val="windowText" lastClr="000000"/>
                </a:solidFill>
                <a:effectLst/>
                <a:uLnTx/>
                <a:uFillTx/>
                <a:latin typeface="Segoe UI Light" panose="020B0502040204020203" pitchFamily="34" charset="0"/>
                <a:cs typeface="Segoe UI Light" panose="020B0502040204020203" pitchFamily="34" charset="0"/>
              </a:rPr>
              <a:t>Providers</a:t>
            </a:r>
          </a:p>
        </p:txBody>
      </p:sp>
      <p:sp>
        <p:nvSpPr>
          <p:cNvPr id="23" name="TextBox 22"/>
          <p:cNvSpPr txBox="1"/>
          <p:nvPr/>
        </p:nvSpPr>
        <p:spPr>
          <a:xfrm>
            <a:off x="1814701" y="1700351"/>
            <a:ext cx="1592250" cy="414353"/>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40" b="0" i="0" u="none" strike="noStrike" kern="0" cap="none" spc="0" normalizeH="0" baseline="0" noProof="0" dirty="0">
                <a:ln>
                  <a:noFill/>
                </a:ln>
                <a:solidFill>
                  <a:sysClr val="windowText" lastClr="000000"/>
                </a:solidFill>
                <a:effectLst/>
                <a:uLnTx/>
                <a:uFillTx/>
                <a:latin typeface="Segoe UI Light" panose="020B0502040204020203" pitchFamily="34" charset="0"/>
                <a:cs typeface="Segoe UI Light" panose="020B0502040204020203" pitchFamily="34" charset="0"/>
              </a:rPr>
              <a:t>Customers</a:t>
            </a:r>
          </a:p>
        </p:txBody>
      </p:sp>
      <p:sp>
        <p:nvSpPr>
          <p:cNvPr id="26" name="TextBox 25"/>
          <p:cNvSpPr txBox="1"/>
          <p:nvPr/>
        </p:nvSpPr>
        <p:spPr>
          <a:xfrm>
            <a:off x="8260462" y="4220064"/>
            <a:ext cx="3897499" cy="984885"/>
          </a:xfrm>
          <a:prstGeom prst="rect">
            <a:avLst/>
          </a:prstGeom>
          <a:noFill/>
        </p:spPr>
        <p:txBody>
          <a:bodyPr wrap="square" rtlCol="0">
            <a:spAutoFit/>
          </a:bodyPr>
          <a:lstStyle/>
          <a:p>
            <a:pPr marL="291436" marR="0" lvl="0" indent="-291436" defTabSz="914400" eaLnBrk="1" fontAlgn="auto" latinLnBrk="0" hangingPunct="1">
              <a:lnSpc>
                <a:spcPct val="100000"/>
              </a:lnSpc>
              <a:spcBef>
                <a:spcPts val="0"/>
              </a:spcBef>
              <a:spcAft>
                <a:spcPts val="612"/>
              </a:spcAft>
              <a:buClrTx/>
              <a:buSzTx/>
              <a:buFont typeface="Arial" panose="020B0604020202020204" pitchFamily="34" charset="0"/>
              <a:buChar char="•"/>
              <a:tabLst/>
              <a:defRPr/>
            </a:pPr>
            <a:r>
              <a:rPr kumimoji="0" lang="en-US" sz="1600" b="0" i="0" u="none" strike="noStrike" kern="0" cap="none" spc="0" normalizeH="0" baseline="0" noProof="0" dirty="0">
                <a:ln>
                  <a:noFill/>
                </a:ln>
                <a:solidFill>
                  <a:sysClr val="windowText" lastClr="000000"/>
                </a:solidFill>
                <a:effectLst/>
                <a:uLnTx/>
                <a:uFillTx/>
                <a:latin typeface="Segoe UI" panose="020B0502040204020203" pitchFamily="34" charset="0"/>
                <a:cs typeface="Segoe UI" panose="020B0502040204020203" pitchFamily="34" charset="0"/>
              </a:rPr>
              <a:t>Voice + Video</a:t>
            </a:r>
          </a:p>
          <a:p>
            <a:pPr marL="291436" marR="0" lvl="0" indent="-291436" defTabSz="914400" eaLnBrk="1" fontAlgn="auto" latinLnBrk="0" hangingPunct="1">
              <a:lnSpc>
                <a:spcPct val="100000"/>
              </a:lnSpc>
              <a:spcBef>
                <a:spcPts val="0"/>
              </a:spcBef>
              <a:spcAft>
                <a:spcPts val="612"/>
              </a:spcAft>
              <a:buClrTx/>
              <a:buSzTx/>
              <a:buFont typeface="Arial" panose="020B0604020202020204" pitchFamily="34" charset="0"/>
              <a:buChar char="•"/>
              <a:tabLst/>
              <a:defRPr/>
            </a:pPr>
            <a:r>
              <a:rPr kumimoji="0" lang="en-US" sz="1600" b="0" i="0" u="none" strike="noStrike" kern="0" cap="none" spc="0" normalizeH="0" baseline="0" noProof="0" dirty="0">
                <a:ln>
                  <a:noFill/>
                </a:ln>
                <a:solidFill>
                  <a:sysClr val="windowText" lastClr="000000"/>
                </a:solidFill>
                <a:effectLst/>
                <a:uLnTx/>
                <a:uFillTx/>
                <a:latin typeface="Segoe UI" panose="020B0502040204020203" pitchFamily="34" charset="0"/>
                <a:cs typeface="Segoe UI" panose="020B0502040204020203" pitchFamily="34" charset="0"/>
              </a:rPr>
              <a:t>Shared context with customer</a:t>
            </a:r>
          </a:p>
          <a:p>
            <a:pPr marL="291436" marR="0" lvl="0" indent="-291436" defTabSz="914400" eaLnBrk="1" fontAlgn="auto" latinLnBrk="0" hangingPunct="1">
              <a:lnSpc>
                <a:spcPct val="100000"/>
              </a:lnSpc>
              <a:spcBef>
                <a:spcPts val="0"/>
              </a:spcBef>
              <a:spcAft>
                <a:spcPts val="612"/>
              </a:spcAft>
              <a:buClrTx/>
              <a:buSzTx/>
              <a:buFont typeface="Arial" panose="020B0604020202020204" pitchFamily="34" charset="0"/>
              <a:buChar char="•"/>
              <a:tabLst/>
              <a:defRPr/>
            </a:pPr>
            <a:r>
              <a:rPr kumimoji="0" lang="en-US" sz="1600" b="0" i="0" u="none" strike="noStrike" kern="0" cap="none" spc="0" normalizeH="0" baseline="0" noProof="0" dirty="0">
                <a:ln>
                  <a:noFill/>
                </a:ln>
                <a:solidFill>
                  <a:sysClr val="windowText" lastClr="000000"/>
                </a:solidFill>
                <a:effectLst/>
                <a:uLnTx/>
                <a:uFillTx/>
                <a:latin typeface="Segoe UI" panose="020B0502040204020203" pitchFamily="34" charset="0"/>
                <a:cs typeface="Segoe UI" panose="020B0502040204020203" pitchFamily="34" charset="0"/>
              </a:rPr>
              <a:t>Integrated agent experience</a:t>
            </a:r>
          </a:p>
        </p:txBody>
      </p:sp>
      <p:sp>
        <p:nvSpPr>
          <p:cNvPr id="20" name="Freeform 252"/>
          <p:cNvSpPr>
            <a:spLocks noEditPoints="1"/>
          </p:cNvSpPr>
          <p:nvPr/>
        </p:nvSpPr>
        <p:spPr bwMode="auto">
          <a:xfrm>
            <a:off x="9383571" y="2684184"/>
            <a:ext cx="773850" cy="827193"/>
          </a:xfrm>
          <a:custGeom>
            <a:avLst/>
            <a:gdLst>
              <a:gd name="T0" fmla="*/ 88 w 104"/>
              <a:gd name="T1" fmla="*/ 60 h 112"/>
              <a:gd name="T2" fmla="*/ 96 w 104"/>
              <a:gd name="T3" fmla="*/ 68 h 112"/>
              <a:gd name="T4" fmla="*/ 104 w 104"/>
              <a:gd name="T5" fmla="*/ 60 h 112"/>
              <a:gd name="T6" fmla="*/ 104 w 104"/>
              <a:gd name="T7" fmla="*/ 52 h 112"/>
              <a:gd name="T8" fmla="*/ 52 w 104"/>
              <a:gd name="T9" fmla="*/ 0 h 112"/>
              <a:gd name="T10" fmla="*/ 0 w 104"/>
              <a:gd name="T11" fmla="*/ 52 h 112"/>
              <a:gd name="T12" fmla="*/ 0 w 104"/>
              <a:gd name="T13" fmla="*/ 60 h 112"/>
              <a:gd name="T14" fmla="*/ 0 w 104"/>
              <a:gd name="T15" fmla="*/ 68 h 112"/>
              <a:gd name="T16" fmla="*/ 0 w 104"/>
              <a:gd name="T17" fmla="*/ 72 h 112"/>
              <a:gd name="T18" fmla="*/ 0 w 104"/>
              <a:gd name="T19" fmla="*/ 76 h 112"/>
              <a:gd name="T20" fmla="*/ 0 w 104"/>
              <a:gd name="T21" fmla="*/ 88 h 112"/>
              <a:gd name="T22" fmla="*/ 24 w 104"/>
              <a:gd name="T23" fmla="*/ 112 h 112"/>
              <a:gd name="T24" fmla="*/ 40 w 104"/>
              <a:gd name="T25" fmla="*/ 112 h 112"/>
              <a:gd name="T26" fmla="*/ 48 w 104"/>
              <a:gd name="T27" fmla="*/ 104 h 112"/>
              <a:gd name="T28" fmla="*/ 40 w 104"/>
              <a:gd name="T29" fmla="*/ 96 h 112"/>
              <a:gd name="T30" fmla="*/ 32 w 104"/>
              <a:gd name="T31" fmla="*/ 104 h 112"/>
              <a:gd name="T32" fmla="*/ 24 w 104"/>
              <a:gd name="T33" fmla="*/ 104 h 112"/>
              <a:gd name="T34" fmla="*/ 8 w 104"/>
              <a:gd name="T35" fmla="*/ 88 h 112"/>
              <a:gd name="T36" fmla="*/ 8 w 104"/>
              <a:gd name="T37" fmla="*/ 87 h 112"/>
              <a:gd name="T38" fmla="*/ 12 w 104"/>
              <a:gd name="T39" fmla="*/ 88 h 112"/>
              <a:gd name="T40" fmla="*/ 24 w 104"/>
              <a:gd name="T41" fmla="*/ 88 h 112"/>
              <a:gd name="T42" fmla="*/ 24 w 104"/>
              <a:gd name="T43" fmla="*/ 48 h 112"/>
              <a:gd name="T44" fmla="*/ 12 w 104"/>
              <a:gd name="T45" fmla="*/ 48 h 112"/>
              <a:gd name="T46" fmla="*/ 8 w 104"/>
              <a:gd name="T47" fmla="*/ 48 h 112"/>
              <a:gd name="T48" fmla="*/ 52 w 104"/>
              <a:gd name="T49" fmla="*/ 8 h 112"/>
              <a:gd name="T50" fmla="*/ 96 w 104"/>
              <a:gd name="T51" fmla="*/ 52 h 112"/>
              <a:gd name="T52" fmla="*/ 88 w 104"/>
              <a:gd name="T53" fmla="*/ 60 h 112"/>
              <a:gd name="T54" fmla="*/ 12 w 104"/>
              <a:gd name="T55" fmla="*/ 56 h 112"/>
              <a:gd name="T56" fmla="*/ 16 w 104"/>
              <a:gd name="T57" fmla="*/ 56 h 112"/>
              <a:gd name="T58" fmla="*/ 16 w 104"/>
              <a:gd name="T59" fmla="*/ 80 h 112"/>
              <a:gd name="T60" fmla="*/ 12 w 104"/>
              <a:gd name="T61" fmla="*/ 80 h 112"/>
              <a:gd name="T62" fmla="*/ 8 w 104"/>
              <a:gd name="T63" fmla="*/ 76 h 112"/>
              <a:gd name="T64" fmla="*/ 8 w 104"/>
              <a:gd name="T65" fmla="*/ 72 h 112"/>
              <a:gd name="T66" fmla="*/ 8 w 104"/>
              <a:gd name="T67" fmla="*/ 68 h 112"/>
              <a:gd name="T68" fmla="*/ 8 w 104"/>
              <a:gd name="T69" fmla="*/ 60 h 112"/>
              <a:gd name="T70" fmla="*/ 12 w 104"/>
              <a:gd name="T71" fmla="*/ 5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4" h="112">
                <a:moveTo>
                  <a:pt x="88" y="60"/>
                </a:moveTo>
                <a:cubicBezTo>
                  <a:pt x="88" y="64"/>
                  <a:pt x="92" y="68"/>
                  <a:pt x="96" y="68"/>
                </a:cubicBezTo>
                <a:cubicBezTo>
                  <a:pt x="101" y="68"/>
                  <a:pt x="104" y="64"/>
                  <a:pt x="104" y="60"/>
                </a:cubicBezTo>
                <a:cubicBezTo>
                  <a:pt x="104" y="52"/>
                  <a:pt x="104" y="52"/>
                  <a:pt x="104" y="52"/>
                </a:cubicBezTo>
                <a:cubicBezTo>
                  <a:pt x="104" y="23"/>
                  <a:pt x="81" y="0"/>
                  <a:pt x="52" y="0"/>
                </a:cubicBezTo>
                <a:cubicBezTo>
                  <a:pt x="24" y="0"/>
                  <a:pt x="0" y="23"/>
                  <a:pt x="0" y="52"/>
                </a:cubicBezTo>
                <a:cubicBezTo>
                  <a:pt x="0" y="60"/>
                  <a:pt x="0" y="60"/>
                  <a:pt x="0" y="60"/>
                </a:cubicBezTo>
                <a:cubicBezTo>
                  <a:pt x="0" y="68"/>
                  <a:pt x="0" y="68"/>
                  <a:pt x="0" y="68"/>
                </a:cubicBezTo>
                <a:cubicBezTo>
                  <a:pt x="0" y="72"/>
                  <a:pt x="0" y="72"/>
                  <a:pt x="0" y="72"/>
                </a:cubicBezTo>
                <a:cubicBezTo>
                  <a:pt x="0" y="76"/>
                  <a:pt x="0" y="76"/>
                  <a:pt x="0" y="76"/>
                </a:cubicBezTo>
                <a:cubicBezTo>
                  <a:pt x="0" y="88"/>
                  <a:pt x="0" y="88"/>
                  <a:pt x="0" y="88"/>
                </a:cubicBezTo>
                <a:cubicBezTo>
                  <a:pt x="0" y="101"/>
                  <a:pt x="11" y="112"/>
                  <a:pt x="24" y="112"/>
                </a:cubicBezTo>
                <a:cubicBezTo>
                  <a:pt x="40" y="112"/>
                  <a:pt x="40" y="112"/>
                  <a:pt x="40" y="112"/>
                </a:cubicBezTo>
                <a:cubicBezTo>
                  <a:pt x="45" y="112"/>
                  <a:pt x="48" y="108"/>
                  <a:pt x="48" y="104"/>
                </a:cubicBezTo>
                <a:cubicBezTo>
                  <a:pt x="48" y="99"/>
                  <a:pt x="45" y="96"/>
                  <a:pt x="40" y="96"/>
                </a:cubicBezTo>
                <a:cubicBezTo>
                  <a:pt x="36" y="96"/>
                  <a:pt x="32" y="99"/>
                  <a:pt x="32" y="104"/>
                </a:cubicBezTo>
                <a:cubicBezTo>
                  <a:pt x="24" y="104"/>
                  <a:pt x="24" y="104"/>
                  <a:pt x="24" y="104"/>
                </a:cubicBezTo>
                <a:cubicBezTo>
                  <a:pt x="15" y="104"/>
                  <a:pt x="8" y="96"/>
                  <a:pt x="8" y="88"/>
                </a:cubicBezTo>
                <a:cubicBezTo>
                  <a:pt x="8" y="87"/>
                  <a:pt x="8" y="87"/>
                  <a:pt x="8" y="87"/>
                </a:cubicBezTo>
                <a:cubicBezTo>
                  <a:pt x="9" y="87"/>
                  <a:pt x="11" y="88"/>
                  <a:pt x="12" y="88"/>
                </a:cubicBezTo>
                <a:cubicBezTo>
                  <a:pt x="24" y="88"/>
                  <a:pt x="24" y="88"/>
                  <a:pt x="24" y="88"/>
                </a:cubicBezTo>
                <a:cubicBezTo>
                  <a:pt x="24" y="48"/>
                  <a:pt x="24" y="48"/>
                  <a:pt x="24" y="48"/>
                </a:cubicBezTo>
                <a:cubicBezTo>
                  <a:pt x="12" y="48"/>
                  <a:pt x="12" y="48"/>
                  <a:pt x="12" y="48"/>
                </a:cubicBezTo>
                <a:cubicBezTo>
                  <a:pt x="11" y="48"/>
                  <a:pt x="10" y="48"/>
                  <a:pt x="8" y="48"/>
                </a:cubicBezTo>
                <a:cubicBezTo>
                  <a:pt x="10" y="26"/>
                  <a:pt x="29" y="8"/>
                  <a:pt x="52" y="8"/>
                </a:cubicBezTo>
                <a:cubicBezTo>
                  <a:pt x="76" y="8"/>
                  <a:pt x="96" y="27"/>
                  <a:pt x="96" y="52"/>
                </a:cubicBezTo>
                <a:cubicBezTo>
                  <a:pt x="92" y="52"/>
                  <a:pt x="88" y="55"/>
                  <a:pt x="88" y="60"/>
                </a:cubicBezTo>
                <a:close/>
                <a:moveTo>
                  <a:pt x="12" y="56"/>
                </a:moveTo>
                <a:cubicBezTo>
                  <a:pt x="16" y="56"/>
                  <a:pt x="16" y="56"/>
                  <a:pt x="16" y="56"/>
                </a:cubicBezTo>
                <a:cubicBezTo>
                  <a:pt x="16" y="80"/>
                  <a:pt x="16" y="80"/>
                  <a:pt x="16" y="80"/>
                </a:cubicBezTo>
                <a:cubicBezTo>
                  <a:pt x="12" y="80"/>
                  <a:pt x="12" y="80"/>
                  <a:pt x="12" y="80"/>
                </a:cubicBezTo>
                <a:cubicBezTo>
                  <a:pt x="10" y="80"/>
                  <a:pt x="8" y="78"/>
                  <a:pt x="8" y="76"/>
                </a:cubicBezTo>
                <a:cubicBezTo>
                  <a:pt x="8" y="72"/>
                  <a:pt x="8" y="72"/>
                  <a:pt x="8" y="72"/>
                </a:cubicBezTo>
                <a:cubicBezTo>
                  <a:pt x="8" y="68"/>
                  <a:pt x="8" y="68"/>
                  <a:pt x="8" y="68"/>
                </a:cubicBezTo>
                <a:cubicBezTo>
                  <a:pt x="8" y="60"/>
                  <a:pt x="8" y="60"/>
                  <a:pt x="8" y="60"/>
                </a:cubicBezTo>
                <a:cubicBezTo>
                  <a:pt x="8" y="57"/>
                  <a:pt x="10" y="56"/>
                  <a:pt x="12" y="56"/>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7" name="Freeform 24"/>
          <p:cNvSpPr>
            <a:spLocks noEditPoints="1"/>
          </p:cNvSpPr>
          <p:nvPr/>
        </p:nvSpPr>
        <p:spPr bwMode="auto">
          <a:xfrm>
            <a:off x="2121306" y="2697268"/>
            <a:ext cx="979040" cy="801023"/>
          </a:xfrm>
          <a:custGeom>
            <a:avLst/>
            <a:gdLst>
              <a:gd name="T0" fmla="*/ 0 w 128"/>
              <a:gd name="T1" fmla="*/ 56 h 104"/>
              <a:gd name="T2" fmla="*/ 8 w 128"/>
              <a:gd name="T3" fmla="*/ 56 h 104"/>
              <a:gd name="T4" fmla="*/ 24 w 128"/>
              <a:gd name="T5" fmla="*/ 40 h 104"/>
              <a:gd name="T6" fmla="*/ 40 w 128"/>
              <a:gd name="T7" fmla="*/ 56 h 104"/>
              <a:gd name="T8" fmla="*/ 50 w 128"/>
              <a:gd name="T9" fmla="*/ 75 h 104"/>
              <a:gd name="T10" fmla="*/ 32 w 128"/>
              <a:gd name="T11" fmla="*/ 104 h 104"/>
              <a:gd name="T12" fmla="*/ 40 w 128"/>
              <a:gd name="T13" fmla="*/ 104 h 104"/>
              <a:gd name="T14" fmla="*/ 64 w 128"/>
              <a:gd name="T15" fmla="*/ 80 h 104"/>
              <a:gd name="T16" fmla="*/ 88 w 128"/>
              <a:gd name="T17" fmla="*/ 104 h 104"/>
              <a:gd name="T18" fmla="*/ 96 w 128"/>
              <a:gd name="T19" fmla="*/ 104 h 104"/>
              <a:gd name="T20" fmla="*/ 78 w 128"/>
              <a:gd name="T21" fmla="*/ 75 h 104"/>
              <a:gd name="T22" fmla="*/ 88 w 128"/>
              <a:gd name="T23" fmla="*/ 56 h 104"/>
              <a:gd name="T24" fmla="*/ 104 w 128"/>
              <a:gd name="T25" fmla="*/ 40 h 104"/>
              <a:gd name="T26" fmla="*/ 120 w 128"/>
              <a:gd name="T27" fmla="*/ 56 h 104"/>
              <a:gd name="T28" fmla="*/ 128 w 128"/>
              <a:gd name="T29" fmla="*/ 56 h 104"/>
              <a:gd name="T30" fmla="*/ 117 w 128"/>
              <a:gd name="T31" fmla="*/ 36 h 104"/>
              <a:gd name="T32" fmla="*/ 124 w 128"/>
              <a:gd name="T33" fmla="*/ 20 h 104"/>
              <a:gd name="T34" fmla="*/ 104 w 128"/>
              <a:gd name="T35" fmla="*/ 0 h 104"/>
              <a:gd name="T36" fmla="*/ 84 w 128"/>
              <a:gd name="T37" fmla="*/ 20 h 104"/>
              <a:gd name="T38" fmla="*/ 92 w 128"/>
              <a:gd name="T39" fmla="*/ 36 h 104"/>
              <a:gd name="T40" fmla="*/ 84 w 128"/>
              <a:gd name="T41" fmla="*/ 43 h 104"/>
              <a:gd name="T42" fmla="*/ 64 w 128"/>
              <a:gd name="T43" fmla="*/ 32 h 104"/>
              <a:gd name="T44" fmla="*/ 44 w 128"/>
              <a:gd name="T45" fmla="*/ 43 h 104"/>
              <a:gd name="T46" fmla="*/ 37 w 128"/>
              <a:gd name="T47" fmla="*/ 36 h 104"/>
              <a:gd name="T48" fmla="*/ 44 w 128"/>
              <a:gd name="T49" fmla="*/ 20 h 104"/>
              <a:gd name="T50" fmla="*/ 24 w 128"/>
              <a:gd name="T51" fmla="*/ 0 h 104"/>
              <a:gd name="T52" fmla="*/ 4 w 128"/>
              <a:gd name="T53" fmla="*/ 20 h 104"/>
              <a:gd name="T54" fmla="*/ 12 w 128"/>
              <a:gd name="T55" fmla="*/ 36 h 104"/>
              <a:gd name="T56" fmla="*/ 0 w 128"/>
              <a:gd name="T57" fmla="*/ 56 h 104"/>
              <a:gd name="T58" fmla="*/ 104 w 128"/>
              <a:gd name="T59" fmla="*/ 8 h 104"/>
              <a:gd name="T60" fmla="*/ 116 w 128"/>
              <a:gd name="T61" fmla="*/ 20 h 104"/>
              <a:gd name="T62" fmla="*/ 104 w 128"/>
              <a:gd name="T63" fmla="*/ 32 h 104"/>
              <a:gd name="T64" fmla="*/ 92 w 128"/>
              <a:gd name="T65" fmla="*/ 20 h 104"/>
              <a:gd name="T66" fmla="*/ 104 w 128"/>
              <a:gd name="T67" fmla="*/ 8 h 104"/>
              <a:gd name="T68" fmla="*/ 64 w 128"/>
              <a:gd name="T69" fmla="*/ 40 h 104"/>
              <a:gd name="T70" fmla="*/ 80 w 128"/>
              <a:gd name="T71" fmla="*/ 56 h 104"/>
              <a:gd name="T72" fmla="*/ 64 w 128"/>
              <a:gd name="T73" fmla="*/ 72 h 104"/>
              <a:gd name="T74" fmla="*/ 48 w 128"/>
              <a:gd name="T75" fmla="*/ 56 h 104"/>
              <a:gd name="T76" fmla="*/ 64 w 128"/>
              <a:gd name="T77" fmla="*/ 40 h 104"/>
              <a:gd name="T78" fmla="*/ 24 w 128"/>
              <a:gd name="T79" fmla="*/ 8 h 104"/>
              <a:gd name="T80" fmla="*/ 36 w 128"/>
              <a:gd name="T81" fmla="*/ 20 h 104"/>
              <a:gd name="T82" fmla="*/ 24 w 128"/>
              <a:gd name="T83" fmla="*/ 32 h 104"/>
              <a:gd name="T84" fmla="*/ 12 w 128"/>
              <a:gd name="T85" fmla="*/ 20 h 104"/>
              <a:gd name="T86" fmla="*/ 24 w 128"/>
              <a:gd name="T87" fmla="*/ 8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8" h="104">
                <a:moveTo>
                  <a:pt x="0" y="56"/>
                </a:moveTo>
                <a:cubicBezTo>
                  <a:pt x="8" y="56"/>
                  <a:pt x="8" y="56"/>
                  <a:pt x="8" y="56"/>
                </a:cubicBezTo>
                <a:cubicBezTo>
                  <a:pt x="8" y="47"/>
                  <a:pt x="15" y="40"/>
                  <a:pt x="24" y="40"/>
                </a:cubicBezTo>
                <a:cubicBezTo>
                  <a:pt x="33" y="40"/>
                  <a:pt x="40" y="47"/>
                  <a:pt x="40" y="56"/>
                </a:cubicBezTo>
                <a:cubicBezTo>
                  <a:pt x="40" y="64"/>
                  <a:pt x="44" y="71"/>
                  <a:pt x="50" y="75"/>
                </a:cubicBezTo>
                <a:cubicBezTo>
                  <a:pt x="40" y="81"/>
                  <a:pt x="32" y="91"/>
                  <a:pt x="32" y="104"/>
                </a:cubicBezTo>
                <a:cubicBezTo>
                  <a:pt x="40" y="104"/>
                  <a:pt x="40" y="104"/>
                  <a:pt x="40" y="104"/>
                </a:cubicBezTo>
                <a:cubicBezTo>
                  <a:pt x="40" y="91"/>
                  <a:pt x="51" y="80"/>
                  <a:pt x="64" y="80"/>
                </a:cubicBezTo>
                <a:cubicBezTo>
                  <a:pt x="77" y="80"/>
                  <a:pt x="88" y="91"/>
                  <a:pt x="88" y="104"/>
                </a:cubicBezTo>
                <a:cubicBezTo>
                  <a:pt x="96" y="104"/>
                  <a:pt x="96" y="104"/>
                  <a:pt x="96" y="104"/>
                </a:cubicBezTo>
                <a:cubicBezTo>
                  <a:pt x="96" y="91"/>
                  <a:pt x="89" y="81"/>
                  <a:pt x="78" y="75"/>
                </a:cubicBezTo>
                <a:cubicBezTo>
                  <a:pt x="84" y="71"/>
                  <a:pt x="88" y="64"/>
                  <a:pt x="88" y="56"/>
                </a:cubicBezTo>
                <a:cubicBezTo>
                  <a:pt x="88" y="47"/>
                  <a:pt x="95" y="40"/>
                  <a:pt x="104" y="40"/>
                </a:cubicBezTo>
                <a:cubicBezTo>
                  <a:pt x="113" y="40"/>
                  <a:pt x="120" y="47"/>
                  <a:pt x="120" y="56"/>
                </a:cubicBezTo>
                <a:cubicBezTo>
                  <a:pt x="128" y="56"/>
                  <a:pt x="128" y="56"/>
                  <a:pt x="128" y="56"/>
                </a:cubicBezTo>
                <a:cubicBezTo>
                  <a:pt x="128" y="47"/>
                  <a:pt x="124" y="40"/>
                  <a:pt x="117" y="36"/>
                </a:cubicBezTo>
                <a:cubicBezTo>
                  <a:pt x="121" y="32"/>
                  <a:pt x="124" y="26"/>
                  <a:pt x="124" y="20"/>
                </a:cubicBezTo>
                <a:cubicBezTo>
                  <a:pt x="124" y="9"/>
                  <a:pt x="115" y="0"/>
                  <a:pt x="104" y="0"/>
                </a:cubicBezTo>
                <a:cubicBezTo>
                  <a:pt x="93" y="0"/>
                  <a:pt x="84" y="9"/>
                  <a:pt x="84" y="20"/>
                </a:cubicBezTo>
                <a:cubicBezTo>
                  <a:pt x="84" y="26"/>
                  <a:pt x="87" y="32"/>
                  <a:pt x="92" y="36"/>
                </a:cubicBezTo>
                <a:cubicBezTo>
                  <a:pt x="89" y="37"/>
                  <a:pt x="86" y="40"/>
                  <a:pt x="84" y="43"/>
                </a:cubicBezTo>
                <a:cubicBezTo>
                  <a:pt x="80" y="36"/>
                  <a:pt x="73" y="32"/>
                  <a:pt x="64" y="32"/>
                </a:cubicBezTo>
                <a:cubicBezTo>
                  <a:pt x="56" y="32"/>
                  <a:pt x="49" y="36"/>
                  <a:pt x="44" y="43"/>
                </a:cubicBezTo>
                <a:cubicBezTo>
                  <a:pt x="42" y="40"/>
                  <a:pt x="40" y="37"/>
                  <a:pt x="37" y="36"/>
                </a:cubicBezTo>
                <a:cubicBezTo>
                  <a:pt x="41" y="32"/>
                  <a:pt x="44" y="26"/>
                  <a:pt x="44" y="20"/>
                </a:cubicBezTo>
                <a:cubicBezTo>
                  <a:pt x="44" y="9"/>
                  <a:pt x="35" y="0"/>
                  <a:pt x="24" y="0"/>
                </a:cubicBezTo>
                <a:cubicBezTo>
                  <a:pt x="13" y="0"/>
                  <a:pt x="4" y="9"/>
                  <a:pt x="4" y="20"/>
                </a:cubicBezTo>
                <a:cubicBezTo>
                  <a:pt x="4" y="26"/>
                  <a:pt x="7" y="32"/>
                  <a:pt x="12" y="36"/>
                </a:cubicBezTo>
                <a:cubicBezTo>
                  <a:pt x="5" y="40"/>
                  <a:pt x="0" y="47"/>
                  <a:pt x="0" y="56"/>
                </a:cubicBezTo>
                <a:close/>
                <a:moveTo>
                  <a:pt x="104" y="8"/>
                </a:moveTo>
                <a:cubicBezTo>
                  <a:pt x="111" y="8"/>
                  <a:pt x="116" y="13"/>
                  <a:pt x="116" y="20"/>
                </a:cubicBezTo>
                <a:cubicBezTo>
                  <a:pt x="116" y="27"/>
                  <a:pt x="111" y="32"/>
                  <a:pt x="104" y="32"/>
                </a:cubicBezTo>
                <a:cubicBezTo>
                  <a:pt x="98" y="32"/>
                  <a:pt x="92" y="27"/>
                  <a:pt x="92" y="20"/>
                </a:cubicBezTo>
                <a:cubicBezTo>
                  <a:pt x="92" y="13"/>
                  <a:pt x="98" y="8"/>
                  <a:pt x="104" y="8"/>
                </a:cubicBezTo>
                <a:close/>
                <a:moveTo>
                  <a:pt x="64" y="40"/>
                </a:moveTo>
                <a:cubicBezTo>
                  <a:pt x="73" y="40"/>
                  <a:pt x="80" y="47"/>
                  <a:pt x="80" y="56"/>
                </a:cubicBezTo>
                <a:cubicBezTo>
                  <a:pt x="80" y="65"/>
                  <a:pt x="73" y="72"/>
                  <a:pt x="64" y="72"/>
                </a:cubicBezTo>
                <a:cubicBezTo>
                  <a:pt x="55" y="72"/>
                  <a:pt x="48" y="65"/>
                  <a:pt x="48" y="56"/>
                </a:cubicBezTo>
                <a:cubicBezTo>
                  <a:pt x="48" y="47"/>
                  <a:pt x="55" y="40"/>
                  <a:pt x="64" y="40"/>
                </a:cubicBezTo>
                <a:close/>
                <a:moveTo>
                  <a:pt x="24" y="8"/>
                </a:moveTo>
                <a:cubicBezTo>
                  <a:pt x="31" y="8"/>
                  <a:pt x="36" y="13"/>
                  <a:pt x="36" y="20"/>
                </a:cubicBezTo>
                <a:cubicBezTo>
                  <a:pt x="36" y="27"/>
                  <a:pt x="31" y="32"/>
                  <a:pt x="24" y="32"/>
                </a:cubicBezTo>
                <a:cubicBezTo>
                  <a:pt x="18" y="32"/>
                  <a:pt x="12" y="27"/>
                  <a:pt x="12" y="20"/>
                </a:cubicBezTo>
                <a:cubicBezTo>
                  <a:pt x="12" y="13"/>
                  <a:pt x="18" y="8"/>
                  <a:pt x="24" y="8"/>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0" name="Title 2"/>
          <p:cNvSpPr>
            <a:spLocks noGrp="1"/>
          </p:cNvSpPr>
          <p:nvPr>
            <p:ph type="title"/>
          </p:nvPr>
        </p:nvSpPr>
        <p:spPr>
          <a:xfrm>
            <a:off x="274639" y="295274"/>
            <a:ext cx="11889564" cy="917575"/>
          </a:xfrm>
        </p:spPr>
        <p:txBody>
          <a:bodyPr/>
          <a:lstStyle/>
          <a:p>
            <a:r>
              <a:rPr lang="en-US" sz="4400" dirty="0"/>
              <a:t>Remote Advisor: Mobility</a:t>
            </a:r>
          </a:p>
        </p:txBody>
      </p:sp>
      <p:pic>
        <p:nvPicPr>
          <p:cNvPr id="17" name="Picture 16"/>
          <p:cNvPicPr>
            <a:picLocks noChangeAspect="1"/>
          </p:cNvPicPr>
          <p:nvPr/>
        </p:nvPicPr>
        <p:blipFill rotWithShape="1">
          <a:blip r:embed="rId3"/>
          <a:srcRect l="6377" t="479" r="4331" b="1856"/>
          <a:stretch/>
        </p:blipFill>
        <p:spPr>
          <a:xfrm>
            <a:off x="5303847" y="1767788"/>
            <a:ext cx="1780799" cy="3879597"/>
          </a:xfrm>
          <a:prstGeom prst="roundRect">
            <a:avLst/>
          </a:prstGeom>
        </p:spPr>
      </p:pic>
      <p:pic>
        <p:nvPicPr>
          <p:cNvPr id="19" name="Picture 18"/>
          <p:cNvPicPr>
            <a:picLocks noChangeAspect="1"/>
          </p:cNvPicPr>
          <p:nvPr/>
        </p:nvPicPr>
        <p:blipFill rotWithShape="1">
          <a:blip r:embed="rId4"/>
          <a:srcRect l="6377" r="4331" b="2363"/>
          <a:stretch/>
        </p:blipFill>
        <p:spPr>
          <a:xfrm>
            <a:off x="5997478" y="2266656"/>
            <a:ext cx="1763323" cy="3840449"/>
          </a:xfrm>
          <a:prstGeom prst="roundRect">
            <a:avLst/>
          </a:prstGeom>
        </p:spPr>
      </p:pic>
      <p:pic>
        <p:nvPicPr>
          <p:cNvPr id="21" name="Picture 20"/>
          <p:cNvPicPr>
            <a:picLocks noChangeAspect="1"/>
          </p:cNvPicPr>
          <p:nvPr/>
        </p:nvPicPr>
        <p:blipFill rotWithShape="1">
          <a:blip r:embed="rId5">
            <a:clrChange>
              <a:clrFrom>
                <a:srgbClr val="FFFFFF"/>
              </a:clrFrom>
              <a:clrTo>
                <a:srgbClr val="FFFFFF">
                  <a:alpha val="0"/>
                </a:srgbClr>
              </a:clrTo>
            </a:clrChange>
          </a:blip>
          <a:srcRect l="3874" t="42850" r="2047" b="26878"/>
          <a:stretch/>
        </p:blipFill>
        <p:spPr>
          <a:xfrm>
            <a:off x="8529149" y="3731022"/>
            <a:ext cx="2615493" cy="455859"/>
          </a:xfrm>
          <a:prstGeom prst="rect">
            <a:avLst/>
          </a:prstGeom>
        </p:spPr>
      </p:pic>
      <p:pic>
        <p:nvPicPr>
          <p:cNvPr id="12" name="Picture 1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809764" y="1725681"/>
            <a:ext cx="1209565" cy="354806"/>
          </a:xfrm>
          <a:prstGeom prst="rect">
            <a:avLst/>
          </a:prstGeom>
        </p:spPr>
      </p:pic>
    </p:spTree>
    <p:extLst>
      <p:ext uri="{BB962C8B-B14F-4D97-AF65-F5344CB8AC3E}">
        <p14:creationId xmlns:p14="http://schemas.microsoft.com/office/powerpoint/2010/main" val="41159158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fade">
                                      <p:cBhvr>
                                        <p:cTn id="18" dur="500"/>
                                        <p:tgtEl>
                                          <p:spTgt spid="19"/>
                                        </p:tgtEl>
                                      </p:cBhvr>
                                    </p:animEffect>
                                  </p:childTnLst>
                                </p:cTn>
                              </p:par>
                            </p:childTnLst>
                          </p:cTn>
                        </p:par>
                        <p:par>
                          <p:cTn id="19" fill="hold">
                            <p:stCondLst>
                              <p:cond delay="500"/>
                            </p:stCondLst>
                            <p:childTnLst>
                              <p:par>
                                <p:cTn id="20" presetID="10" presetClass="entr" presetSubtype="0" fill="hold" grpId="0" nodeType="after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fade">
                                      <p:cBhvr>
                                        <p:cTn id="22" dur="500"/>
                                        <p:tgtEl>
                                          <p:spTgt spid="26"/>
                                        </p:tgtEl>
                                      </p:cBhvr>
                                    </p:animEffect>
                                  </p:childTnLst>
                                </p:cTn>
                              </p:par>
                              <p:par>
                                <p:cTn id="23" presetID="10" presetClass="entr" presetSubtype="0" fill="hold" nodeType="withEffect">
                                  <p:stCondLst>
                                    <p:cond delay="0"/>
                                  </p:stCondLst>
                                  <p:childTnLst>
                                    <p:set>
                                      <p:cBhvr>
                                        <p:cTn id="24" dur="1" fill="hold">
                                          <p:stCondLst>
                                            <p:cond delay="0"/>
                                          </p:stCondLst>
                                        </p:cTn>
                                        <p:tgtEl>
                                          <p:spTgt spid="21"/>
                                        </p:tgtEl>
                                        <p:attrNameLst>
                                          <p:attrName>style.visibility</p:attrName>
                                        </p:attrNameLst>
                                      </p:cBhvr>
                                      <p:to>
                                        <p:strVal val="visible"/>
                                      </p:to>
                                    </p:set>
                                    <p:animEffect transition="in" filter="fade">
                                      <p:cBhvr>
                                        <p:cTn id="25"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8" grpId="0"/>
      <p:bldP spid="26"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400" dirty="0"/>
              <a:t>Remote Advisor: Agent Experience</a:t>
            </a:r>
          </a:p>
        </p:txBody>
      </p:sp>
      <p:sp>
        <p:nvSpPr>
          <p:cNvPr id="7" name="Text Placeholder 1"/>
          <p:cNvSpPr txBox="1">
            <a:spLocks/>
          </p:cNvSpPr>
          <p:nvPr/>
        </p:nvSpPr>
        <p:spPr>
          <a:xfrm>
            <a:off x="421952" y="1212849"/>
            <a:ext cx="6400800" cy="5204117"/>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3264" b="0" i="0" u="none" strike="noStrike" kern="1200" cap="none" spc="0" normalizeH="0" baseline="0" noProof="0" dirty="0">
                <a:ln>
                  <a:noFill/>
                </a:ln>
                <a:gradFill>
                  <a:gsLst>
                    <a:gs pos="1250">
                      <a:schemeClr val="tx1"/>
                    </a:gs>
                    <a:gs pos="100000">
                      <a:schemeClr val="tx1"/>
                    </a:gs>
                  </a:gsLst>
                  <a:lin ang="5400000" scaled="0"/>
                </a:gradFill>
                <a:effectLst/>
                <a:uLnTx/>
                <a:uFillTx/>
                <a:latin typeface="+mj-lt"/>
                <a:ea typeface="+mn-ea"/>
                <a:cs typeface="+mn-cs"/>
              </a:rPr>
              <a:t>Agents engage using experiences they are comfortable with:</a:t>
            </a: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endParaRPr kumimoji="0" lang="en-US" sz="3264" b="0" i="0" u="none" strike="noStrike" kern="1200" cap="none" spc="0" normalizeH="0" baseline="0" noProof="0" dirty="0">
              <a:ln>
                <a:noFill/>
              </a:ln>
              <a:gradFill>
                <a:gsLst>
                  <a:gs pos="1250">
                    <a:schemeClr val="tx1"/>
                  </a:gs>
                  <a:gs pos="100000">
                    <a:schemeClr val="tx1"/>
                  </a:gs>
                </a:gsLst>
                <a:lin ang="5400000" scaled="0"/>
              </a:gradFill>
              <a:effectLst/>
              <a:uLnTx/>
              <a:uFillTx/>
              <a:latin typeface="+mj-lt"/>
              <a:ea typeface="+mn-ea"/>
              <a:cs typeface="+mn-cs"/>
            </a:endParaRPr>
          </a:p>
          <a:p>
            <a:pPr marL="342900" marR="0" lvl="0" indent="-342900" algn="l" defTabSz="932742" rtl="0" eaLnBrk="1" fontAlgn="auto" latinLnBrk="0" hangingPunct="1">
              <a:lnSpc>
                <a:spcPct val="90000"/>
              </a:lnSpc>
              <a:spcBef>
                <a:spcPct val="20000"/>
              </a:spcBef>
              <a:spcAft>
                <a:spcPts val="1200"/>
              </a:spcAft>
              <a:buClrTx/>
              <a:buSzPct val="90000"/>
              <a:buFont typeface="Arial" pitchFamily="34" charset="0"/>
              <a:buChar char="•"/>
              <a:tabLst/>
              <a:defRPr/>
            </a:pPr>
            <a:r>
              <a:rPr kumimoji="0" lang="en-US" sz="2400" b="0" i="0" u="none" strike="noStrike" kern="1200" cap="none" spc="0" normalizeH="0" baseline="0" noProof="0" dirty="0">
                <a:ln>
                  <a:noFill/>
                </a:ln>
                <a:gradFill>
                  <a:gsLst>
                    <a:gs pos="1250">
                      <a:schemeClr val="tx1"/>
                    </a:gs>
                    <a:gs pos="100000">
                      <a:schemeClr val="tx1"/>
                    </a:gs>
                  </a:gsLst>
                  <a:lin ang="5400000" scaled="0"/>
                </a:gradFill>
                <a:effectLst/>
                <a:uLnTx/>
                <a:uFillTx/>
                <a:latin typeface="+mj-lt"/>
                <a:ea typeface="+mn-ea"/>
                <a:cs typeface="+mn-cs"/>
              </a:rPr>
              <a:t>Dedicated advisor experience with client account context and integrated communications</a:t>
            </a:r>
          </a:p>
          <a:p>
            <a:pPr marL="342900" marR="0" lvl="0" indent="-342900" algn="l" defTabSz="932742" rtl="0" eaLnBrk="1" fontAlgn="auto" latinLnBrk="0" hangingPunct="1">
              <a:lnSpc>
                <a:spcPct val="90000"/>
              </a:lnSpc>
              <a:spcBef>
                <a:spcPct val="20000"/>
              </a:spcBef>
              <a:spcAft>
                <a:spcPts val="1200"/>
              </a:spcAft>
              <a:buClrTx/>
              <a:buSzPct val="90000"/>
              <a:buFont typeface="Arial" pitchFamily="34" charset="0"/>
              <a:buChar char="•"/>
              <a:tabLst/>
              <a:defRPr/>
            </a:pPr>
            <a:r>
              <a:rPr kumimoji="0" lang="en-US" sz="2400" b="0" i="0" u="none" strike="noStrike" kern="1200" cap="none" spc="0" normalizeH="0" baseline="0" noProof="0" dirty="0">
                <a:ln>
                  <a:noFill/>
                </a:ln>
                <a:gradFill>
                  <a:gsLst>
                    <a:gs pos="1250">
                      <a:schemeClr val="tx1"/>
                    </a:gs>
                    <a:gs pos="100000">
                      <a:schemeClr val="tx1"/>
                    </a:gs>
                  </a:gsLst>
                  <a:lin ang="5400000" scaled="0"/>
                </a:gradFill>
                <a:effectLst/>
                <a:uLnTx/>
                <a:uFillTx/>
                <a:latin typeface="+mj-lt"/>
                <a:ea typeface="+mn-ea"/>
                <a:cs typeface="+mn-cs"/>
              </a:rPr>
              <a:t>Integration with popular CRM and Service Management solutions </a:t>
            </a:r>
          </a:p>
          <a:p>
            <a:pPr marL="342900" marR="0" lvl="0" indent="-342900" algn="l" defTabSz="932742" rtl="0" eaLnBrk="1" fontAlgn="auto" latinLnBrk="0" hangingPunct="1">
              <a:lnSpc>
                <a:spcPct val="90000"/>
              </a:lnSpc>
              <a:spcBef>
                <a:spcPct val="20000"/>
              </a:spcBef>
              <a:spcAft>
                <a:spcPts val="1200"/>
              </a:spcAft>
              <a:buClrTx/>
              <a:buSzPct val="90000"/>
              <a:buFont typeface="Arial" pitchFamily="34" charset="0"/>
              <a:buChar char="•"/>
              <a:tabLst/>
              <a:defRPr/>
            </a:pPr>
            <a:r>
              <a:rPr kumimoji="0" lang="en-US" sz="2400" b="0" i="0" u="none" strike="noStrike" kern="1200" cap="none" spc="0" normalizeH="0" baseline="0" noProof="0" dirty="0">
                <a:ln>
                  <a:noFill/>
                </a:ln>
                <a:gradFill>
                  <a:gsLst>
                    <a:gs pos="1250">
                      <a:schemeClr val="tx1"/>
                    </a:gs>
                    <a:gs pos="100000">
                      <a:schemeClr val="tx1"/>
                    </a:gs>
                  </a:gsLst>
                  <a:lin ang="5400000" scaled="0"/>
                </a:gradFill>
                <a:effectLst/>
                <a:uLnTx/>
                <a:uFillTx/>
                <a:latin typeface="+mj-lt"/>
                <a:ea typeface="+mn-ea"/>
                <a:cs typeface="+mn-cs"/>
              </a:rPr>
              <a:t>Direct contact via Skype for Business clients for SMEs and ad-hoc consult</a:t>
            </a:r>
          </a:p>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a:pPr>
            <a:endParaRPr kumimoji="0" lang="en-US" sz="3264" b="0" i="0" u="none" strike="noStrike" kern="1200" cap="none" spc="0" normalizeH="0" baseline="0" noProof="0" dirty="0">
              <a:ln>
                <a:noFill/>
              </a:ln>
              <a:gradFill>
                <a:gsLst>
                  <a:gs pos="1250">
                    <a:schemeClr val="tx1"/>
                  </a:gs>
                  <a:gs pos="100000">
                    <a:schemeClr val="tx1"/>
                  </a:gs>
                </a:gsLst>
                <a:lin ang="5400000" scaled="0"/>
              </a:gradFill>
              <a:effectLst/>
              <a:uLnTx/>
              <a:uFillTx/>
              <a:latin typeface="+mj-lt"/>
              <a:ea typeface="+mn-ea"/>
              <a:cs typeface="+mn-cs"/>
            </a:endParaRPr>
          </a:p>
        </p:txBody>
      </p:sp>
      <p:pic>
        <p:nvPicPr>
          <p:cNvPr id="6" name="Picture 5"/>
          <p:cNvPicPr>
            <a:picLocks noChangeAspect="1"/>
          </p:cNvPicPr>
          <p:nvPr/>
        </p:nvPicPr>
        <p:blipFill>
          <a:blip r:embed="rId2"/>
          <a:stretch>
            <a:fillRect/>
          </a:stretch>
        </p:blipFill>
        <p:spPr>
          <a:xfrm>
            <a:off x="8732837" y="1212849"/>
            <a:ext cx="2819400" cy="5415727"/>
          </a:xfrm>
          <a:prstGeom prst="rect">
            <a:avLst/>
          </a:prstGeom>
          <a:effectLst>
            <a:softEdge rad="127000"/>
          </a:effectLst>
        </p:spPr>
      </p:pic>
    </p:spTree>
    <p:extLst>
      <p:ext uri="{BB962C8B-B14F-4D97-AF65-F5344CB8AC3E}">
        <p14:creationId xmlns:p14="http://schemas.microsoft.com/office/powerpoint/2010/main" val="32414999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5482" y="295729"/>
            <a:ext cx="11887878" cy="661009"/>
          </a:xfrm>
        </p:spPr>
        <p:txBody>
          <a:bodyPr/>
          <a:lstStyle/>
          <a:p>
            <a:r>
              <a:rPr lang="en-US" sz="4896" dirty="0">
                <a:solidFill>
                  <a:schemeClr val="tx1"/>
                </a:solidFill>
              </a:rPr>
              <a:t>Skype Developer Platform Design</a:t>
            </a:r>
          </a:p>
        </p:txBody>
      </p:sp>
      <p:sp>
        <p:nvSpPr>
          <p:cNvPr id="4" name="Rectangle 3"/>
          <p:cNvSpPr/>
          <p:nvPr/>
        </p:nvSpPr>
        <p:spPr bwMode="auto">
          <a:xfrm>
            <a:off x="892" y="4167419"/>
            <a:ext cx="12445668" cy="2859741"/>
          </a:xfrm>
          <a:prstGeom prst="rect">
            <a:avLst/>
          </a:prstGeom>
          <a:solidFill>
            <a:schemeClr val="bg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5" tIns="149156" rIns="186445" bIns="149156" numCol="1" spcCol="0" rtlCol="0" fromWordArt="0" anchor="b" anchorCtr="0" forceAA="0" compatLnSpc="1">
            <a:prstTxWarp prst="textNoShape">
              <a:avLst/>
            </a:prstTxWarp>
            <a:noAutofit/>
          </a:bodyPr>
          <a:lstStyle/>
          <a:p>
            <a:pPr marL="0" marR="0" lvl="0" indent="0" algn="ctr" defTabSz="950560" rtl="0" eaLnBrk="1" fontAlgn="base" latinLnBrk="0" hangingPunct="1">
              <a:lnSpc>
                <a:spcPct val="90000"/>
              </a:lnSpc>
              <a:spcBef>
                <a:spcPct val="0"/>
              </a:spcBef>
              <a:spcAft>
                <a:spcPct val="0"/>
              </a:spcAft>
              <a:buClrTx/>
              <a:buSzTx/>
              <a:buFontTx/>
              <a:buNone/>
              <a:tabLst/>
              <a:defRPr/>
            </a:pPr>
            <a:endParaRPr kumimoji="0" lang="en-US" sz="2447" b="0" i="0" u="none" strike="noStrike" kern="1200" cap="none" spc="0" normalizeH="0" baseline="0" noProof="0" dirty="0">
              <a:ln>
                <a:noFill/>
              </a:ln>
              <a:solidFill>
                <a:srgbClr val="404040">
                  <a:lumMod val="75000"/>
                </a:srgbClr>
              </a:solidFill>
              <a:effectLst/>
              <a:uLnTx/>
              <a:uFillTx/>
              <a:latin typeface="Segoe UI"/>
              <a:ea typeface="Segoe UI" pitchFamily="34" charset="0"/>
              <a:cs typeface="Segoe UI" pitchFamily="34" charset="0"/>
            </a:endParaRPr>
          </a:p>
          <a:p>
            <a:pPr marL="0" marR="0" lvl="0" indent="0" algn="ctr" defTabSz="950560" rtl="0" eaLnBrk="1" fontAlgn="base" latinLnBrk="0" hangingPunct="1">
              <a:lnSpc>
                <a:spcPct val="90000"/>
              </a:lnSpc>
              <a:spcBef>
                <a:spcPct val="0"/>
              </a:spcBef>
              <a:spcAft>
                <a:spcPct val="0"/>
              </a:spcAft>
              <a:buClrTx/>
              <a:buSzTx/>
              <a:buFontTx/>
              <a:buNone/>
              <a:tabLst/>
              <a:defRPr/>
            </a:pPr>
            <a:endParaRPr kumimoji="0" lang="en-US" sz="2447" b="0" i="0" u="none" strike="noStrike" kern="1200" cap="none" spc="0" normalizeH="0" baseline="0" noProof="0" dirty="0">
              <a:ln>
                <a:noFill/>
              </a:ln>
              <a:solidFill>
                <a:srgbClr val="404040">
                  <a:lumMod val="75000"/>
                </a:srgbClr>
              </a:solidFill>
              <a:effectLst/>
              <a:uLnTx/>
              <a:uFillTx/>
              <a:latin typeface="Segoe UI"/>
              <a:ea typeface="Segoe UI" pitchFamily="34" charset="0"/>
              <a:cs typeface="Segoe UI" pitchFamily="34" charset="0"/>
            </a:endParaRPr>
          </a:p>
          <a:p>
            <a:pPr marL="0" marR="0" lvl="0" indent="0" algn="ctr" defTabSz="950560" rtl="0" eaLnBrk="1" fontAlgn="base" latinLnBrk="0" hangingPunct="1">
              <a:lnSpc>
                <a:spcPct val="90000"/>
              </a:lnSpc>
              <a:spcBef>
                <a:spcPct val="0"/>
              </a:spcBef>
              <a:spcAft>
                <a:spcPct val="0"/>
              </a:spcAft>
              <a:buClrTx/>
              <a:buSzTx/>
              <a:buFontTx/>
              <a:buNone/>
              <a:tabLst/>
              <a:defRPr/>
            </a:pPr>
            <a:endParaRPr kumimoji="0" lang="en-US" sz="2447" b="0" i="0" u="none" strike="noStrike" kern="1200" cap="none" spc="0" normalizeH="0" baseline="0" noProof="0" dirty="0">
              <a:ln>
                <a:noFill/>
              </a:ln>
              <a:solidFill>
                <a:srgbClr val="404040">
                  <a:lumMod val="75000"/>
                </a:srgbClr>
              </a:solidFill>
              <a:effectLst/>
              <a:uLnTx/>
              <a:uFillTx/>
              <a:latin typeface="Segoe UI"/>
              <a:ea typeface="Segoe UI" pitchFamily="34" charset="0"/>
              <a:cs typeface="Segoe UI" pitchFamily="34" charset="0"/>
            </a:endParaRPr>
          </a:p>
          <a:p>
            <a:pPr marL="0" marR="0" lvl="0" indent="0" algn="ctr" defTabSz="950560" rtl="0" eaLnBrk="1" fontAlgn="base" latinLnBrk="0" hangingPunct="1">
              <a:lnSpc>
                <a:spcPct val="90000"/>
              </a:lnSpc>
              <a:spcBef>
                <a:spcPct val="0"/>
              </a:spcBef>
              <a:spcAft>
                <a:spcPct val="0"/>
              </a:spcAft>
              <a:buClrTx/>
              <a:buSzTx/>
              <a:buFontTx/>
              <a:buNone/>
              <a:tabLst/>
              <a:defRPr/>
            </a:pPr>
            <a:endParaRPr kumimoji="0" lang="en-US" sz="2447" b="0" i="0" u="none" strike="noStrike" kern="1200" cap="none" spc="0" normalizeH="0" baseline="0" noProof="0" dirty="0">
              <a:ln>
                <a:noFill/>
              </a:ln>
              <a:solidFill>
                <a:srgbClr val="404040">
                  <a:lumMod val="75000"/>
                </a:srgbClr>
              </a:solidFill>
              <a:effectLst/>
              <a:uLnTx/>
              <a:uFillTx/>
              <a:latin typeface="Segoe UI"/>
              <a:ea typeface="Segoe UI" pitchFamily="34" charset="0"/>
              <a:cs typeface="Segoe UI" pitchFamily="34" charset="0"/>
            </a:endParaRPr>
          </a:p>
        </p:txBody>
      </p:sp>
      <p:sp>
        <p:nvSpPr>
          <p:cNvPr id="5" name="Cloud 4"/>
          <p:cNvSpPr/>
          <p:nvPr/>
        </p:nvSpPr>
        <p:spPr bwMode="auto">
          <a:xfrm>
            <a:off x="1408052" y="3917704"/>
            <a:ext cx="10231719" cy="531035"/>
          </a:xfrm>
          <a:prstGeom prst="cloud">
            <a:avLst/>
          </a:prstGeom>
          <a:solidFill>
            <a:schemeClr val="tx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5" tIns="149156" rIns="186445" bIns="149156" numCol="1" spcCol="0" rtlCol="0" fromWordArt="0" anchor="t" anchorCtr="0" forceAA="0" compatLnSpc="1">
            <a:prstTxWarp prst="textNoShape">
              <a:avLst/>
            </a:prstTxWarp>
            <a:noAutofit/>
          </a:bodyPr>
          <a:lstStyle/>
          <a:p>
            <a:pPr marL="0" marR="0" lvl="0" indent="0" algn="ctr" defTabSz="950560" rtl="0" eaLnBrk="1" fontAlgn="base" latinLnBrk="0" hangingPunct="1">
              <a:lnSpc>
                <a:spcPct val="90000"/>
              </a:lnSpc>
              <a:spcBef>
                <a:spcPct val="0"/>
              </a:spcBef>
              <a:spcAft>
                <a:spcPct val="0"/>
              </a:spcAft>
              <a:buClrTx/>
              <a:buSzTx/>
              <a:buFontTx/>
              <a:buNone/>
              <a:tabLst/>
              <a:defRPr/>
            </a:pPr>
            <a:endParaRPr kumimoji="0" lang="en-US" sz="2447"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extBox 6"/>
          <p:cNvSpPr txBox="1"/>
          <p:nvPr/>
        </p:nvSpPr>
        <p:spPr>
          <a:xfrm>
            <a:off x="-127242" y="4126800"/>
            <a:ext cx="1957821" cy="531749"/>
          </a:xfrm>
          <a:prstGeom prst="rect">
            <a:avLst/>
          </a:prstGeom>
          <a:noFill/>
        </p:spPr>
        <p:txBody>
          <a:bodyPr wrap="none" lIns="186445" tIns="149156" rIns="186445" bIns="149156" rtlCol="0">
            <a:spAutoFit/>
          </a:bodyPr>
          <a:lstStyle/>
          <a:p>
            <a:pPr marL="0" marR="0" lvl="0" indent="0" algn="l" defTabSz="932563" rtl="0" eaLnBrk="1" fontAlgn="auto" latinLnBrk="0" hangingPunct="1">
              <a:lnSpc>
                <a:spcPct val="90000"/>
              </a:lnSpc>
              <a:spcBef>
                <a:spcPts val="0"/>
              </a:spcBef>
              <a:spcAft>
                <a:spcPts val="0"/>
              </a:spcAft>
              <a:buClrTx/>
              <a:buSzTx/>
              <a:buFontTx/>
              <a:buNone/>
              <a:tabLst/>
              <a:defRPr/>
            </a:pPr>
            <a:r>
              <a:rPr kumimoji="0" lang="en-US" sz="1632" b="1" i="0" u="none" strike="noStrike" kern="1200" cap="none" spc="0" normalizeH="0" baseline="0" noProof="0" dirty="0">
                <a:ln>
                  <a:noFill/>
                </a:ln>
                <a:solidFill>
                  <a:sysClr val="windowText" lastClr="000000"/>
                </a:solidFill>
                <a:effectLst/>
                <a:uLnTx/>
                <a:uFillTx/>
                <a:latin typeface="Segoe UI"/>
                <a:ea typeface="+mn-ea"/>
                <a:cs typeface="+mn-cs"/>
              </a:rPr>
              <a:t>Service / Server</a:t>
            </a:r>
          </a:p>
        </p:txBody>
      </p:sp>
      <p:sp>
        <p:nvSpPr>
          <p:cNvPr id="8" name="TextBox 7"/>
          <p:cNvSpPr txBox="1"/>
          <p:nvPr/>
        </p:nvSpPr>
        <p:spPr>
          <a:xfrm>
            <a:off x="-138837" y="3749801"/>
            <a:ext cx="958561" cy="531749"/>
          </a:xfrm>
          <a:prstGeom prst="rect">
            <a:avLst/>
          </a:prstGeom>
          <a:noFill/>
        </p:spPr>
        <p:txBody>
          <a:bodyPr wrap="none" lIns="186445" tIns="149156" rIns="186445" bIns="149156" rtlCol="0">
            <a:spAutoFit/>
          </a:bodyPr>
          <a:lstStyle/>
          <a:p>
            <a:pPr marL="0" marR="0" lvl="0" indent="0" algn="l" defTabSz="932563" rtl="0" eaLnBrk="1" fontAlgn="auto" latinLnBrk="0" hangingPunct="1">
              <a:lnSpc>
                <a:spcPct val="90000"/>
              </a:lnSpc>
              <a:spcBef>
                <a:spcPts val="0"/>
              </a:spcBef>
              <a:spcAft>
                <a:spcPts val="0"/>
              </a:spcAft>
              <a:buClrTx/>
              <a:buSzTx/>
              <a:buFontTx/>
              <a:buNone/>
              <a:tabLst/>
              <a:defRPr/>
            </a:pPr>
            <a:r>
              <a:rPr kumimoji="0" lang="en-US" sz="1632" b="1" i="0" u="none" strike="noStrike" kern="1200" cap="none" spc="0" normalizeH="0" baseline="0" noProof="0" dirty="0">
                <a:ln>
                  <a:noFill/>
                </a:ln>
                <a:solidFill>
                  <a:sysClr val="windowText" lastClr="000000"/>
                </a:solidFill>
                <a:effectLst/>
                <a:uLnTx/>
                <a:uFillTx/>
                <a:latin typeface="Segoe UI"/>
                <a:ea typeface="+mn-ea"/>
                <a:cs typeface="+mn-cs"/>
              </a:rPr>
              <a:t>Client</a:t>
            </a:r>
          </a:p>
        </p:txBody>
      </p:sp>
      <p:sp>
        <p:nvSpPr>
          <p:cNvPr id="9" name="Rectangle 8"/>
          <p:cNvSpPr/>
          <p:nvPr/>
        </p:nvSpPr>
        <p:spPr>
          <a:xfrm>
            <a:off x="233561" y="5903515"/>
            <a:ext cx="12023440" cy="900614"/>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9323" rIns="9323" rtlCol="0" anchor="b"/>
          <a:lstStyle/>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2040" b="0" i="0" u="none" strike="noStrike" kern="1200" cap="none" spc="0" normalizeH="0" baseline="0" noProof="0" dirty="0">
                <a:ln>
                  <a:noFill/>
                </a:ln>
                <a:solidFill>
                  <a:srgbClr val="FFFFFF"/>
                </a:solidFill>
                <a:effectLst/>
                <a:uLnTx/>
                <a:uFillTx/>
                <a:latin typeface="Segoe UI"/>
                <a:ea typeface="+mn-ea"/>
                <a:cs typeface="+mn-cs"/>
              </a:rPr>
              <a:t>  Skype Capabilities</a:t>
            </a:r>
          </a:p>
        </p:txBody>
      </p:sp>
      <p:sp>
        <p:nvSpPr>
          <p:cNvPr id="19" name="Rectangle 18"/>
          <p:cNvSpPr/>
          <p:nvPr/>
        </p:nvSpPr>
        <p:spPr>
          <a:xfrm>
            <a:off x="233562" y="4538679"/>
            <a:ext cx="12023439" cy="1196934"/>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323" rIns="9323" rtlCol="0" anchor="b"/>
          <a:lstStyle/>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1835" b="0" i="0" u="none" strike="noStrike" kern="1200" cap="none" spc="0" normalizeH="0" baseline="0" noProof="0" dirty="0">
                <a:ln>
                  <a:noFill/>
                </a:ln>
                <a:solidFill>
                  <a:srgbClr val="FFFFFF"/>
                </a:solidFill>
                <a:effectLst/>
                <a:uLnTx/>
                <a:uFillTx/>
                <a:latin typeface="Segoe UI"/>
                <a:ea typeface="+mn-ea"/>
                <a:cs typeface="+mn-cs"/>
              </a:rPr>
              <a:t>  Skype Developer </a:t>
            </a:r>
            <a:r>
              <a:rPr kumimoji="0" lang="en-US" sz="2040" b="0" i="0" u="none" strike="noStrike" kern="1200" cap="none" spc="0" normalizeH="0" baseline="0" noProof="0" dirty="0">
                <a:ln>
                  <a:noFill/>
                </a:ln>
                <a:solidFill>
                  <a:srgbClr val="FFFFFF"/>
                </a:solidFill>
                <a:effectLst/>
                <a:uLnTx/>
                <a:uFillTx/>
                <a:latin typeface="Segoe UI"/>
                <a:ea typeface="+mn-ea"/>
                <a:cs typeface="+mn-cs"/>
              </a:rPr>
              <a:t>Platform</a:t>
            </a:r>
          </a:p>
        </p:txBody>
      </p:sp>
      <p:sp>
        <p:nvSpPr>
          <p:cNvPr id="20" name="TextBox 19"/>
          <p:cNvSpPr txBox="1"/>
          <p:nvPr/>
        </p:nvSpPr>
        <p:spPr>
          <a:xfrm>
            <a:off x="595695" y="4706581"/>
            <a:ext cx="7239055" cy="583739"/>
          </a:xfrm>
          <a:prstGeom prst="rect">
            <a:avLst/>
          </a:prstGeom>
          <a:noFill/>
          <a:ln>
            <a:solidFill>
              <a:schemeClr val="bg1"/>
            </a:solidFill>
            <a:prstDash val="dash"/>
          </a:ln>
        </p:spPr>
        <p:txBody>
          <a:bodyPr wrap="square" lIns="186445" tIns="149156" rIns="186445" bIns="149156" rtlCol="0">
            <a:spAutoFit/>
          </a:bodyPr>
          <a:lstStyle/>
          <a:p>
            <a:pPr marL="0" marR="0" lvl="0" indent="0" algn="ctr" defTabSz="932563" rtl="0" eaLnBrk="1" fontAlgn="auto" latinLnBrk="0" hangingPunct="1">
              <a:lnSpc>
                <a:spcPct val="90000"/>
              </a:lnSpc>
              <a:spcBef>
                <a:spcPts val="0"/>
              </a:spcBef>
              <a:spcAft>
                <a:spcPts val="0"/>
              </a:spcAft>
              <a:buClrTx/>
              <a:buSzTx/>
              <a:buFontTx/>
              <a:buNone/>
              <a:tabLst/>
              <a:defRPr/>
            </a:pPr>
            <a:r>
              <a:rPr kumimoji="0" lang="en-US" sz="2040" b="0" i="0" u="none" strike="noStrike" kern="1200" cap="none" spc="0" normalizeH="0" baseline="0" noProof="0" dirty="0">
                <a:ln>
                  <a:noFill/>
                </a:ln>
                <a:solidFill>
                  <a:srgbClr val="FFFFFF"/>
                </a:solidFill>
                <a:effectLst/>
                <a:uLnTx/>
                <a:uFillTx/>
                <a:latin typeface="Segoe UI"/>
                <a:ea typeface="+mn-ea"/>
                <a:cs typeface="+mn-cs"/>
              </a:rPr>
              <a:t>User API / UCWA </a:t>
            </a:r>
          </a:p>
        </p:txBody>
      </p:sp>
      <p:cxnSp>
        <p:nvCxnSpPr>
          <p:cNvPr id="21" name="Straight Arrow Connector 20"/>
          <p:cNvCxnSpPr/>
          <p:nvPr/>
        </p:nvCxnSpPr>
        <p:spPr>
          <a:xfrm flipH="1" flipV="1">
            <a:off x="4215105" y="4183222"/>
            <a:ext cx="116" cy="529127"/>
          </a:xfrm>
          <a:prstGeom prst="straightConnector1">
            <a:avLst/>
          </a:prstGeom>
          <a:ln w="41275">
            <a:solidFill>
              <a:schemeClr val="bg1">
                <a:lumMod val="60000"/>
                <a:lumOff val="40000"/>
              </a:schemeClr>
            </a:solidFill>
            <a:tailEnd type="oval" w="lg" len="lg"/>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8012792" y="4706581"/>
            <a:ext cx="4013020" cy="583738"/>
          </a:xfrm>
          <a:prstGeom prst="rect">
            <a:avLst/>
          </a:prstGeom>
          <a:noFill/>
          <a:ln>
            <a:solidFill>
              <a:schemeClr val="bg1"/>
            </a:solidFill>
            <a:prstDash val="dash"/>
          </a:ln>
        </p:spPr>
        <p:txBody>
          <a:bodyPr wrap="square" lIns="186445" tIns="149156" rIns="186445" bIns="149156" rtlCol="0">
            <a:spAutoFit/>
          </a:bodyPr>
          <a:lstStyle/>
          <a:p>
            <a:pPr marL="0" marR="0" lvl="0" indent="0" algn="ctr" defTabSz="932563" rtl="0" eaLnBrk="1" fontAlgn="auto" latinLnBrk="0" hangingPunct="1">
              <a:lnSpc>
                <a:spcPct val="90000"/>
              </a:lnSpc>
              <a:spcBef>
                <a:spcPts val="0"/>
              </a:spcBef>
              <a:spcAft>
                <a:spcPts val="0"/>
              </a:spcAft>
              <a:buClrTx/>
              <a:buSzTx/>
              <a:buFontTx/>
              <a:buNone/>
              <a:tabLst/>
              <a:defRPr/>
            </a:pPr>
            <a:r>
              <a:rPr kumimoji="0" lang="en-US" sz="2040" b="0" i="0" u="none" strike="noStrike" kern="1200" cap="none" spc="0" normalizeH="0" baseline="0" noProof="0" dirty="0">
                <a:ln>
                  <a:noFill/>
                </a:ln>
                <a:solidFill>
                  <a:srgbClr val="FFFFFF"/>
                </a:solidFill>
                <a:effectLst/>
                <a:uLnTx/>
                <a:uFillTx/>
                <a:latin typeface="Segoe UI"/>
                <a:ea typeface="+mn-ea"/>
                <a:cs typeface="+mn-cs"/>
              </a:rPr>
              <a:t>Trusted Application API / UCMA </a:t>
            </a:r>
          </a:p>
        </p:txBody>
      </p:sp>
      <p:cxnSp>
        <p:nvCxnSpPr>
          <p:cNvPr id="39" name="Straight Arrow Connector 38"/>
          <p:cNvCxnSpPr>
            <a:stCxn id="36" idx="0"/>
          </p:cNvCxnSpPr>
          <p:nvPr/>
        </p:nvCxnSpPr>
        <p:spPr>
          <a:xfrm flipV="1">
            <a:off x="10019302" y="4126800"/>
            <a:ext cx="8935" cy="579781"/>
          </a:xfrm>
          <a:prstGeom prst="straightConnector1">
            <a:avLst/>
          </a:prstGeom>
          <a:ln w="41275">
            <a:solidFill>
              <a:schemeClr val="bg1">
                <a:lumMod val="60000"/>
                <a:lumOff val="40000"/>
              </a:schemeClr>
            </a:solidFill>
            <a:tailEnd type="oval" w="lg" len="lg"/>
          </a:ln>
        </p:spPr>
        <p:style>
          <a:lnRef idx="1">
            <a:schemeClr val="accent1"/>
          </a:lnRef>
          <a:fillRef idx="0">
            <a:schemeClr val="accent1"/>
          </a:fillRef>
          <a:effectRef idx="0">
            <a:schemeClr val="accent1"/>
          </a:effectRef>
          <a:fontRef idx="minor">
            <a:schemeClr val="tx1"/>
          </a:fontRef>
        </p:style>
      </p:cxnSp>
      <p:sp>
        <p:nvSpPr>
          <p:cNvPr id="50" name="Rectangle 49"/>
          <p:cNvSpPr/>
          <p:nvPr/>
        </p:nvSpPr>
        <p:spPr>
          <a:xfrm>
            <a:off x="5549872" y="4819998"/>
            <a:ext cx="2123425" cy="383928"/>
          </a:xfrm>
          <a:prstGeom prst="rect">
            <a:avLst/>
          </a:prstGeom>
          <a:noFill/>
          <a:ln>
            <a:solidFill>
              <a:schemeClr val="bg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9323" rIns="9323"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dirty="0">
                <a:ln>
                  <a:noFill/>
                </a:ln>
                <a:solidFill>
                  <a:srgbClr val="FFFFFF"/>
                </a:solidFill>
                <a:effectLst/>
                <a:uLnTx/>
                <a:uFillTx/>
                <a:latin typeface="Segoe UI"/>
                <a:ea typeface="+mn-ea"/>
                <a:cs typeface="+mn-cs"/>
              </a:rPr>
              <a:t>Object Model</a:t>
            </a:r>
          </a:p>
        </p:txBody>
      </p:sp>
      <p:sp>
        <p:nvSpPr>
          <p:cNvPr id="24" name="Rectangle 23"/>
          <p:cNvSpPr/>
          <p:nvPr/>
        </p:nvSpPr>
        <p:spPr>
          <a:xfrm>
            <a:off x="7914345" y="2106049"/>
            <a:ext cx="4249016" cy="3296213"/>
          </a:xfrm>
          <a:prstGeom prst="rect">
            <a:avLst/>
          </a:prstGeom>
          <a:noFill/>
          <a:ln w="38100">
            <a:solidFill>
              <a:srgbClr val="FFC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26" name="Rectangle 25"/>
          <p:cNvSpPr/>
          <p:nvPr/>
        </p:nvSpPr>
        <p:spPr>
          <a:xfrm>
            <a:off x="8329274" y="2159490"/>
            <a:ext cx="3296282" cy="1571564"/>
          </a:xfrm>
          <a:prstGeom prst="rect">
            <a:avLst/>
          </a:prstGeom>
          <a:solidFill>
            <a:schemeClr val="bg1">
              <a:lumMod val="75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lIns="9323" rIns="9323" rtlCol="0" anchor="b"/>
          <a:lstStyle/>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US" sz="2040" b="0" i="0" u="none" strike="noStrike" kern="1200" cap="none" spc="0" normalizeH="0" baseline="0" noProof="0" dirty="0">
                <a:ln>
                  <a:noFill/>
                </a:ln>
                <a:solidFill>
                  <a:srgbClr val="FFFFFF"/>
                </a:solidFill>
                <a:effectLst/>
                <a:uLnTx/>
                <a:uFillTx/>
                <a:latin typeface="Segoe UI"/>
                <a:ea typeface="+mn-ea"/>
                <a:cs typeface="+mn-cs"/>
              </a:rPr>
              <a:t>Trusted Application SDK</a:t>
            </a:r>
          </a:p>
        </p:txBody>
      </p:sp>
      <p:sp>
        <p:nvSpPr>
          <p:cNvPr id="29" name="Rectangle 28"/>
          <p:cNvSpPr/>
          <p:nvPr/>
        </p:nvSpPr>
        <p:spPr>
          <a:xfrm>
            <a:off x="8338756" y="1292225"/>
            <a:ext cx="3286801" cy="77320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lIns="9323" rIns="9323"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US" sz="2040" b="0" i="0" u="none" strike="noStrike" kern="1200" cap="none" spc="0" normalizeH="0" baseline="0" noProof="0" dirty="0">
                <a:ln>
                  <a:noFill/>
                </a:ln>
                <a:solidFill>
                  <a:srgbClr val="FFFFFF"/>
                </a:solidFill>
                <a:effectLst/>
                <a:uLnTx/>
                <a:uFillTx/>
                <a:latin typeface="Segoe UI"/>
                <a:ea typeface="+mn-ea"/>
                <a:cs typeface="+mn-cs"/>
              </a:rPr>
              <a:t>Your </a:t>
            </a:r>
            <a:r>
              <a:rPr kumimoji="0" lang="en-US" sz="2040" b="0" i="0" u="none" strike="noStrike" kern="0" cap="none" spc="0" normalizeH="0" baseline="0" noProof="0" dirty="0">
                <a:ln>
                  <a:noFill/>
                </a:ln>
                <a:solidFill>
                  <a:srgbClr val="FFFFFF"/>
                </a:solidFill>
                <a:effectLst/>
                <a:uLnTx/>
                <a:uFillTx/>
                <a:latin typeface="Segoe UI"/>
              </a:rPr>
              <a:t>service / bot</a:t>
            </a:r>
            <a:endParaRPr kumimoji="0" lang="en-US" sz="204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 name="Rectangle 16"/>
          <p:cNvSpPr/>
          <p:nvPr/>
        </p:nvSpPr>
        <p:spPr>
          <a:xfrm>
            <a:off x="10241553" y="2165037"/>
            <a:ext cx="1398218" cy="67086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323" rIns="9323" rtlCol="0" anchor="b"/>
          <a:lstStyle/>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US" sz="1835" b="0" i="0" u="none" strike="noStrike" kern="1200" cap="none" spc="0" normalizeH="0" baseline="0" noProof="0" dirty="0">
                <a:ln>
                  <a:noFill/>
                </a:ln>
                <a:solidFill>
                  <a:srgbClr val="FFFFFF"/>
                </a:solidFill>
                <a:effectLst/>
                <a:uLnTx/>
                <a:uFillTx/>
                <a:latin typeface="Segoe UI"/>
                <a:ea typeface="+mn-ea"/>
                <a:cs typeface="+mn-cs"/>
              </a:rPr>
              <a:t>Bot Framework</a:t>
            </a:r>
            <a:endParaRPr kumimoji="0" lang="en-US" sz="204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 name="Rectangle 17"/>
          <p:cNvSpPr/>
          <p:nvPr/>
        </p:nvSpPr>
        <p:spPr>
          <a:xfrm>
            <a:off x="741855" y="2139647"/>
            <a:ext cx="3233875" cy="157134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322" rIns="9322" rtlCol="0" anchor="t"/>
          <a:lstStyle/>
          <a:p>
            <a:pPr marL="0" marR="0" lvl="0" indent="0" algn="ctr" defTabSz="932384" eaLnBrk="1" fontAlgn="auto" latinLnBrk="0" hangingPunct="1">
              <a:lnSpc>
                <a:spcPct val="100000"/>
              </a:lnSpc>
              <a:spcBef>
                <a:spcPts val="0"/>
              </a:spcBef>
              <a:spcAft>
                <a:spcPts val="0"/>
              </a:spcAft>
              <a:buClrTx/>
              <a:buSzTx/>
              <a:buFontTx/>
              <a:buNone/>
              <a:tabLst/>
              <a:defRPr/>
            </a:pPr>
            <a:r>
              <a:rPr kumimoji="0" lang="en-US" sz="2040" b="0" i="0" u="none" strike="noStrike" kern="0" cap="none" spc="0" normalizeH="0" baseline="0" noProof="0" dirty="0">
                <a:ln>
                  <a:noFill/>
                </a:ln>
                <a:solidFill>
                  <a:srgbClr val="FFFFFF"/>
                </a:solidFill>
                <a:effectLst/>
                <a:uLnTx/>
                <a:uFillTx/>
                <a:latin typeface="Segoe UI"/>
              </a:rPr>
              <a:t>Skype Web SDK</a:t>
            </a:r>
          </a:p>
        </p:txBody>
      </p:sp>
      <p:sp>
        <p:nvSpPr>
          <p:cNvPr id="22" name="Rectangle 21"/>
          <p:cNvSpPr/>
          <p:nvPr/>
        </p:nvSpPr>
        <p:spPr>
          <a:xfrm>
            <a:off x="893903" y="3243234"/>
            <a:ext cx="1426540" cy="395666"/>
          </a:xfrm>
          <a:prstGeom prst="rect">
            <a:avLst/>
          </a:prstGeom>
          <a:solidFill>
            <a:schemeClr val="bg1">
              <a:lumMod val="65000"/>
            </a:schemeClr>
          </a:solidFill>
          <a:ln>
            <a:solidFill>
              <a:schemeClr val="bg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9322" rIns="9322" rtlCol="0" anchor="t"/>
          <a:lstStyle/>
          <a:p>
            <a:pPr marL="0" marR="0" lvl="0" indent="0" algn="ctr" defTabSz="932384"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dirty="0">
                <a:ln>
                  <a:noFill/>
                </a:ln>
                <a:solidFill>
                  <a:srgbClr val="FFFFFF"/>
                </a:solidFill>
                <a:effectLst/>
                <a:uLnTx/>
                <a:uFillTx/>
                <a:latin typeface="Segoe UI"/>
              </a:rPr>
              <a:t>Object Model</a:t>
            </a:r>
          </a:p>
        </p:txBody>
      </p:sp>
      <p:sp>
        <p:nvSpPr>
          <p:cNvPr id="23" name="TextBox 22"/>
          <p:cNvSpPr txBox="1"/>
          <p:nvPr/>
        </p:nvSpPr>
        <p:spPr>
          <a:xfrm>
            <a:off x="1255751" y="2833334"/>
            <a:ext cx="2206081" cy="350280"/>
          </a:xfrm>
          <a:prstGeom prst="rect">
            <a:avLst/>
          </a:prstGeom>
          <a:noFill/>
        </p:spPr>
        <p:txBody>
          <a:bodyPr wrap="square" rtlCol="0">
            <a:spAutoFit/>
          </a:bodyPr>
          <a:lstStyle/>
          <a:p>
            <a:pPr marL="0" marR="0" lvl="0" indent="0" algn="ctr" defTabSz="932384"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dirty="0">
                <a:ln>
                  <a:noFill/>
                </a:ln>
                <a:solidFill>
                  <a:srgbClr val="FFFFFF"/>
                </a:solidFill>
                <a:effectLst/>
                <a:uLnTx/>
                <a:uFillTx/>
                <a:latin typeface="Segoe UI"/>
              </a:rPr>
              <a:t>JavaScript</a:t>
            </a:r>
          </a:p>
        </p:txBody>
      </p:sp>
      <p:grpSp>
        <p:nvGrpSpPr>
          <p:cNvPr id="25" name="Group 24"/>
          <p:cNvGrpSpPr/>
          <p:nvPr/>
        </p:nvGrpSpPr>
        <p:grpSpPr>
          <a:xfrm>
            <a:off x="4298018" y="2139648"/>
            <a:ext cx="3295814" cy="1571341"/>
            <a:chOff x="9077874" y="1107938"/>
            <a:chExt cx="1572730" cy="1760017"/>
          </a:xfrm>
          <a:solidFill>
            <a:schemeClr val="bg1">
              <a:lumMod val="65000"/>
            </a:schemeClr>
          </a:solidFill>
        </p:grpSpPr>
        <p:sp>
          <p:nvSpPr>
            <p:cNvPr id="27" name="Rectangle 26"/>
            <p:cNvSpPr/>
            <p:nvPr/>
          </p:nvSpPr>
          <p:spPr>
            <a:xfrm>
              <a:off x="9077874" y="1107938"/>
              <a:ext cx="1572730" cy="176001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9322" rIns="9322" rtlCol="0" anchor="t"/>
            <a:lstStyle/>
            <a:p>
              <a:pPr marL="0" marR="0" lvl="0" indent="0" algn="ctr" defTabSz="932384" eaLnBrk="1" fontAlgn="auto" latinLnBrk="0" hangingPunct="1">
                <a:lnSpc>
                  <a:spcPct val="100000"/>
                </a:lnSpc>
                <a:spcBef>
                  <a:spcPts val="0"/>
                </a:spcBef>
                <a:spcAft>
                  <a:spcPts val="0"/>
                </a:spcAft>
                <a:buClrTx/>
                <a:buSzTx/>
                <a:buFontTx/>
                <a:buNone/>
                <a:tabLst/>
                <a:defRPr/>
              </a:pPr>
              <a:r>
                <a:rPr kumimoji="0" lang="en-US" sz="2040" b="0" i="0" u="none" strike="noStrike" kern="0" cap="none" spc="0" normalizeH="0" baseline="0" noProof="0" dirty="0">
                  <a:ln>
                    <a:noFill/>
                  </a:ln>
                  <a:solidFill>
                    <a:srgbClr val="FFFFFF"/>
                  </a:solidFill>
                  <a:effectLst/>
                  <a:uLnTx/>
                  <a:uFillTx/>
                  <a:latin typeface="Segoe UI"/>
                </a:rPr>
                <a:t>Skype for Business </a:t>
              </a:r>
            </a:p>
            <a:p>
              <a:pPr marL="0" marR="0" lvl="0" indent="0" algn="ctr" defTabSz="932384" eaLnBrk="1" fontAlgn="auto" latinLnBrk="0" hangingPunct="1">
                <a:lnSpc>
                  <a:spcPct val="100000"/>
                </a:lnSpc>
                <a:spcBef>
                  <a:spcPts val="0"/>
                </a:spcBef>
                <a:spcAft>
                  <a:spcPts val="0"/>
                </a:spcAft>
                <a:buClrTx/>
                <a:buSzTx/>
                <a:buFontTx/>
                <a:buNone/>
                <a:tabLst/>
                <a:defRPr/>
              </a:pPr>
              <a:r>
                <a:rPr kumimoji="0" lang="en-US" sz="2040" b="0" i="0" u="none" strike="noStrike" kern="0" cap="none" spc="0" normalizeH="0" baseline="0" noProof="0" dirty="0">
                  <a:ln>
                    <a:noFill/>
                  </a:ln>
                  <a:solidFill>
                    <a:srgbClr val="FFFFFF"/>
                  </a:solidFill>
                  <a:effectLst/>
                  <a:uLnTx/>
                  <a:uFillTx/>
                  <a:latin typeface="Segoe UI"/>
                </a:rPr>
                <a:t>App SDK (Preview)</a:t>
              </a:r>
            </a:p>
          </p:txBody>
        </p:sp>
        <p:sp>
          <p:nvSpPr>
            <p:cNvPr id="28" name="Rectangle 27"/>
            <p:cNvSpPr/>
            <p:nvPr/>
          </p:nvSpPr>
          <p:spPr>
            <a:xfrm>
              <a:off x="9164022" y="2353719"/>
              <a:ext cx="708424" cy="417827"/>
            </a:xfrm>
            <a:prstGeom prst="rect">
              <a:avLst/>
            </a:prstGeom>
            <a:grpFill/>
            <a:ln>
              <a:solidFill>
                <a:schemeClr val="bg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9322" rIns="9322" rtlCol="0" anchor="ctr"/>
            <a:lstStyle/>
            <a:p>
              <a:pPr marL="0" marR="0" lvl="0" indent="0" algn="ctr" defTabSz="932384"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dirty="0">
                  <a:ln>
                    <a:noFill/>
                  </a:ln>
                  <a:solidFill>
                    <a:srgbClr val="FFFFFF"/>
                  </a:solidFill>
                  <a:effectLst/>
                  <a:uLnTx/>
                  <a:uFillTx/>
                  <a:latin typeface="Segoe UI"/>
                </a:rPr>
                <a:t>Object Model</a:t>
              </a:r>
            </a:p>
          </p:txBody>
        </p:sp>
      </p:grpSp>
      <p:sp>
        <p:nvSpPr>
          <p:cNvPr id="30" name="TextBox 29"/>
          <p:cNvSpPr txBox="1"/>
          <p:nvPr/>
        </p:nvSpPr>
        <p:spPr>
          <a:xfrm>
            <a:off x="4306211" y="2837812"/>
            <a:ext cx="3274260" cy="350280"/>
          </a:xfrm>
          <a:prstGeom prst="rect">
            <a:avLst/>
          </a:prstGeom>
          <a:noFill/>
        </p:spPr>
        <p:txBody>
          <a:bodyPr wrap="square" rtlCol="0">
            <a:spAutoFit/>
          </a:bodyPr>
          <a:lstStyle/>
          <a:p>
            <a:pPr marL="0" marR="0" lvl="0" indent="0" algn="ctr" defTabSz="932384"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dirty="0">
                <a:ln>
                  <a:noFill/>
                </a:ln>
                <a:solidFill>
                  <a:srgbClr val="FFFFFF"/>
                </a:solidFill>
                <a:effectLst/>
                <a:uLnTx/>
                <a:uFillTx/>
                <a:latin typeface="Segoe UI"/>
              </a:rPr>
              <a:t>iOS (Objective C), Android (Java)</a:t>
            </a:r>
          </a:p>
        </p:txBody>
      </p:sp>
      <p:sp>
        <p:nvSpPr>
          <p:cNvPr id="31" name="Rectangle 30"/>
          <p:cNvSpPr/>
          <p:nvPr/>
        </p:nvSpPr>
        <p:spPr>
          <a:xfrm>
            <a:off x="746573" y="1292226"/>
            <a:ext cx="3233875" cy="753377"/>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lIns="9322" rIns="9322" rtlCol="0" anchor="ctr"/>
          <a:lstStyle/>
          <a:p>
            <a:pPr marL="0" marR="0" lvl="0" indent="0" algn="ctr" defTabSz="932384" eaLnBrk="1" fontAlgn="auto" latinLnBrk="0" hangingPunct="1">
              <a:lnSpc>
                <a:spcPct val="100000"/>
              </a:lnSpc>
              <a:spcBef>
                <a:spcPts val="0"/>
              </a:spcBef>
              <a:spcAft>
                <a:spcPts val="0"/>
              </a:spcAft>
              <a:buClrTx/>
              <a:buSzTx/>
              <a:buFontTx/>
              <a:buNone/>
              <a:tabLst/>
              <a:defRPr/>
            </a:pPr>
            <a:r>
              <a:rPr kumimoji="0" lang="en-US" sz="2040" b="0" i="0" u="none" strike="noStrike" kern="0" cap="none" spc="0" normalizeH="0" baseline="0" noProof="0" dirty="0">
                <a:ln>
                  <a:noFill/>
                </a:ln>
                <a:solidFill>
                  <a:srgbClr val="FFFFFF"/>
                </a:solidFill>
                <a:effectLst/>
                <a:uLnTx/>
                <a:uFillTx/>
                <a:latin typeface="Segoe UI"/>
              </a:rPr>
              <a:t>Your web app</a:t>
            </a:r>
          </a:p>
        </p:txBody>
      </p:sp>
      <p:sp>
        <p:nvSpPr>
          <p:cNvPr id="32" name="Rectangle 31"/>
          <p:cNvSpPr/>
          <p:nvPr/>
        </p:nvSpPr>
        <p:spPr>
          <a:xfrm>
            <a:off x="4307499" y="1292225"/>
            <a:ext cx="3286334" cy="753377"/>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lIns="9322" rIns="9322" rtlCol="0" anchor="ctr"/>
          <a:lstStyle/>
          <a:p>
            <a:pPr marL="0" marR="0" lvl="0" indent="0" algn="ctr" defTabSz="932384" eaLnBrk="1" fontAlgn="auto" latinLnBrk="0" hangingPunct="1">
              <a:lnSpc>
                <a:spcPct val="100000"/>
              </a:lnSpc>
              <a:spcBef>
                <a:spcPts val="0"/>
              </a:spcBef>
              <a:spcAft>
                <a:spcPts val="0"/>
              </a:spcAft>
              <a:buClrTx/>
              <a:buSzTx/>
              <a:buFontTx/>
              <a:buNone/>
              <a:tabLst/>
              <a:defRPr/>
            </a:pPr>
            <a:r>
              <a:rPr kumimoji="0" lang="en-US" sz="2040" b="0" i="0" u="none" strike="noStrike" kern="0" cap="none" spc="0" normalizeH="0" baseline="0" noProof="0" dirty="0">
                <a:ln>
                  <a:noFill/>
                </a:ln>
                <a:solidFill>
                  <a:srgbClr val="FFFFFF"/>
                </a:solidFill>
                <a:effectLst/>
                <a:uLnTx/>
                <a:uFillTx/>
                <a:latin typeface="Segoe UI"/>
              </a:rPr>
              <a:t>Your mobile/tablet app</a:t>
            </a:r>
          </a:p>
        </p:txBody>
      </p:sp>
      <p:sp>
        <p:nvSpPr>
          <p:cNvPr id="33" name="Rectangle 32"/>
          <p:cNvSpPr/>
          <p:nvPr/>
        </p:nvSpPr>
        <p:spPr>
          <a:xfrm>
            <a:off x="2421387" y="3235462"/>
            <a:ext cx="1398564" cy="395666"/>
          </a:xfrm>
          <a:prstGeom prst="rect">
            <a:avLst/>
          </a:prstGeom>
          <a:solidFill>
            <a:schemeClr val="bg1">
              <a:lumMod val="65000"/>
            </a:schemeClr>
          </a:solidFill>
          <a:ln>
            <a:solidFill>
              <a:schemeClr val="bg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9322" rIns="9322" rtlCol="0" anchor="t"/>
          <a:lstStyle/>
          <a:p>
            <a:pPr marL="0" marR="0" lvl="0" indent="0" algn="ctr" defTabSz="932384"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dirty="0">
                <a:ln>
                  <a:noFill/>
                </a:ln>
                <a:solidFill>
                  <a:srgbClr val="FFFFFF"/>
                </a:solidFill>
                <a:effectLst/>
                <a:uLnTx/>
                <a:uFillTx/>
                <a:latin typeface="Segoe UI"/>
              </a:rPr>
              <a:t>Media</a:t>
            </a:r>
          </a:p>
        </p:txBody>
      </p:sp>
      <p:sp>
        <p:nvSpPr>
          <p:cNvPr id="34" name="Rectangle 33"/>
          <p:cNvSpPr/>
          <p:nvPr/>
        </p:nvSpPr>
        <p:spPr>
          <a:xfrm>
            <a:off x="6126798" y="3243506"/>
            <a:ext cx="1279173" cy="373035"/>
          </a:xfrm>
          <a:prstGeom prst="rect">
            <a:avLst/>
          </a:prstGeom>
          <a:solidFill>
            <a:schemeClr val="bg1">
              <a:lumMod val="65000"/>
            </a:schemeClr>
          </a:solidFill>
          <a:ln>
            <a:solidFill>
              <a:schemeClr val="bg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9322" rIns="9322" rtlCol="0" anchor="ctr"/>
          <a:lstStyle/>
          <a:p>
            <a:pPr marL="0" marR="0" lvl="0" indent="0" algn="ctr" defTabSz="932384"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dirty="0">
                <a:ln>
                  <a:noFill/>
                </a:ln>
                <a:solidFill>
                  <a:srgbClr val="FFFFFF"/>
                </a:solidFill>
                <a:effectLst/>
                <a:uLnTx/>
                <a:uFillTx/>
                <a:latin typeface="Segoe UI"/>
              </a:rPr>
              <a:t>Media</a:t>
            </a:r>
          </a:p>
        </p:txBody>
      </p:sp>
    </p:spTree>
    <p:extLst>
      <p:ext uri="{BB962C8B-B14F-4D97-AF65-F5344CB8AC3E}">
        <p14:creationId xmlns:p14="http://schemas.microsoft.com/office/powerpoint/2010/main" val="25913217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500"/>
                                        <p:tgtEl>
                                          <p:spTgt spid="2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fade">
                                      <p:cBhvr>
                                        <p:cTn id="18" dur="500"/>
                                        <p:tgtEl>
                                          <p:spTgt spid="26"/>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6"/>
                                        </p:tgtEl>
                                        <p:attrNameLst>
                                          <p:attrName>style.visibility</p:attrName>
                                        </p:attrNameLst>
                                      </p:cBhvr>
                                      <p:to>
                                        <p:strVal val="visible"/>
                                      </p:to>
                                    </p:set>
                                    <p:animEffect transition="in" filter="fade">
                                      <p:cBhvr>
                                        <p:cTn id="21" dur="500"/>
                                        <p:tgtEl>
                                          <p:spTgt spid="36"/>
                                        </p:tgtEl>
                                      </p:cBhvr>
                                    </p:animEffect>
                                  </p:childTnLst>
                                </p:cTn>
                              </p:par>
                              <p:par>
                                <p:cTn id="22" presetID="10" presetClass="entr" presetSubtype="0" fill="hold" nodeType="withEffect">
                                  <p:stCondLst>
                                    <p:cond delay="0"/>
                                  </p:stCondLst>
                                  <p:childTnLst>
                                    <p:set>
                                      <p:cBhvr>
                                        <p:cTn id="23" dur="1" fill="hold">
                                          <p:stCondLst>
                                            <p:cond delay="0"/>
                                          </p:stCondLst>
                                        </p:cTn>
                                        <p:tgtEl>
                                          <p:spTgt spid="39"/>
                                        </p:tgtEl>
                                        <p:attrNameLst>
                                          <p:attrName>style.visibility</p:attrName>
                                        </p:attrNameLst>
                                      </p:cBhvr>
                                      <p:to>
                                        <p:strVal val="visible"/>
                                      </p:to>
                                    </p:set>
                                    <p:animEffect transition="in" filter="fade">
                                      <p:cBhvr>
                                        <p:cTn id="24"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24" grpId="0" animBg="1"/>
      <p:bldP spid="26" grpId="0" animBg="1"/>
      <p:bldP spid="29" grpId="0" animBg="1"/>
      <p:bldP spid="17"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solidFill>
                  <a:schemeClr val="tx2">
                    <a:lumMod val="60000"/>
                    <a:lumOff val="40000"/>
                  </a:schemeClr>
                </a:solidFill>
              </a:rPr>
              <a:t>References</a:t>
            </a:r>
          </a:p>
        </p:txBody>
      </p:sp>
      <p:sp>
        <p:nvSpPr>
          <p:cNvPr id="6" name="Text Placeholder 5"/>
          <p:cNvSpPr>
            <a:spLocks noGrp="1"/>
          </p:cNvSpPr>
          <p:nvPr>
            <p:ph type="body" sz="quarter" idx="11"/>
          </p:nvPr>
        </p:nvSpPr>
        <p:spPr>
          <a:xfrm>
            <a:off x="547715" y="1237299"/>
            <a:ext cx="11887878" cy="2200599"/>
          </a:xfrm>
        </p:spPr>
        <p:txBody>
          <a:bodyPr/>
          <a:lstStyle/>
          <a:p>
            <a:r>
              <a:rPr lang="en-US" sz="2000" dirty="0">
                <a:hlinkClick r:id="rId3"/>
              </a:rPr>
              <a:t>https://msdn.microsoft.com/en-us/skype/websdk/skypewebsdk</a:t>
            </a:r>
            <a:r>
              <a:rPr lang="en-US" sz="2000" dirty="0"/>
              <a:t> </a:t>
            </a:r>
          </a:p>
          <a:p>
            <a:r>
              <a:rPr lang="en-US" sz="2000" dirty="0">
                <a:hlinkClick r:id="rId4"/>
              </a:rPr>
              <a:t>https://msdn.microsoft.com/en-us/skype/appsdk/skypeappsdk</a:t>
            </a:r>
            <a:r>
              <a:rPr lang="en-US" sz="2000" dirty="0"/>
              <a:t> </a:t>
            </a:r>
          </a:p>
          <a:p>
            <a:r>
              <a:rPr lang="en-US" sz="2000" dirty="0">
                <a:hlinkClick r:id="rId5"/>
              </a:rPr>
              <a:t>http://developer.skype.com</a:t>
            </a:r>
            <a:r>
              <a:rPr lang="en-US" sz="2000" dirty="0"/>
              <a:t> </a:t>
            </a:r>
          </a:p>
          <a:p>
            <a:endParaRPr lang="en-US" sz="2000" dirty="0"/>
          </a:p>
          <a:p>
            <a:r>
              <a:rPr lang="en-US" sz="2000" dirty="0">
                <a:hlinkClick r:id="rId6"/>
              </a:rPr>
              <a:t>A Technical Deep Dive into Building Web Apps with the Skype Web SDK</a:t>
            </a:r>
            <a:r>
              <a:rPr lang="en-US" sz="2000" dirty="0"/>
              <a:t> (Ignite 2015)</a:t>
            </a:r>
          </a:p>
          <a:p>
            <a:r>
              <a:rPr lang="en-US" sz="2000" dirty="0">
                <a:hlinkClick r:id="rId7"/>
              </a:rPr>
              <a:t>Engage and Win Users with Your Apps Through Intelligent Conversations</a:t>
            </a:r>
            <a:r>
              <a:rPr lang="en-US" sz="2000" dirty="0"/>
              <a:t> (Build 2016)</a:t>
            </a:r>
          </a:p>
        </p:txBody>
      </p:sp>
      <p:sp>
        <p:nvSpPr>
          <p:cNvPr id="4" name="Title 4"/>
          <p:cNvSpPr txBox="1">
            <a:spLocks/>
          </p:cNvSpPr>
          <p:nvPr/>
        </p:nvSpPr>
        <p:spPr>
          <a:xfrm>
            <a:off x="275482" y="3499801"/>
            <a:ext cx="11887878" cy="917444"/>
          </a:xfrm>
          <a:prstGeom prst="rect">
            <a:avLst/>
          </a:prstGeom>
        </p:spPr>
        <p:txBody>
          <a:bodyPr vert="horz" wrap="square" lIns="146283" tIns="91427" rIns="146283" bIns="91427"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799" dirty="0">
                <a:solidFill>
                  <a:schemeClr val="tx2">
                    <a:lumMod val="60000"/>
                    <a:lumOff val="40000"/>
                  </a:schemeClr>
                </a:solidFill>
              </a:rPr>
              <a:t>Relation Sessions</a:t>
            </a:r>
          </a:p>
        </p:txBody>
      </p:sp>
      <p:sp>
        <p:nvSpPr>
          <p:cNvPr id="7" name="Text Placeholder 5"/>
          <p:cNvSpPr>
            <a:spLocks noGrp="1"/>
          </p:cNvSpPr>
          <p:nvPr>
            <p:ph type="body" sz="quarter" idx="4294967295"/>
          </p:nvPr>
        </p:nvSpPr>
        <p:spPr>
          <a:xfrm>
            <a:off x="882" y="4417246"/>
            <a:ext cx="11887878" cy="2071763"/>
          </a:xfrm>
        </p:spPr>
        <p:txBody>
          <a:bodyPr/>
          <a:lstStyle/>
          <a:p>
            <a:pPr lvl="1"/>
            <a:r>
              <a:rPr lang="en-US" sz="2000" dirty="0">
                <a:latin typeface="+mj-lt"/>
              </a:rPr>
              <a:t>Drive real-world success with Skype for Business platform solutions 	</a:t>
            </a:r>
            <a:r>
              <a:rPr lang="en-US" sz="2000" dirty="0">
                <a:latin typeface="+mj-lt"/>
                <a:hlinkClick r:id="rId8"/>
              </a:rPr>
              <a:t>https://myignite.microsoft.com/sessions/2631</a:t>
            </a:r>
            <a:endParaRPr lang="en-US" sz="2000" dirty="0">
              <a:latin typeface="+mj-lt"/>
            </a:endParaRPr>
          </a:p>
          <a:p>
            <a:pPr lvl="1"/>
            <a:r>
              <a:rPr lang="en-US" sz="2000" dirty="0">
                <a:latin typeface="+mj-lt"/>
              </a:rPr>
              <a:t>Dive deep on the new Trusted Application API for Skype for Business Online 	</a:t>
            </a:r>
            <a:r>
              <a:rPr lang="en-US" sz="2000" dirty="0">
                <a:latin typeface="+mj-lt"/>
                <a:hlinkClick r:id="rId9"/>
              </a:rPr>
              <a:t>https://myignite.microsoft.com/sessions/2629</a:t>
            </a:r>
            <a:endParaRPr lang="en-US" sz="2000" dirty="0">
              <a:latin typeface="+mj-lt"/>
            </a:endParaRPr>
          </a:p>
          <a:p>
            <a:pPr lvl="1"/>
            <a:r>
              <a:rPr lang="en-US" sz="2000" dirty="0">
                <a:latin typeface="+mj-lt"/>
              </a:rPr>
              <a:t>Build native cloud apps for Skype for Business: Skype Developer platform overview </a:t>
            </a:r>
          </a:p>
          <a:p>
            <a:pPr lvl="2"/>
            <a:r>
              <a:rPr lang="en-US" dirty="0">
                <a:latin typeface="+mj-lt"/>
                <a:hlinkClick r:id="rId10"/>
              </a:rPr>
              <a:t>https://myignite.microsoft.com/sessions/2630</a:t>
            </a:r>
            <a:r>
              <a:rPr lang="en-US" dirty="0">
                <a:latin typeface="+mj-lt"/>
              </a:rPr>
              <a:t> </a:t>
            </a:r>
            <a:endParaRPr lang="en-US" sz="3999" dirty="0">
              <a:latin typeface="+mj-lt"/>
            </a:endParaRPr>
          </a:p>
        </p:txBody>
      </p:sp>
    </p:spTree>
    <p:extLst>
      <p:ext uri="{BB962C8B-B14F-4D97-AF65-F5344CB8AC3E}">
        <p14:creationId xmlns:p14="http://schemas.microsoft.com/office/powerpoint/2010/main" val="35515804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eaLnBrk="1" fontAlgn="auto" latinLnBrk="0" hangingPunct="1"/>
            <a:r>
              <a:rPr lang="en-US" sz="7200" b="0" kern="1200" cap="none" spc="-100" baseline="0" dirty="0">
                <a:ln w="3175">
                  <a:noFill/>
                </a:ln>
                <a:gradFill>
                  <a:gsLst>
                    <a:gs pos="100000">
                      <a:schemeClr val="tx1"/>
                    </a:gs>
                    <a:gs pos="0">
                      <a:schemeClr val="tx1"/>
                    </a:gs>
                  </a:gsLst>
                  <a:lin ang="5400000" scaled="0"/>
                </a:gradFill>
                <a:effectLst/>
                <a:latin typeface="+mj-lt"/>
                <a:ea typeface="+mn-ea"/>
                <a:cs typeface="Segoe UI" pitchFamily="34" charset="0"/>
              </a:rPr>
              <a:t>OneNote API</a:t>
            </a:r>
            <a:endParaRPr lang="en-US" dirty="0"/>
          </a:p>
        </p:txBody>
      </p:sp>
    </p:spTree>
    <p:extLst>
      <p:ext uri="{BB962C8B-B14F-4D97-AF65-F5344CB8AC3E}">
        <p14:creationId xmlns:p14="http://schemas.microsoft.com/office/powerpoint/2010/main" val="354872783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OneNote Extensibility Scenarios</a:t>
            </a:r>
          </a:p>
        </p:txBody>
      </p:sp>
      <p:sp>
        <p:nvSpPr>
          <p:cNvPr id="28" name="Text Placeholder 2"/>
          <p:cNvSpPr>
            <a:spLocks noGrp="1"/>
          </p:cNvSpPr>
          <p:nvPr>
            <p:ph type="body" sz="quarter" idx="10"/>
          </p:nvPr>
        </p:nvSpPr>
        <p:spPr>
          <a:xfrm>
            <a:off x="301626" y="1555592"/>
            <a:ext cx="12344398" cy="2092881"/>
          </a:xfrm>
        </p:spPr>
        <p:txBody>
          <a:bodyPr/>
          <a:lstStyle/>
          <a:p>
            <a:pPr marL="742950" indent="-742950">
              <a:buFont typeface="+mj-lt"/>
              <a:buAutoNum type="arabicPeriod"/>
            </a:pPr>
            <a:r>
              <a:rPr lang="en-US" dirty="0"/>
              <a:t>Capture and Retrieve Content.</a:t>
            </a:r>
          </a:p>
          <a:p>
            <a:pPr marL="742950" indent="-742950">
              <a:buFont typeface="+mj-lt"/>
              <a:buAutoNum type="arabicPeriod"/>
            </a:pPr>
            <a:r>
              <a:rPr lang="en-US" dirty="0"/>
              <a:t>Embed interactive web objects into canvas.</a:t>
            </a:r>
          </a:p>
          <a:p>
            <a:pPr marL="742950" indent="-742950">
              <a:buFont typeface="+mj-lt"/>
              <a:buAutoNum type="arabicPeriod"/>
            </a:pPr>
            <a:r>
              <a:rPr lang="en-US" dirty="0"/>
              <a:t>Extend OneNote Client Functionality.</a:t>
            </a:r>
          </a:p>
        </p:txBody>
      </p:sp>
      <p:pic>
        <p:nvPicPr>
          <p:cNvPr id="10" name="Picture 9"/>
          <p:cNvPicPr>
            <a:picLocks noChangeAspect="1"/>
          </p:cNvPicPr>
          <p:nvPr/>
        </p:nvPicPr>
        <p:blipFill>
          <a:blip r:embed="rId3"/>
          <a:stretch>
            <a:fillRect/>
          </a:stretch>
        </p:blipFill>
        <p:spPr>
          <a:xfrm>
            <a:off x="722216" y="4411662"/>
            <a:ext cx="10992041" cy="1761897"/>
          </a:xfrm>
          <a:prstGeom prst="rect">
            <a:avLst/>
          </a:prstGeom>
        </p:spPr>
      </p:pic>
    </p:spTree>
    <p:extLst>
      <p:ext uri="{BB962C8B-B14F-4D97-AF65-F5344CB8AC3E}">
        <p14:creationId xmlns:p14="http://schemas.microsoft.com/office/powerpoint/2010/main" val="393883860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96862"/>
            <a:ext cx="12161836" cy="917575"/>
          </a:xfrm>
        </p:spPr>
        <p:txBody>
          <a:bodyPr/>
          <a:lstStyle/>
          <a:p>
            <a:r>
              <a:rPr lang="en-US" dirty="0"/>
              <a:t>Embed Interactive Web Objects into Canvas </a:t>
            </a:r>
          </a:p>
        </p:txBody>
      </p:sp>
      <p:pic>
        <p:nvPicPr>
          <p:cNvPr id="5" name="Picture 4"/>
          <p:cNvPicPr/>
          <p:nvPr/>
        </p:nvPicPr>
        <p:blipFill>
          <a:blip r:embed="rId2"/>
          <a:stretch>
            <a:fillRect/>
          </a:stretch>
        </p:blipFill>
        <p:spPr>
          <a:xfrm>
            <a:off x="427037" y="1214437"/>
            <a:ext cx="5943600" cy="4128135"/>
          </a:xfrm>
          <a:prstGeom prst="rect">
            <a:avLst/>
          </a:prstGeom>
          <a:ln>
            <a:noFill/>
          </a:ln>
          <a:effectLst>
            <a:outerShdw blurRad="292100" dist="139700" dir="2700000" algn="tl" rotWithShape="0">
              <a:srgbClr val="333333">
                <a:alpha val="65000"/>
              </a:srgbClr>
            </a:outerShdw>
          </a:effectLst>
        </p:spPr>
      </p:pic>
      <p:pic>
        <p:nvPicPr>
          <p:cNvPr id="4" name="Picture 3"/>
          <p:cNvPicPr/>
          <p:nvPr/>
        </p:nvPicPr>
        <p:blipFill>
          <a:blip r:embed="rId3">
            <a:extLst>
              <a:ext uri="{28A0092B-C50C-407E-A947-70E740481C1C}">
                <a14:useLocalDpi xmlns:a14="http://schemas.microsoft.com/office/drawing/2010/main" val="0"/>
              </a:ext>
            </a:extLst>
          </a:blip>
          <a:srcRect/>
          <a:stretch>
            <a:fillRect/>
          </a:stretch>
        </p:blipFill>
        <p:spPr bwMode="auto">
          <a:xfrm>
            <a:off x="5006973" y="2735262"/>
            <a:ext cx="7162800" cy="387508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04970472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OneNote HTTP REST APIs</a:t>
            </a:r>
          </a:p>
        </p:txBody>
      </p:sp>
      <p:pic>
        <p:nvPicPr>
          <p:cNvPr id="4" name="Picture 3"/>
          <p:cNvPicPr>
            <a:picLocks noChangeAspect="1"/>
          </p:cNvPicPr>
          <p:nvPr/>
        </p:nvPicPr>
        <p:blipFill>
          <a:blip r:embed="rId3"/>
          <a:stretch>
            <a:fillRect/>
          </a:stretch>
        </p:blipFill>
        <p:spPr>
          <a:xfrm>
            <a:off x="1609913" y="1439862"/>
            <a:ext cx="9219016" cy="4620227"/>
          </a:xfrm>
          <a:prstGeom prst="rect">
            <a:avLst/>
          </a:prstGeom>
          <a:ln>
            <a:noFill/>
          </a:ln>
          <a:effectLst>
            <a:outerShdw blurRad="292100" dist="139700" dir="2700000" algn="tl" rotWithShape="0">
              <a:srgbClr val="333333">
                <a:alpha val="65000"/>
              </a:srgbClr>
            </a:outerShdw>
          </a:effectLst>
        </p:spPr>
      </p:pic>
      <p:sp>
        <p:nvSpPr>
          <p:cNvPr id="3" name="Rectangle 2"/>
          <p:cNvSpPr/>
          <p:nvPr/>
        </p:nvSpPr>
        <p:spPr>
          <a:xfrm>
            <a:off x="4860234" y="6309144"/>
            <a:ext cx="2718373" cy="40011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ysClr val="windowText" lastClr="000000"/>
                </a:solidFill>
                <a:effectLst/>
                <a:uLnTx/>
                <a:uFillTx/>
                <a:latin typeface="+mj-lt"/>
                <a:hlinkClick r:id="rId4"/>
              </a:rPr>
              <a:t>http://dev.onenote.com</a:t>
            </a:r>
            <a:endParaRPr kumimoji="0" lang="en-US" sz="2000" b="0" i="0" u="none" strike="noStrike" kern="0" cap="none" spc="0" normalizeH="0" baseline="0" noProof="0" dirty="0">
              <a:ln>
                <a:noFill/>
              </a:ln>
              <a:solidFill>
                <a:sysClr val="windowText" lastClr="000000"/>
              </a:solidFill>
              <a:effectLst/>
              <a:uLnTx/>
              <a:uFillTx/>
              <a:latin typeface="+mj-lt"/>
            </a:endParaRPr>
          </a:p>
        </p:txBody>
      </p:sp>
    </p:spTree>
    <p:extLst>
      <p:ext uri="{BB962C8B-B14F-4D97-AF65-F5344CB8AC3E}">
        <p14:creationId xmlns:p14="http://schemas.microsoft.com/office/powerpoint/2010/main" val="374652087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Further Reading</a:t>
            </a:r>
          </a:p>
        </p:txBody>
      </p:sp>
      <p:sp>
        <p:nvSpPr>
          <p:cNvPr id="3" name="Text Placeholder 2"/>
          <p:cNvSpPr>
            <a:spLocks noGrp="1"/>
          </p:cNvSpPr>
          <p:nvPr>
            <p:ph type="body" sz="quarter" idx="10"/>
          </p:nvPr>
        </p:nvSpPr>
        <p:spPr>
          <a:xfrm>
            <a:off x="249962" y="1028276"/>
            <a:ext cx="9972429" cy="5390827"/>
          </a:xfrm>
        </p:spPr>
        <p:txBody>
          <a:bodyPr>
            <a:normAutofit lnSpcReduction="10000"/>
          </a:bodyPr>
          <a:lstStyle/>
          <a:p>
            <a:pPr marL="342900" indent="-342900">
              <a:buFont typeface="Arial" panose="020B0604020202020204" pitchFamily="34" charset="0"/>
              <a:buChar char="•"/>
            </a:pPr>
            <a:r>
              <a:rPr lang="en-US" sz="2400" dirty="0">
                <a:gradFill>
                  <a:gsLst>
                    <a:gs pos="1250">
                      <a:schemeClr val="tx1"/>
                    </a:gs>
                    <a:gs pos="100000">
                      <a:schemeClr val="tx1"/>
                    </a:gs>
                  </a:gsLst>
                  <a:lin ang="5400000" scaled="0"/>
                </a:gradFill>
                <a:hlinkClick r:id="rId3"/>
              </a:rPr>
              <a:t>OneNote REST API</a:t>
            </a:r>
            <a:endParaRPr lang="en-US" sz="2400" dirty="0">
              <a:gradFill>
                <a:gsLst>
                  <a:gs pos="1250">
                    <a:schemeClr val="tx1"/>
                  </a:gs>
                  <a:gs pos="100000">
                    <a:schemeClr val="tx1"/>
                  </a:gs>
                </a:gsLst>
                <a:lin ang="5400000" scaled="0"/>
              </a:gradFill>
            </a:endParaRPr>
          </a:p>
          <a:p>
            <a:pPr marL="342900" indent="-342900">
              <a:buFont typeface="Arial" panose="020B0604020202020204" pitchFamily="34" charset="0"/>
              <a:buChar char="•"/>
            </a:pPr>
            <a:r>
              <a:rPr lang="en-US" sz="2400" dirty="0">
                <a:gradFill>
                  <a:gsLst>
                    <a:gs pos="1250">
                      <a:schemeClr val="tx1"/>
                    </a:gs>
                    <a:gs pos="100000">
                      <a:schemeClr val="tx1"/>
                    </a:gs>
                  </a:gsLst>
                  <a:lin ang="5400000" scaled="0"/>
                </a:gradFill>
                <a:hlinkClick r:id="rId4"/>
              </a:rPr>
              <a:t>Office Add-ins platform overview</a:t>
            </a:r>
            <a:endParaRPr lang="en-US" sz="2400" dirty="0">
              <a:gradFill>
                <a:gsLst>
                  <a:gs pos="1250">
                    <a:schemeClr val="tx1"/>
                  </a:gs>
                  <a:gs pos="100000">
                    <a:schemeClr val="tx1"/>
                  </a:gs>
                </a:gsLst>
                <a:lin ang="5400000" scaled="0"/>
              </a:gradFill>
            </a:endParaRPr>
          </a:p>
          <a:p>
            <a:pPr marL="342900" indent="-342900">
              <a:buFont typeface="Arial" panose="020B0604020202020204" pitchFamily="34" charset="0"/>
              <a:buChar char="•"/>
            </a:pPr>
            <a:r>
              <a:rPr lang="en-US" sz="2400" dirty="0">
                <a:gradFill>
                  <a:gsLst>
                    <a:gs pos="1250">
                      <a:schemeClr val="tx1"/>
                    </a:gs>
                    <a:gs pos="100000">
                      <a:schemeClr val="tx1"/>
                    </a:gs>
                  </a:gsLst>
                  <a:lin ang="5400000" scaled="0"/>
                </a:gradFill>
                <a:hlinkClick r:id="rId5"/>
              </a:rPr>
              <a:t>OneNote Add-Ins Programming Overview</a:t>
            </a:r>
            <a:endParaRPr lang="en-US" sz="2400" dirty="0">
              <a:gradFill>
                <a:gsLst>
                  <a:gs pos="1250">
                    <a:schemeClr val="tx1"/>
                  </a:gs>
                  <a:gs pos="100000">
                    <a:schemeClr val="tx1"/>
                  </a:gs>
                </a:gsLst>
                <a:lin ang="5400000" scaled="0"/>
              </a:gradFill>
            </a:endParaRPr>
          </a:p>
          <a:p>
            <a:pPr marL="342900" indent="-342900">
              <a:buFont typeface="Arial" panose="020B0604020202020204" pitchFamily="34" charset="0"/>
              <a:buChar char="•"/>
            </a:pPr>
            <a:r>
              <a:rPr lang="en-US" sz="2400" dirty="0">
                <a:gradFill>
                  <a:gsLst>
                    <a:gs pos="1250">
                      <a:schemeClr val="tx1"/>
                    </a:gs>
                    <a:gs pos="100000">
                      <a:schemeClr val="tx1"/>
                    </a:gs>
                  </a:gsLst>
                  <a:lin ang="5400000" scaled="0"/>
                </a:gradFill>
                <a:hlinkClick r:id="rId6"/>
              </a:rPr>
              <a:t>OneNote JavaScript API</a:t>
            </a:r>
            <a:endParaRPr lang="en-US" sz="2400" dirty="0">
              <a:gradFill>
                <a:gsLst>
                  <a:gs pos="1250">
                    <a:schemeClr val="tx1"/>
                  </a:gs>
                  <a:gs pos="100000">
                    <a:schemeClr val="tx1"/>
                  </a:gs>
                </a:gsLst>
                <a:lin ang="5400000" scaled="0"/>
              </a:gradFill>
            </a:endParaRPr>
          </a:p>
          <a:p>
            <a:pPr marL="342900" indent="-342900">
              <a:buFont typeface="Arial" panose="020B0604020202020204" pitchFamily="34" charset="0"/>
              <a:buChar char="•"/>
            </a:pPr>
            <a:r>
              <a:rPr lang="en-US" sz="2400" dirty="0">
                <a:gradFill>
                  <a:gsLst>
                    <a:gs pos="1250">
                      <a:schemeClr val="tx1"/>
                    </a:gs>
                    <a:gs pos="100000">
                      <a:schemeClr val="tx1"/>
                    </a:gs>
                  </a:gsLst>
                  <a:lin ang="5400000" scaled="0"/>
                </a:gradFill>
                <a:hlinkClick r:id="rId7"/>
              </a:rPr>
              <a:t>Building Your First OneNote Add-in</a:t>
            </a:r>
            <a:endParaRPr lang="en-US" sz="2400" dirty="0">
              <a:gradFill>
                <a:gsLst>
                  <a:gs pos="1250">
                    <a:schemeClr val="tx1"/>
                  </a:gs>
                  <a:gs pos="100000">
                    <a:schemeClr val="tx1"/>
                  </a:gs>
                </a:gsLst>
                <a:lin ang="5400000" scaled="0"/>
              </a:gradFill>
            </a:endParaRPr>
          </a:p>
          <a:p>
            <a:pPr>
              <a:spcAft>
                <a:spcPts val="600"/>
              </a:spcAft>
            </a:pPr>
            <a:endParaRPr lang="en-US" sz="1100" spc="-102" dirty="0">
              <a:ln w="3175">
                <a:noFill/>
              </a:ln>
              <a:gradFill>
                <a:gsLst>
                  <a:gs pos="1250">
                    <a:schemeClr val="tx1"/>
                  </a:gs>
                  <a:gs pos="100000">
                    <a:schemeClr val="tx1"/>
                  </a:gs>
                </a:gsLst>
                <a:lin ang="5400000" scaled="0"/>
              </a:gradFill>
              <a:cs typeface="Segoe UI" pitchFamily="34" charset="0"/>
            </a:endParaRPr>
          </a:p>
          <a:p>
            <a:pPr>
              <a:spcAft>
                <a:spcPts val="600"/>
              </a:spcAft>
            </a:pPr>
            <a:r>
              <a:rPr lang="en-US" sz="4800" spc="-102" dirty="0">
                <a:ln w="3175">
                  <a:noFill/>
                </a:ln>
                <a:gradFill>
                  <a:gsLst>
                    <a:gs pos="1250">
                      <a:schemeClr val="tx1"/>
                    </a:gs>
                    <a:gs pos="100000">
                      <a:schemeClr val="tx1"/>
                    </a:gs>
                  </a:gsLst>
                  <a:lin ang="5400000" scaled="0"/>
                </a:gradFill>
                <a:cs typeface="Segoe UI" pitchFamily="34" charset="0"/>
              </a:rPr>
              <a:t>Office Platform - Engage</a:t>
            </a:r>
          </a:p>
          <a:p>
            <a:pPr marL="342900" indent="-342900">
              <a:spcAft>
                <a:spcPts val="600"/>
              </a:spcAft>
              <a:buFont typeface="Arial" panose="020B0604020202020204" pitchFamily="34" charset="0"/>
              <a:buChar char="•"/>
            </a:pPr>
            <a:r>
              <a:rPr lang="en-US" sz="2400" dirty="0"/>
              <a:t>Join the Office 365 Developer Program - </a:t>
            </a:r>
            <a:r>
              <a:rPr lang="en-US" sz="2400" dirty="0">
                <a:hlinkClick r:id="rId8"/>
              </a:rPr>
              <a:t>http://dev.office.com</a:t>
            </a:r>
            <a:endParaRPr lang="en-US" sz="2400" dirty="0"/>
          </a:p>
          <a:p>
            <a:pPr marL="342900" indent="-342900">
              <a:spcAft>
                <a:spcPts val="600"/>
              </a:spcAft>
              <a:buFont typeface="Arial" panose="020B0604020202020204" pitchFamily="34" charset="0"/>
              <a:buChar char="•"/>
            </a:pPr>
            <a:r>
              <a:rPr lang="en-US" sz="2400" dirty="0"/>
              <a:t>Follow us on Twitter - </a:t>
            </a:r>
            <a:r>
              <a:rPr lang="en-US" sz="2400" dirty="0">
                <a:hlinkClick r:id="rId9"/>
              </a:rPr>
              <a:t>@</a:t>
            </a:r>
            <a:r>
              <a:rPr lang="en-US" sz="2400" dirty="0" err="1">
                <a:hlinkClick r:id="rId9"/>
              </a:rPr>
              <a:t>OfficeDev</a:t>
            </a:r>
            <a:r>
              <a:rPr lang="en-US" sz="2400" dirty="0"/>
              <a:t> </a:t>
            </a:r>
          </a:p>
          <a:p>
            <a:pPr marL="342900" indent="-342900">
              <a:spcAft>
                <a:spcPts val="600"/>
              </a:spcAft>
              <a:buFont typeface="Arial" panose="020B0604020202020204" pitchFamily="34" charset="0"/>
              <a:buChar char="•"/>
            </a:pPr>
            <a:r>
              <a:rPr lang="en-US" sz="2400" dirty="0"/>
              <a:t>Provide feedback at User Voice - </a:t>
            </a:r>
            <a:r>
              <a:rPr lang="en-US" sz="2400" dirty="0">
                <a:hlinkClick r:id="rId10"/>
              </a:rPr>
              <a:t>https://officespdev.uservoice.com</a:t>
            </a:r>
            <a:endParaRPr lang="en-US" sz="2400" dirty="0"/>
          </a:p>
          <a:p>
            <a:pPr marL="342900" indent="-342900">
              <a:spcAft>
                <a:spcPts val="600"/>
              </a:spcAft>
              <a:buFont typeface="Arial" panose="020B0604020202020204" pitchFamily="34" charset="0"/>
              <a:buChar char="•"/>
            </a:pPr>
            <a:r>
              <a:rPr lang="en-US" sz="2400" dirty="0"/>
              <a:t>Interact on Stack Overflow  - office-</a:t>
            </a:r>
            <a:r>
              <a:rPr lang="en-US" sz="2400" dirty="0" err="1"/>
              <a:t>js</a:t>
            </a:r>
            <a:r>
              <a:rPr lang="en-US" sz="2400" dirty="0"/>
              <a:t>, </a:t>
            </a:r>
            <a:r>
              <a:rPr lang="en-US" sz="2400" dirty="0" err="1"/>
              <a:t>microsoftgraph</a:t>
            </a:r>
            <a:r>
              <a:rPr lang="en-US" sz="2400" dirty="0"/>
              <a:t>, office365api, office365connectors, excel-</a:t>
            </a:r>
            <a:r>
              <a:rPr lang="en-US" sz="2400" dirty="0" err="1"/>
              <a:t>addins</a:t>
            </a:r>
            <a:r>
              <a:rPr lang="en-US" sz="2400" dirty="0"/>
              <a:t>, outlook-web-</a:t>
            </a:r>
            <a:r>
              <a:rPr lang="en-US" sz="2400" dirty="0" err="1"/>
              <a:t>addins</a:t>
            </a:r>
            <a:r>
              <a:rPr lang="en-US" sz="2400" dirty="0"/>
              <a:t>, </a:t>
            </a:r>
            <a:r>
              <a:rPr lang="en-US" sz="2400" dirty="0" err="1"/>
              <a:t>sharepoint-api</a:t>
            </a:r>
            <a:endParaRPr lang="en-US" sz="2400" dirty="0">
              <a:gradFill>
                <a:gsLst>
                  <a:gs pos="1250">
                    <a:schemeClr val="tx1"/>
                  </a:gs>
                  <a:gs pos="100000">
                    <a:schemeClr val="tx1"/>
                  </a:gs>
                </a:gsLst>
                <a:lin ang="5400000" scaled="0"/>
              </a:gradFill>
            </a:endParaRPr>
          </a:p>
        </p:txBody>
      </p:sp>
      <p:sp>
        <p:nvSpPr>
          <p:cNvPr id="4" name="Rectangle 3"/>
          <p:cNvSpPr/>
          <p:nvPr/>
        </p:nvSpPr>
        <p:spPr bwMode="auto">
          <a:xfrm>
            <a:off x="9723437" y="3497262"/>
            <a:ext cx="1715471" cy="1125284"/>
          </a:xfrm>
          <a:prstGeom prst="rect">
            <a:avLst/>
          </a:prstGeom>
          <a:solidFill>
            <a:schemeClr val="bg2">
              <a:lumMod val="40000"/>
              <a:lumOff val="6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grpSp>
        <p:nvGrpSpPr>
          <p:cNvPr id="5" name="Group 4"/>
          <p:cNvGrpSpPr/>
          <p:nvPr/>
        </p:nvGrpSpPr>
        <p:grpSpPr>
          <a:xfrm>
            <a:off x="9723437" y="3344862"/>
            <a:ext cx="2956586" cy="3971961"/>
            <a:chOff x="7841294" y="1339954"/>
            <a:chExt cx="4004533" cy="5379802"/>
          </a:xfrm>
        </p:grpSpPr>
        <p:sp>
          <p:nvSpPr>
            <p:cNvPr id="6" name="Freeform 5"/>
            <p:cNvSpPr>
              <a:spLocks/>
            </p:cNvSpPr>
            <p:nvPr/>
          </p:nvSpPr>
          <p:spPr bwMode="auto">
            <a:xfrm>
              <a:off x="8880534" y="3979625"/>
              <a:ext cx="1732066" cy="1738997"/>
            </a:xfrm>
            <a:custGeom>
              <a:avLst/>
              <a:gdLst>
                <a:gd name="T0" fmla="*/ 22 w 179"/>
                <a:gd name="T1" fmla="*/ 79 h 179"/>
                <a:gd name="T2" fmla="*/ 101 w 179"/>
                <a:gd name="T3" fmla="*/ 157 h 179"/>
                <a:gd name="T4" fmla="*/ 179 w 179"/>
                <a:gd name="T5" fmla="*/ 157 h 179"/>
                <a:gd name="T6" fmla="*/ 22 w 179"/>
                <a:gd name="T7" fmla="*/ 0 h 179"/>
                <a:gd name="T8" fmla="*/ 22 w 179"/>
                <a:gd name="T9" fmla="*/ 79 h 179"/>
              </a:gdLst>
              <a:ahLst/>
              <a:cxnLst>
                <a:cxn ang="0">
                  <a:pos x="T0" y="T1"/>
                </a:cxn>
                <a:cxn ang="0">
                  <a:pos x="T2" y="T3"/>
                </a:cxn>
                <a:cxn ang="0">
                  <a:pos x="T4" y="T5"/>
                </a:cxn>
                <a:cxn ang="0">
                  <a:pos x="T6" y="T7"/>
                </a:cxn>
                <a:cxn ang="0">
                  <a:pos x="T8" y="T9"/>
                </a:cxn>
              </a:cxnLst>
              <a:rect l="0" t="0" r="r" b="b"/>
              <a:pathLst>
                <a:path w="179" h="179">
                  <a:moveTo>
                    <a:pt x="22" y="79"/>
                  </a:moveTo>
                  <a:cubicBezTo>
                    <a:pt x="101" y="157"/>
                    <a:pt x="101" y="157"/>
                    <a:pt x="101" y="157"/>
                  </a:cubicBezTo>
                  <a:cubicBezTo>
                    <a:pt x="122" y="179"/>
                    <a:pt x="158" y="179"/>
                    <a:pt x="179" y="157"/>
                  </a:cubicBezTo>
                  <a:cubicBezTo>
                    <a:pt x="22" y="0"/>
                    <a:pt x="22" y="0"/>
                    <a:pt x="22" y="0"/>
                  </a:cubicBezTo>
                  <a:cubicBezTo>
                    <a:pt x="0" y="22"/>
                    <a:pt x="0" y="57"/>
                    <a:pt x="22" y="79"/>
                  </a:cubicBezTo>
                  <a:close/>
                </a:path>
              </a:pathLst>
            </a:custGeom>
            <a:solidFill>
              <a:schemeClr val="accent2">
                <a:lumMod val="75000"/>
              </a:schemeClr>
            </a:solidFill>
            <a:ln>
              <a:noFill/>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04040"/>
                </a:solidFill>
                <a:effectLst/>
                <a:uLnTx/>
                <a:uFillTx/>
                <a:latin typeface="Segoe UI"/>
              </a:endParaRPr>
            </a:p>
          </p:txBody>
        </p:sp>
        <p:sp>
          <p:nvSpPr>
            <p:cNvPr id="7" name="Freeform 6"/>
            <p:cNvSpPr>
              <a:spLocks/>
            </p:cNvSpPr>
            <p:nvPr/>
          </p:nvSpPr>
          <p:spPr bwMode="auto">
            <a:xfrm>
              <a:off x="9095308" y="3764847"/>
              <a:ext cx="1732066" cy="1738997"/>
            </a:xfrm>
            <a:custGeom>
              <a:avLst/>
              <a:gdLst>
                <a:gd name="T0" fmla="*/ 157 w 179"/>
                <a:gd name="T1" fmla="*/ 100 h 179"/>
                <a:gd name="T2" fmla="*/ 79 w 179"/>
                <a:gd name="T3" fmla="*/ 22 h 179"/>
                <a:gd name="T4" fmla="*/ 0 w 179"/>
                <a:gd name="T5" fmla="*/ 22 h 179"/>
                <a:gd name="T6" fmla="*/ 157 w 179"/>
                <a:gd name="T7" fmla="*/ 179 h 179"/>
                <a:gd name="T8" fmla="*/ 157 w 179"/>
                <a:gd name="T9" fmla="*/ 100 h 179"/>
              </a:gdLst>
              <a:ahLst/>
              <a:cxnLst>
                <a:cxn ang="0">
                  <a:pos x="T0" y="T1"/>
                </a:cxn>
                <a:cxn ang="0">
                  <a:pos x="T2" y="T3"/>
                </a:cxn>
                <a:cxn ang="0">
                  <a:pos x="T4" y="T5"/>
                </a:cxn>
                <a:cxn ang="0">
                  <a:pos x="T6" y="T7"/>
                </a:cxn>
                <a:cxn ang="0">
                  <a:pos x="T8" y="T9"/>
                </a:cxn>
              </a:cxnLst>
              <a:rect l="0" t="0" r="r" b="b"/>
              <a:pathLst>
                <a:path w="179" h="179">
                  <a:moveTo>
                    <a:pt x="157" y="100"/>
                  </a:moveTo>
                  <a:cubicBezTo>
                    <a:pt x="79" y="22"/>
                    <a:pt x="79" y="22"/>
                    <a:pt x="79" y="22"/>
                  </a:cubicBezTo>
                  <a:cubicBezTo>
                    <a:pt x="57" y="0"/>
                    <a:pt x="22" y="0"/>
                    <a:pt x="0" y="22"/>
                  </a:cubicBezTo>
                  <a:cubicBezTo>
                    <a:pt x="157" y="179"/>
                    <a:pt x="157" y="179"/>
                    <a:pt x="157" y="179"/>
                  </a:cubicBezTo>
                  <a:cubicBezTo>
                    <a:pt x="179" y="157"/>
                    <a:pt x="179" y="122"/>
                    <a:pt x="157" y="100"/>
                  </a:cubicBezTo>
                  <a:close/>
                </a:path>
              </a:pathLst>
            </a:custGeom>
            <a:solidFill>
              <a:schemeClr val="accent2">
                <a:lumMod val="50000"/>
              </a:schemeClr>
            </a:solidFill>
            <a:ln>
              <a:noFill/>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04040"/>
                </a:solidFill>
                <a:effectLst/>
                <a:uLnTx/>
                <a:uFillTx/>
                <a:latin typeface="Segoe UI"/>
              </a:endParaRPr>
            </a:p>
          </p:txBody>
        </p:sp>
        <p:sp>
          <p:nvSpPr>
            <p:cNvPr id="8" name="Freeform 9"/>
            <p:cNvSpPr>
              <a:spLocks noEditPoints="1"/>
            </p:cNvSpPr>
            <p:nvPr/>
          </p:nvSpPr>
          <p:spPr bwMode="auto">
            <a:xfrm>
              <a:off x="10432465" y="1901146"/>
              <a:ext cx="651257" cy="1316370"/>
            </a:xfrm>
            <a:custGeom>
              <a:avLst/>
              <a:gdLst>
                <a:gd name="T0" fmla="*/ 65 w 67"/>
                <a:gd name="T1" fmla="*/ 0 h 135"/>
                <a:gd name="T2" fmla="*/ 1 w 67"/>
                <a:gd name="T3" fmla="*/ 0 h 135"/>
                <a:gd name="T4" fmla="*/ 0 w 67"/>
                <a:gd name="T5" fmla="*/ 2 h 135"/>
                <a:gd name="T6" fmla="*/ 0 w 67"/>
                <a:gd name="T7" fmla="*/ 28 h 135"/>
                <a:gd name="T8" fmla="*/ 0 w 67"/>
                <a:gd name="T9" fmla="*/ 30 h 135"/>
                <a:gd name="T10" fmla="*/ 0 w 67"/>
                <a:gd name="T11" fmla="*/ 134 h 135"/>
                <a:gd name="T12" fmla="*/ 1 w 67"/>
                <a:gd name="T13" fmla="*/ 135 h 135"/>
                <a:gd name="T14" fmla="*/ 65 w 67"/>
                <a:gd name="T15" fmla="*/ 135 h 135"/>
                <a:gd name="T16" fmla="*/ 67 w 67"/>
                <a:gd name="T17" fmla="*/ 134 h 135"/>
                <a:gd name="T18" fmla="*/ 67 w 67"/>
                <a:gd name="T19" fmla="*/ 30 h 135"/>
                <a:gd name="T20" fmla="*/ 67 w 67"/>
                <a:gd name="T21" fmla="*/ 28 h 135"/>
                <a:gd name="T22" fmla="*/ 67 w 67"/>
                <a:gd name="T23" fmla="*/ 2 h 135"/>
                <a:gd name="T24" fmla="*/ 65 w 67"/>
                <a:gd name="T25" fmla="*/ 0 h 135"/>
                <a:gd name="T26" fmla="*/ 8 w 67"/>
                <a:gd name="T27" fmla="*/ 21 h 135"/>
                <a:gd name="T28" fmla="*/ 8 w 67"/>
                <a:gd name="T29" fmla="*/ 14 h 135"/>
                <a:gd name="T30" fmla="*/ 9 w 67"/>
                <a:gd name="T31" fmla="*/ 13 h 135"/>
                <a:gd name="T32" fmla="*/ 57 w 67"/>
                <a:gd name="T33" fmla="*/ 13 h 135"/>
                <a:gd name="T34" fmla="*/ 59 w 67"/>
                <a:gd name="T35" fmla="*/ 14 h 135"/>
                <a:gd name="T36" fmla="*/ 59 w 67"/>
                <a:gd name="T37" fmla="*/ 21 h 135"/>
                <a:gd name="T38" fmla="*/ 57 w 67"/>
                <a:gd name="T39" fmla="*/ 23 h 135"/>
                <a:gd name="T40" fmla="*/ 9 w 67"/>
                <a:gd name="T41" fmla="*/ 23 h 135"/>
                <a:gd name="T42" fmla="*/ 8 w 67"/>
                <a:gd name="T43" fmla="*/ 21 h 135"/>
                <a:gd name="T44" fmla="*/ 53 w 67"/>
                <a:gd name="T45" fmla="*/ 64 h 135"/>
                <a:gd name="T46" fmla="*/ 49 w 67"/>
                <a:gd name="T47" fmla="*/ 59 h 135"/>
                <a:gd name="T48" fmla="*/ 53 w 67"/>
                <a:gd name="T49" fmla="*/ 55 h 135"/>
                <a:gd name="T50" fmla="*/ 58 w 67"/>
                <a:gd name="T51" fmla="*/ 59 h 135"/>
                <a:gd name="T52" fmla="*/ 53 w 67"/>
                <a:gd name="T53" fmla="*/ 64 h 135"/>
                <a:gd name="T54" fmla="*/ 53 w 67"/>
                <a:gd name="T55" fmla="*/ 49 h 135"/>
                <a:gd name="T56" fmla="*/ 47 w 67"/>
                <a:gd name="T57" fmla="*/ 43 h 135"/>
                <a:gd name="T58" fmla="*/ 53 w 67"/>
                <a:gd name="T59" fmla="*/ 37 h 135"/>
                <a:gd name="T60" fmla="*/ 60 w 67"/>
                <a:gd name="T61" fmla="*/ 43 h 135"/>
                <a:gd name="T62" fmla="*/ 53 w 67"/>
                <a:gd name="T63" fmla="*/ 49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7" h="135">
                  <a:moveTo>
                    <a:pt x="65" y="0"/>
                  </a:moveTo>
                  <a:cubicBezTo>
                    <a:pt x="1" y="0"/>
                    <a:pt x="1" y="0"/>
                    <a:pt x="1" y="0"/>
                  </a:cubicBezTo>
                  <a:cubicBezTo>
                    <a:pt x="0" y="0"/>
                    <a:pt x="0" y="1"/>
                    <a:pt x="0" y="2"/>
                  </a:cubicBezTo>
                  <a:cubicBezTo>
                    <a:pt x="0" y="28"/>
                    <a:pt x="0" y="28"/>
                    <a:pt x="0" y="28"/>
                  </a:cubicBezTo>
                  <a:cubicBezTo>
                    <a:pt x="0" y="30"/>
                    <a:pt x="0" y="30"/>
                    <a:pt x="0" y="30"/>
                  </a:cubicBezTo>
                  <a:cubicBezTo>
                    <a:pt x="0" y="134"/>
                    <a:pt x="0" y="134"/>
                    <a:pt x="0" y="134"/>
                  </a:cubicBezTo>
                  <a:cubicBezTo>
                    <a:pt x="0" y="135"/>
                    <a:pt x="0" y="135"/>
                    <a:pt x="1" y="135"/>
                  </a:cubicBezTo>
                  <a:cubicBezTo>
                    <a:pt x="65" y="135"/>
                    <a:pt x="65" y="135"/>
                    <a:pt x="65" y="135"/>
                  </a:cubicBezTo>
                  <a:cubicBezTo>
                    <a:pt x="66" y="135"/>
                    <a:pt x="67" y="135"/>
                    <a:pt x="67" y="134"/>
                  </a:cubicBezTo>
                  <a:cubicBezTo>
                    <a:pt x="67" y="30"/>
                    <a:pt x="67" y="30"/>
                    <a:pt x="67" y="30"/>
                  </a:cubicBezTo>
                  <a:cubicBezTo>
                    <a:pt x="67" y="28"/>
                    <a:pt x="67" y="28"/>
                    <a:pt x="67" y="28"/>
                  </a:cubicBezTo>
                  <a:cubicBezTo>
                    <a:pt x="67" y="2"/>
                    <a:pt x="67" y="2"/>
                    <a:pt x="67" y="2"/>
                  </a:cubicBezTo>
                  <a:cubicBezTo>
                    <a:pt x="67" y="1"/>
                    <a:pt x="66" y="0"/>
                    <a:pt x="65" y="0"/>
                  </a:cubicBezTo>
                  <a:close/>
                  <a:moveTo>
                    <a:pt x="8" y="21"/>
                  </a:moveTo>
                  <a:cubicBezTo>
                    <a:pt x="8" y="14"/>
                    <a:pt x="8" y="14"/>
                    <a:pt x="8" y="14"/>
                  </a:cubicBezTo>
                  <a:cubicBezTo>
                    <a:pt x="8" y="13"/>
                    <a:pt x="8" y="13"/>
                    <a:pt x="9" y="13"/>
                  </a:cubicBezTo>
                  <a:cubicBezTo>
                    <a:pt x="57" y="13"/>
                    <a:pt x="57" y="13"/>
                    <a:pt x="57" y="13"/>
                  </a:cubicBezTo>
                  <a:cubicBezTo>
                    <a:pt x="58" y="13"/>
                    <a:pt x="59" y="13"/>
                    <a:pt x="59" y="14"/>
                  </a:cubicBezTo>
                  <a:cubicBezTo>
                    <a:pt x="59" y="21"/>
                    <a:pt x="59" y="21"/>
                    <a:pt x="59" y="21"/>
                  </a:cubicBezTo>
                  <a:cubicBezTo>
                    <a:pt x="59" y="22"/>
                    <a:pt x="58" y="23"/>
                    <a:pt x="57" y="23"/>
                  </a:cubicBezTo>
                  <a:cubicBezTo>
                    <a:pt x="9" y="23"/>
                    <a:pt x="9" y="23"/>
                    <a:pt x="9" y="23"/>
                  </a:cubicBezTo>
                  <a:cubicBezTo>
                    <a:pt x="8" y="23"/>
                    <a:pt x="8" y="22"/>
                    <a:pt x="8" y="21"/>
                  </a:cubicBezTo>
                  <a:close/>
                  <a:moveTo>
                    <a:pt x="53" y="64"/>
                  </a:moveTo>
                  <a:cubicBezTo>
                    <a:pt x="51" y="64"/>
                    <a:pt x="49" y="62"/>
                    <a:pt x="49" y="59"/>
                  </a:cubicBezTo>
                  <a:cubicBezTo>
                    <a:pt x="49" y="57"/>
                    <a:pt x="51" y="55"/>
                    <a:pt x="53" y="55"/>
                  </a:cubicBezTo>
                  <a:cubicBezTo>
                    <a:pt x="56" y="55"/>
                    <a:pt x="58" y="57"/>
                    <a:pt x="58" y="59"/>
                  </a:cubicBezTo>
                  <a:cubicBezTo>
                    <a:pt x="58" y="62"/>
                    <a:pt x="56" y="64"/>
                    <a:pt x="53" y="64"/>
                  </a:cubicBezTo>
                  <a:close/>
                  <a:moveTo>
                    <a:pt x="53" y="49"/>
                  </a:moveTo>
                  <a:cubicBezTo>
                    <a:pt x="50" y="49"/>
                    <a:pt x="47" y="46"/>
                    <a:pt x="47" y="43"/>
                  </a:cubicBezTo>
                  <a:cubicBezTo>
                    <a:pt x="47" y="39"/>
                    <a:pt x="50" y="37"/>
                    <a:pt x="53" y="37"/>
                  </a:cubicBezTo>
                  <a:cubicBezTo>
                    <a:pt x="57" y="37"/>
                    <a:pt x="60" y="39"/>
                    <a:pt x="60" y="43"/>
                  </a:cubicBezTo>
                  <a:cubicBezTo>
                    <a:pt x="60" y="46"/>
                    <a:pt x="57" y="49"/>
                    <a:pt x="53" y="49"/>
                  </a:cubicBezTo>
                  <a:close/>
                </a:path>
              </a:pathLst>
            </a:custGeom>
            <a:solidFill>
              <a:schemeClr val="bg2">
                <a:lumMod val="75000"/>
              </a:schemeClr>
            </a:solidFill>
            <a:ln>
              <a:noFill/>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04040"/>
                </a:solidFill>
                <a:effectLst/>
                <a:uLnTx/>
                <a:uFillTx/>
                <a:latin typeface="Segoe UI"/>
              </a:endParaRPr>
            </a:p>
          </p:txBody>
        </p:sp>
        <p:sp>
          <p:nvSpPr>
            <p:cNvPr id="9" name="Freeform 10"/>
            <p:cNvSpPr>
              <a:spLocks noEditPoints="1"/>
            </p:cNvSpPr>
            <p:nvPr/>
          </p:nvSpPr>
          <p:spPr bwMode="auto">
            <a:xfrm>
              <a:off x="7841294" y="1339954"/>
              <a:ext cx="2445675" cy="1877562"/>
            </a:xfrm>
            <a:custGeom>
              <a:avLst/>
              <a:gdLst>
                <a:gd name="T0" fmla="*/ 244 w 252"/>
                <a:gd name="T1" fmla="*/ 0 h 193"/>
                <a:gd name="T2" fmla="*/ 8 w 252"/>
                <a:gd name="T3" fmla="*/ 0 h 193"/>
                <a:gd name="T4" fmla="*/ 0 w 252"/>
                <a:gd name="T5" fmla="*/ 7 h 193"/>
                <a:gd name="T6" fmla="*/ 0 w 252"/>
                <a:gd name="T7" fmla="*/ 161 h 193"/>
                <a:gd name="T8" fmla="*/ 8 w 252"/>
                <a:gd name="T9" fmla="*/ 168 h 193"/>
                <a:gd name="T10" fmla="*/ 86 w 252"/>
                <a:gd name="T11" fmla="*/ 168 h 193"/>
                <a:gd name="T12" fmla="*/ 86 w 252"/>
                <a:gd name="T13" fmla="*/ 179 h 193"/>
                <a:gd name="T14" fmla="*/ 69 w 252"/>
                <a:gd name="T15" fmla="*/ 193 h 193"/>
                <a:gd name="T16" fmla="*/ 188 w 252"/>
                <a:gd name="T17" fmla="*/ 193 h 193"/>
                <a:gd name="T18" fmla="*/ 171 w 252"/>
                <a:gd name="T19" fmla="*/ 179 h 193"/>
                <a:gd name="T20" fmla="*/ 171 w 252"/>
                <a:gd name="T21" fmla="*/ 168 h 193"/>
                <a:gd name="T22" fmla="*/ 244 w 252"/>
                <a:gd name="T23" fmla="*/ 168 h 193"/>
                <a:gd name="T24" fmla="*/ 252 w 252"/>
                <a:gd name="T25" fmla="*/ 161 h 193"/>
                <a:gd name="T26" fmla="*/ 252 w 252"/>
                <a:gd name="T27" fmla="*/ 7 h 193"/>
                <a:gd name="T28" fmla="*/ 244 w 252"/>
                <a:gd name="T29" fmla="*/ 0 h 193"/>
                <a:gd name="T30" fmla="*/ 238 w 252"/>
                <a:gd name="T31" fmla="*/ 149 h 193"/>
                <a:gd name="T32" fmla="*/ 231 w 252"/>
                <a:gd name="T33" fmla="*/ 155 h 193"/>
                <a:gd name="T34" fmla="*/ 22 w 252"/>
                <a:gd name="T35" fmla="*/ 155 h 193"/>
                <a:gd name="T36" fmla="*/ 15 w 252"/>
                <a:gd name="T37" fmla="*/ 149 h 193"/>
                <a:gd name="T38" fmla="*/ 15 w 252"/>
                <a:gd name="T39" fmla="*/ 19 h 193"/>
                <a:gd name="T40" fmla="*/ 22 w 252"/>
                <a:gd name="T41" fmla="*/ 13 h 193"/>
                <a:gd name="T42" fmla="*/ 231 w 252"/>
                <a:gd name="T43" fmla="*/ 13 h 193"/>
                <a:gd name="T44" fmla="*/ 238 w 252"/>
                <a:gd name="T45" fmla="*/ 19 h 193"/>
                <a:gd name="T46" fmla="*/ 238 w 252"/>
                <a:gd name="T47" fmla="*/ 149 h 193"/>
                <a:gd name="T48" fmla="*/ 238 w 252"/>
                <a:gd name="T49" fmla="*/ 149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52" h="193">
                  <a:moveTo>
                    <a:pt x="244" y="0"/>
                  </a:moveTo>
                  <a:cubicBezTo>
                    <a:pt x="8" y="0"/>
                    <a:pt x="8" y="0"/>
                    <a:pt x="8" y="0"/>
                  </a:cubicBezTo>
                  <a:cubicBezTo>
                    <a:pt x="4" y="0"/>
                    <a:pt x="0" y="3"/>
                    <a:pt x="0" y="7"/>
                  </a:cubicBezTo>
                  <a:cubicBezTo>
                    <a:pt x="0" y="161"/>
                    <a:pt x="0" y="161"/>
                    <a:pt x="0" y="161"/>
                  </a:cubicBezTo>
                  <a:cubicBezTo>
                    <a:pt x="0" y="165"/>
                    <a:pt x="4" y="168"/>
                    <a:pt x="8" y="168"/>
                  </a:cubicBezTo>
                  <a:cubicBezTo>
                    <a:pt x="86" y="168"/>
                    <a:pt x="86" y="168"/>
                    <a:pt x="86" y="168"/>
                  </a:cubicBezTo>
                  <a:cubicBezTo>
                    <a:pt x="86" y="179"/>
                    <a:pt x="86" y="179"/>
                    <a:pt x="86" y="179"/>
                  </a:cubicBezTo>
                  <a:cubicBezTo>
                    <a:pt x="69" y="193"/>
                    <a:pt x="69" y="193"/>
                    <a:pt x="69" y="193"/>
                  </a:cubicBezTo>
                  <a:cubicBezTo>
                    <a:pt x="188" y="193"/>
                    <a:pt x="188" y="193"/>
                    <a:pt x="188" y="193"/>
                  </a:cubicBezTo>
                  <a:cubicBezTo>
                    <a:pt x="171" y="179"/>
                    <a:pt x="171" y="179"/>
                    <a:pt x="171" y="179"/>
                  </a:cubicBezTo>
                  <a:cubicBezTo>
                    <a:pt x="171" y="168"/>
                    <a:pt x="171" y="168"/>
                    <a:pt x="171" y="168"/>
                  </a:cubicBezTo>
                  <a:cubicBezTo>
                    <a:pt x="244" y="168"/>
                    <a:pt x="244" y="168"/>
                    <a:pt x="244" y="168"/>
                  </a:cubicBezTo>
                  <a:cubicBezTo>
                    <a:pt x="249" y="168"/>
                    <a:pt x="252" y="165"/>
                    <a:pt x="252" y="161"/>
                  </a:cubicBezTo>
                  <a:cubicBezTo>
                    <a:pt x="252" y="7"/>
                    <a:pt x="252" y="7"/>
                    <a:pt x="252" y="7"/>
                  </a:cubicBezTo>
                  <a:cubicBezTo>
                    <a:pt x="252" y="3"/>
                    <a:pt x="249" y="0"/>
                    <a:pt x="244" y="0"/>
                  </a:cubicBezTo>
                  <a:close/>
                  <a:moveTo>
                    <a:pt x="238" y="149"/>
                  </a:moveTo>
                  <a:cubicBezTo>
                    <a:pt x="238" y="153"/>
                    <a:pt x="235" y="155"/>
                    <a:pt x="231" y="155"/>
                  </a:cubicBezTo>
                  <a:cubicBezTo>
                    <a:pt x="22" y="155"/>
                    <a:pt x="22" y="155"/>
                    <a:pt x="22" y="155"/>
                  </a:cubicBezTo>
                  <a:cubicBezTo>
                    <a:pt x="18" y="155"/>
                    <a:pt x="15" y="153"/>
                    <a:pt x="15" y="149"/>
                  </a:cubicBezTo>
                  <a:cubicBezTo>
                    <a:pt x="15" y="19"/>
                    <a:pt x="15" y="19"/>
                    <a:pt x="15" y="19"/>
                  </a:cubicBezTo>
                  <a:cubicBezTo>
                    <a:pt x="15" y="15"/>
                    <a:pt x="18" y="13"/>
                    <a:pt x="22" y="13"/>
                  </a:cubicBezTo>
                  <a:cubicBezTo>
                    <a:pt x="231" y="13"/>
                    <a:pt x="231" y="13"/>
                    <a:pt x="231" y="13"/>
                  </a:cubicBezTo>
                  <a:cubicBezTo>
                    <a:pt x="235" y="13"/>
                    <a:pt x="238" y="15"/>
                    <a:pt x="238" y="19"/>
                  </a:cubicBezTo>
                  <a:cubicBezTo>
                    <a:pt x="238" y="149"/>
                    <a:pt x="238" y="149"/>
                    <a:pt x="238" y="149"/>
                  </a:cubicBezTo>
                  <a:cubicBezTo>
                    <a:pt x="238" y="149"/>
                    <a:pt x="238" y="149"/>
                    <a:pt x="238" y="149"/>
                  </a:cubicBezTo>
                  <a:close/>
                </a:path>
              </a:pathLst>
            </a:custGeom>
            <a:solidFill>
              <a:schemeClr val="bg2">
                <a:lumMod val="75000"/>
              </a:schemeClr>
            </a:solidFill>
            <a:ln>
              <a:noFill/>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04040"/>
                </a:solidFill>
                <a:effectLst/>
                <a:uLnTx/>
                <a:uFillTx/>
                <a:latin typeface="Segoe UI"/>
              </a:endParaRPr>
            </a:p>
          </p:txBody>
        </p:sp>
        <p:sp>
          <p:nvSpPr>
            <p:cNvPr id="10" name="Freeform 13"/>
            <p:cNvSpPr>
              <a:spLocks/>
            </p:cNvSpPr>
            <p:nvPr/>
          </p:nvSpPr>
          <p:spPr bwMode="auto">
            <a:xfrm>
              <a:off x="10404748" y="5285603"/>
              <a:ext cx="1441079" cy="1434153"/>
            </a:xfrm>
            <a:custGeom>
              <a:avLst/>
              <a:gdLst>
                <a:gd name="T0" fmla="*/ 208 w 208"/>
                <a:gd name="T1" fmla="*/ 97 h 207"/>
                <a:gd name="T2" fmla="*/ 96 w 208"/>
                <a:gd name="T3" fmla="*/ 207 h 207"/>
                <a:gd name="T4" fmla="*/ 0 w 208"/>
                <a:gd name="T5" fmla="*/ 112 h 207"/>
                <a:gd name="T6" fmla="*/ 112 w 208"/>
                <a:gd name="T7" fmla="*/ 0 h 207"/>
                <a:gd name="T8" fmla="*/ 208 w 208"/>
                <a:gd name="T9" fmla="*/ 97 h 207"/>
              </a:gdLst>
              <a:ahLst/>
              <a:cxnLst>
                <a:cxn ang="0">
                  <a:pos x="T0" y="T1"/>
                </a:cxn>
                <a:cxn ang="0">
                  <a:pos x="T2" y="T3"/>
                </a:cxn>
                <a:cxn ang="0">
                  <a:pos x="T4" y="T5"/>
                </a:cxn>
                <a:cxn ang="0">
                  <a:pos x="T6" y="T7"/>
                </a:cxn>
                <a:cxn ang="0">
                  <a:pos x="T8" y="T9"/>
                </a:cxn>
              </a:cxnLst>
              <a:rect l="0" t="0" r="r" b="b"/>
              <a:pathLst>
                <a:path w="208" h="207">
                  <a:moveTo>
                    <a:pt x="208" y="97"/>
                  </a:moveTo>
                  <a:lnTo>
                    <a:pt x="96" y="207"/>
                  </a:lnTo>
                  <a:lnTo>
                    <a:pt x="0" y="112"/>
                  </a:lnTo>
                  <a:lnTo>
                    <a:pt x="112" y="0"/>
                  </a:lnTo>
                  <a:lnTo>
                    <a:pt x="208" y="97"/>
                  </a:lnTo>
                  <a:close/>
                </a:path>
              </a:pathLst>
            </a:custGeom>
            <a:solidFill>
              <a:srgbClr val="C1E00A"/>
            </a:solidFill>
            <a:ln>
              <a:noFill/>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04040"/>
                </a:solidFill>
                <a:effectLst/>
                <a:uLnTx/>
                <a:uFillTx/>
                <a:latin typeface="Segoe UI"/>
              </a:endParaRPr>
            </a:p>
          </p:txBody>
        </p:sp>
        <p:sp>
          <p:nvSpPr>
            <p:cNvPr id="11" name="Freeform 14"/>
            <p:cNvSpPr>
              <a:spLocks/>
            </p:cNvSpPr>
            <p:nvPr/>
          </p:nvSpPr>
          <p:spPr bwMode="auto">
            <a:xfrm>
              <a:off x="9150734" y="4291395"/>
              <a:ext cx="1919127" cy="1669714"/>
            </a:xfrm>
            <a:custGeom>
              <a:avLst/>
              <a:gdLst>
                <a:gd name="T0" fmla="*/ 111 w 198"/>
                <a:gd name="T1" fmla="*/ 5 h 172"/>
                <a:gd name="T2" fmla="*/ 95 w 198"/>
                <a:gd name="T3" fmla="*/ 5 h 172"/>
                <a:gd name="T4" fmla="*/ 93 w 198"/>
                <a:gd name="T5" fmla="*/ 17 h 172"/>
                <a:gd name="T6" fmla="*/ 82 w 198"/>
                <a:gd name="T7" fmla="*/ 5 h 172"/>
                <a:gd name="T8" fmla="*/ 66 w 198"/>
                <a:gd name="T9" fmla="*/ 5 h 172"/>
                <a:gd name="T10" fmla="*/ 66 w 198"/>
                <a:gd name="T11" fmla="*/ 21 h 172"/>
                <a:gd name="T12" fmla="*/ 66 w 198"/>
                <a:gd name="T13" fmla="*/ 21 h 172"/>
                <a:gd name="T14" fmla="*/ 66 w 198"/>
                <a:gd name="T15" fmla="*/ 21 h 172"/>
                <a:gd name="T16" fmla="*/ 66 w 198"/>
                <a:gd name="T17" fmla="*/ 21 h 172"/>
                <a:gd name="T18" fmla="*/ 51 w 198"/>
                <a:gd name="T19" fmla="*/ 5 h 172"/>
                <a:gd name="T20" fmla="*/ 35 w 198"/>
                <a:gd name="T21" fmla="*/ 5 h 172"/>
                <a:gd name="T22" fmla="*/ 36 w 198"/>
                <a:gd name="T23" fmla="*/ 21 h 172"/>
                <a:gd name="T24" fmla="*/ 35 w 198"/>
                <a:gd name="T25" fmla="*/ 20 h 172"/>
                <a:gd name="T26" fmla="*/ 35 w 198"/>
                <a:gd name="T27" fmla="*/ 20 h 172"/>
                <a:gd name="T28" fmla="*/ 23 w 198"/>
                <a:gd name="T29" fmla="*/ 8 h 172"/>
                <a:gd name="T30" fmla="*/ 5 w 198"/>
                <a:gd name="T31" fmla="*/ 7 h 172"/>
                <a:gd name="T32" fmla="*/ 6 w 198"/>
                <a:gd name="T33" fmla="*/ 25 h 172"/>
                <a:gd name="T34" fmla="*/ 63 w 198"/>
                <a:gd name="T35" fmla="*/ 82 h 172"/>
                <a:gd name="T36" fmla="*/ 48 w 198"/>
                <a:gd name="T37" fmla="*/ 84 h 172"/>
                <a:gd name="T38" fmla="*/ 49 w 198"/>
                <a:gd name="T39" fmla="*/ 102 h 172"/>
                <a:gd name="T40" fmla="*/ 75 w 198"/>
                <a:gd name="T41" fmla="*/ 127 h 172"/>
                <a:gd name="T42" fmla="*/ 101 w 198"/>
                <a:gd name="T43" fmla="*/ 154 h 172"/>
                <a:gd name="T44" fmla="*/ 126 w 198"/>
                <a:gd name="T45" fmla="*/ 154 h 172"/>
                <a:gd name="T46" fmla="*/ 144 w 198"/>
                <a:gd name="T47" fmla="*/ 172 h 172"/>
                <a:gd name="T48" fmla="*/ 198 w 198"/>
                <a:gd name="T49" fmla="*/ 117 h 172"/>
                <a:gd name="T50" fmla="*/ 180 w 198"/>
                <a:gd name="T51" fmla="*/ 99 h 172"/>
                <a:gd name="T52" fmla="*/ 180 w 198"/>
                <a:gd name="T53" fmla="*/ 75 h 172"/>
                <a:gd name="T54" fmla="*/ 144 w 198"/>
                <a:gd name="T55" fmla="*/ 38 h 172"/>
                <a:gd name="T56" fmla="*/ 144 w 198"/>
                <a:gd name="T57" fmla="*/ 38 h 172"/>
                <a:gd name="T58" fmla="*/ 111 w 198"/>
                <a:gd name="T59" fmla="*/ 5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98" h="172">
                  <a:moveTo>
                    <a:pt x="111" y="5"/>
                  </a:moveTo>
                  <a:cubicBezTo>
                    <a:pt x="106" y="1"/>
                    <a:pt x="99" y="0"/>
                    <a:pt x="95" y="5"/>
                  </a:cubicBezTo>
                  <a:cubicBezTo>
                    <a:pt x="92" y="8"/>
                    <a:pt x="91" y="13"/>
                    <a:pt x="93" y="17"/>
                  </a:cubicBezTo>
                  <a:cubicBezTo>
                    <a:pt x="82" y="5"/>
                    <a:pt x="82" y="5"/>
                    <a:pt x="82" y="5"/>
                  </a:cubicBezTo>
                  <a:cubicBezTo>
                    <a:pt x="77" y="1"/>
                    <a:pt x="70" y="0"/>
                    <a:pt x="66" y="5"/>
                  </a:cubicBezTo>
                  <a:cubicBezTo>
                    <a:pt x="61" y="9"/>
                    <a:pt x="62" y="16"/>
                    <a:pt x="66" y="21"/>
                  </a:cubicBezTo>
                  <a:cubicBezTo>
                    <a:pt x="66" y="21"/>
                    <a:pt x="66" y="21"/>
                    <a:pt x="66" y="21"/>
                  </a:cubicBezTo>
                  <a:cubicBezTo>
                    <a:pt x="66" y="21"/>
                    <a:pt x="66" y="21"/>
                    <a:pt x="66" y="21"/>
                  </a:cubicBezTo>
                  <a:cubicBezTo>
                    <a:pt x="66" y="21"/>
                    <a:pt x="66" y="21"/>
                    <a:pt x="66" y="21"/>
                  </a:cubicBezTo>
                  <a:cubicBezTo>
                    <a:pt x="51" y="5"/>
                    <a:pt x="51" y="5"/>
                    <a:pt x="51" y="5"/>
                  </a:cubicBezTo>
                  <a:cubicBezTo>
                    <a:pt x="46" y="1"/>
                    <a:pt x="39" y="0"/>
                    <a:pt x="35" y="5"/>
                  </a:cubicBezTo>
                  <a:cubicBezTo>
                    <a:pt x="31" y="9"/>
                    <a:pt x="31" y="16"/>
                    <a:pt x="36" y="21"/>
                  </a:cubicBezTo>
                  <a:cubicBezTo>
                    <a:pt x="35" y="20"/>
                    <a:pt x="35" y="20"/>
                    <a:pt x="35" y="20"/>
                  </a:cubicBezTo>
                  <a:cubicBezTo>
                    <a:pt x="35" y="20"/>
                    <a:pt x="35" y="20"/>
                    <a:pt x="35" y="20"/>
                  </a:cubicBezTo>
                  <a:cubicBezTo>
                    <a:pt x="23" y="8"/>
                    <a:pt x="23" y="8"/>
                    <a:pt x="23" y="8"/>
                  </a:cubicBezTo>
                  <a:cubicBezTo>
                    <a:pt x="18" y="3"/>
                    <a:pt x="10" y="3"/>
                    <a:pt x="5" y="7"/>
                  </a:cubicBezTo>
                  <a:cubicBezTo>
                    <a:pt x="0" y="12"/>
                    <a:pt x="1" y="20"/>
                    <a:pt x="6" y="25"/>
                  </a:cubicBezTo>
                  <a:cubicBezTo>
                    <a:pt x="63" y="82"/>
                    <a:pt x="63" y="82"/>
                    <a:pt x="63" y="82"/>
                  </a:cubicBezTo>
                  <a:cubicBezTo>
                    <a:pt x="58" y="80"/>
                    <a:pt x="52" y="80"/>
                    <a:pt x="48" y="84"/>
                  </a:cubicBezTo>
                  <a:cubicBezTo>
                    <a:pt x="43" y="89"/>
                    <a:pt x="44" y="97"/>
                    <a:pt x="49" y="102"/>
                  </a:cubicBezTo>
                  <a:cubicBezTo>
                    <a:pt x="75" y="127"/>
                    <a:pt x="75" y="127"/>
                    <a:pt x="75" y="127"/>
                  </a:cubicBezTo>
                  <a:cubicBezTo>
                    <a:pt x="101" y="154"/>
                    <a:pt x="101" y="154"/>
                    <a:pt x="101" y="154"/>
                  </a:cubicBezTo>
                  <a:cubicBezTo>
                    <a:pt x="108" y="161"/>
                    <a:pt x="119" y="161"/>
                    <a:pt x="126" y="154"/>
                  </a:cubicBezTo>
                  <a:cubicBezTo>
                    <a:pt x="144" y="172"/>
                    <a:pt x="144" y="172"/>
                    <a:pt x="144" y="172"/>
                  </a:cubicBezTo>
                  <a:cubicBezTo>
                    <a:pt x="198" y="117"/>
                    <a:pt x="198" y="117"/>
                    <a:pt x="198" y="117"/>
                  </a:cubicBezTo>
                  <a:cubicBezTo>
                    <a:pt x="180" y="99"/>
                    <a:pt x="180" y="99"/>
                    <a:pt x="180" y="99"/>
                  </a:cubicBezTo>
                  <a:cubicBezTo>
                    <a:pt x="187" y="92"/>
                    <a:pt x="187" y="81"/>
                    <a:pt x="180" y="75"/>
                  </a:cubicBezTo>
                  <a:cubicBezTo>
                    <a:pt x="144" y="38"/>
                    <a:pt x="144" y="38"/>
                    <a:pt x="144" y="38"/>
                  </a:cubicBezTo>
                  <a:cubicBezTo>
                    <a:pt x="144" y="38"/>
                    <a:pt x="144" y="38"/>
                    <a:pt x="144" y="38"/>
                  </a:cubicBezTo>
                  <a:lnTo>
                    <a:pt x="111" y="5"/>
                  </a:lnTo>
                  <a:close/>
                </a:path>
              </a:pathLst>
            </a:custGeom>
            <a:solidFill>
              <a:srgbClr val="F5BF92"/>
            </a:solidFill>
            <a:ln>
              <a:noFill/>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04040"/>
                </a:solidFill>
                <a:effectLst/>
                <a:uLnTx/>
                <a:uFillTx/>
                <a:latin typeface="Segoe UI"/>
              </a:endParaRPr>
            </a:p>
          </p:txBody>
        </p:sp>
        <p:sp>
          <p:nvSpPr>
            <p:cNvPr id="12" name="Freeform 15"/>
            <p:cNvSpPr>
              <a:spLocks/>
            </p:cNvSpPr>
            <p:nvPr/>
          </p:nvSpPr>
          <p:spPr bwMode="auto">
            <a:xfrm>
              <a:off x="8672686" y="2954242"/>
              <a:ext cx="2854445" cy="1053096"/>
            </a:xfrm>
            <a:custGeom>
              <a:avLst/>
              <a:gdLst>
                <a:gd name="T0" fmla="*/ 40 w 294"/>
                <a:gd name="T1" fmla="*/ 109 h 109"/>
                <a:gd name="T2" fmla="*/ 7 w 294"/>
                <a:gd name="T3" fmla="*/ 77 h 109"/>
                <a:gd name="T4" fmla="*/ 0 w 294"/>
                <a:gd name="T5" fmla="*/ 60 h 109"/>
                <a:gd name="T6" fmla="*/ 7 w 294"/>
                <a:gd name="T7" fmla="*/ 43 h 109"/>
                <a:gd name="T8" fmla="*/ 24 w 294"/>
                <a:gd name="T9" fmla="*/ 36 h 109"/>
                <a:gd name="T10" fmla="*/ 271 w 294"/>
                <a:gd name="T11" fmla="*/ 36 h 109"/>
                <a:gd name="T12" fmla="*/ 284 w 294"/>
                <a:gd name="T13" fmla="*/ 23 h 109"/>
                <a:gd name="T14" fmla="*/ 271 w 294"/>
                <a:gd name="T15" fmla="*/ 10 h 109"/>
                <a:gd name="T16" fmla="*/ 248 w 294"/>
                <a:gd name="T17" fmla="*/ 10 h 109"/>
                <a:gd name="T18" fmla="*/ 248 w 294"/>
                <a:gd name="T19" fmla="*/ 0 h 109"/>
                <a:gd name="T20" fmla="*/ 271 w 294"/>
                <a:gd name="T21" fmla="*/ 0 h 109"/>
                <a:gd name="T22" fmla="*/ 294 w 294"/>
                <a:gd name="T23" fmla="*/ 23 h 109"/>
                <a:gd name="T24" fmla="*/ 271 w 294"/>
                <a:gd name="T25" fmla="*/ 45 h 109"/>
                <a:gd name="T26" fmla="*/ 24 w 294"/>
                <a:gd name="T27" fmla="*/ 45 h 109"/>
                <a:gd name="T28" fmla="*/ 14 w 294"/>
                <a:gd name="T29" fmla="*/ 50 h 109"/>
                <a:gd name="T30" fmla="*/ 10 w 294"/>
                <a:gd name="T31" fmla="*/ 60 h 109"/>
                <a:gd name="T32" fmla="*/ 14 w 294"/>
                <a:gd name="T33" fmla="*/ 70 h 109"/>
                <a:gd name="T34" fmla="*/ 14 w 294"/>
                <a:gd name="T35" fmla="*/ 70 h 109"/>
                <a:gd name="T36" fmla="*/ 47 w 294"/>
                <a:gd name="T37" fmla="*/ 102 h 109"/>
                <a:gd name="T38" fmla="*/ 40 w 294"/>
                <a:gd name="T39" fmla="*/ 109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4" h="109">
                  <a:moveTo>
                    <a:pt x="40" y="109"/>
                  </a:moveTo>
                  <a:cubicBezTo>
                    <a:pt x="7" y="77"/>
                    <a:pt x="7" y="77"/>
                    <a:pt x="7" y="77"/>
                  </a:cubicBezTo>
                  <a:cubicBezTo>
                    <a:pt x="3" y="72"/>
                    <a:pt x="0" y="66"/>
                    <a:pt x="0" y="60"/>
                  </a:cubicBezTo>
                  <a:cubicBezTo>
                    <a:pt x="0" y="54"/>
                    <a:pt x="3" y="48"/>
                    <a:pt x="7" y="43"/>
                  </a:cubicBezTo>
                  <a:cubicBezTo>
                    <a:pt x="12" y="39"/>
                    <a:pt x="18" y="36"/>
                    <a:pt x="24" y="36"/>
                  </a:cubicBezTo>
                  <a:cubicBezTo>
                    <a:pt x="271" y="36"/>
                    <a:pt x="271" y="36"/>
                    <a:pt x="271" y="36"/>
                  </a:cubicBezTo>
                  <a:cubicBezTo>
                    <a:pt x="279" y="36"/>
                    <a:pt x="284" y="30"/>
                    <a:pt x="284" y="23"/>
                  </a:cubicBezTo>
                  <a:cubicBezTo>
                    <a:pt x="284" y="16"/>
                    <a:pt x="279" y="10"/>
                    <a:pt x="271" y="10"/>
                  </a:cubicBezTo>
                  <a:cubicBezTo>
                    <a:pt x="248" y="10"/>
                    <a:pt x="248" y="10"/>
                    <a:pt x="248" y="10"/>
                  </a:cubicBezTo>
                  <a:cubicBezTo>
                    <a:pt x="248" y="0"/>
                    <a:pt x="248" y="0"/>
                    <a:pt x="248" y="0"/>
                  </a:cubicBezTo>
                  <a:cubicBezTo>
                    <a:pt x="271" y="0"/>
                    <a:pt x="271" y="0"/>
                    <a:pt x="271" y="0"/>
                  </a:cubicBezTo>
                  <a:cubicBezTo>
                    <a:pt x="284" y="0"/>
                    <a:pt x="294" y="11"/>
                    <a:pt x="294" y="23"/>
                  </a:cubicBezTo>
                  <a:cubicBezTo>
                    <a:pt x="294" y="35"/>
                    <a:pt x="284" y="45"/>
                    <a:pt x="271" y="45"/>
                  </a:cubicBezTo>
                  <a:cubicBezTo>
                    <a:pt x="24" y="45"/>
                    <a:pt x="24" y="45"/>
                    <a:pt x="24" y="45"/>
                  </a:cubicBezTo>
                  <a:cubicBezTo>
                    <a:pt x="20" y="46"/>
                    <a:pt x="17" y="47"/>
                    <a:pt x="14" y="50"/>
                  </a:cubicBezTo>
                  <a:cubicBezTo>
                    <a:pt x="11" y="52"/>
                    <a:pt x="10" y="56"/>
                    <a:pt x="10" y="60"/>
                  </a:cubicBezTo>
                  <a:cubicBezTo>
                    <a:pt x="10" y="64"/>
                    <a:pt x="11" y="67"/>
                    <a:pt x="14" y="70"/>
                  </a:cubicBezTo>
                  <a:cubicBezTo>
                    <a:pt x="14" y="70"/>
                    <a:pt x="14" y="70"/>
                    <a:pt x="14" y="70"/>
                  </a:cubicBezTo>
                  <a:cubicBezTo>
                    <a:pt x="47" y="102"/>
                    <a:pt x="47" y="102"/>
                    <a:pt x="47" y="102"/>
                  </a:cubicBezTo>
                  <a:lnTo>
                    <a:pt x="40" y="109"/>
                  </a:lnTo>
                  <a:close/>
                </a:path>
              </a:pathLst>
            </a:custGeom>
            <a:solidFill>
              <a:schemeClr val="accent2">
                <a:lumMod val="50000"/>
              </a:schemeClr>
            </a:solidFill>
            <a:ln>
              <a:noFill/>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04040"/>
                </a:solidFill>
                <a:effectLst/>
                <a:uLnTx/>
                <a:uFillTx/>
                <a:latin typeface="Segoe UI"/>
              </a:endParaRPr>
            </a:p>
          </p:txBody>
        </p:sp>
        <p:sp>
          <p:nvSpPr>
            <p:cNvPr id="13" name="Freeform 16"/>
            <p:cNvSpPr>
              <a:spLocks/>
            </p:cNvSpPr>
            <p:nvPr/>
          </p:nvSpPr>
          <p:spPr bwMode="auto">
            <a:xfrm>
              <a:off x="9365513" y="2192133"/>
              <a:ext cx="374126" cy="374126"/>
            </a:xfrm>
            <a:custGeom>
              <a:avLst/>
              <a:gdLst>
                <a:gd name="T0" fmla="*/ 82 w 82"/>
                <a:gd name="T1" fmla="*/ 65 h 82"/>
                <a:gd name="T2" fmla="*/ 57 w 82"/>
                <a:gd name="T3" fmla="*/ 41 h 82"/>
                <a:gd name="T4" fmla="*/ 74 w 82"/>
                <a:gd name="T5" fmla="*/ 24 h 82"/>
                <a:gd name="T6" fmla="*/ 0 w 82"/>
                <a:gd name="T7" fmla="*/ 0 h 82"/>
                <a:gd name="T8" fmla="*/ 25 w 82"/>
                <a:gd name="T9" fmla="*/ 73 h 82"/>
                <a:gd name="T10" fmla="*/ 42 w 82"/>
                <a:gd name="T11" fmla="*/ 56 h 82"/>
                <a:gd name="T12" fmla="*/ 66 w 82"/>
                <a:gd name="T13" fmla="*/ 82 h 82"/>
                <a:gd name="T14" fmla="*/ 82 w 82"/>
                <a:gd name="T15" fmla="*/ 65 h 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82">
                  <a:moveTo>
                    <a:pt x="82" y="65"/>
                  </a:moveTo>
                  <a:lnTo>
                    <a:pt x="57" y="41"/>
                  </a:lnTo>
                  <a:lnTo>
                    <a:pt x="74" y="24"/>
                  </a:lnTo>
                  <a:lnTo>
                    <a:pt x="0" y="0"/>
                  </a:lnTo>
                  <a:lnTo>
                    <a:pt x="25" y="73"/>
                  </a:lnTo>
                  <a:lnTo>
                    <a:pt x="42" y="56"/>
                  </a:lnTo>
                  <a:lnTo>
                    <a:pt x="66" y="82"/>
                  </a:lnTo>
                  <a:lnTo>
                    <a:pt x="82" y="65"/>
                  </a:lnTo>
                  <a:close/>
                </a:path>
              </a:pathLst>
            </a:custGeom>
            <a:solidFill>
              <a:schemeClr val="tx1">
                <a:lumMod val="90000"/>
                <a:lumOff val="10000"/>
              </a:schemeClr>
            </a:solidFill>
            <a:ln>
              <a:noFill/>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04040"/>
                </a:solidFill>
                <a:effectLst/>
                <a:uLnTx/>
                <a:uFillTx/>
                <a:latin typeface="Segoe UI"/>
              </a:endParaRPr>
            </a:p>
          </p:txBody>
        </p:sp>
      </p:grpSp>
    </p:spTree>
    <p:extLst>
      <p:ext uri="{BB962C8B-B14F-4D97-AF65-F5344CB8AC3E}">
        <p14:creationId xmlns:p14="http://schemas.microsoft.com/office/powerpoint/2010/main" val="119811136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130532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Monoliths to microservices</a:t>
            </a:r>
          </a:p>
        </p:txBody>
      </p:sp>
      <p:sp>
        <p:nvSpPr>
          <p:cNvPr id="120" name="Text Placeholder 119"/>
          <p:cNvSpPr>
            <a:spLocks noGrp="1"/>
          </p:cNvSpPr>
          <p:nvPr>
            <p:ph type="body" sz="quarter" idx="10"/>
          </p:nvPr>
        </p:nvSpPr>
        <p:spPr>
          <a:xfrm>
            <a:off x="274639" y="1212849"/>
            <a:ext cx="5486399" cy="5232202"/>
          </a:xfrm>
        </p:spPr>
        <p:txBody>
          <a:bodyPr/>
          <a:lstStyle/>
          <a:p>
            <a:pPr>
              <a:spcBef>
                <a:spcPts val="1199"/>
              </a:spcBef>
            </a:pPr>
            <a:r>
              <a:rPr lang="en-US" dirty="0"/>
              <a:t>Small, “single role” services</a:t>
            </a:r>
          </a:p>
          <a:p>
            <a:pPr>
              <a:spcBef>
                <a:spcPts val="1199"/>
              </a:spcBef>
            </a:pPr>
            <a:r>
              <a:rPr lang="en-US" dirty="0"/>
              <a:t>Individually built and deployed. Version and update independently</a:t>
            </a:r>
          </a:p>
          <a:p>
            <a:pPr>
              <a:spcBef>
                <a:spcPts val="1199"/>
              </a:spcBef>
            </a:pPr>
            <a:r>
              <a:rPr lang="en-US" dirty="0"/>
              <a:t>Integrate using published </a:t>
            </a:r>
            <a:br>
              <a:rPr lang="en-US" dirty="0"/>
            </a:br>
            <a:r>
              <a:rPr lang="en-US" dirty="0"/>
              <a:t>API calls for </a:t>
            </a:r>
            <a:r>
              <a:rPr lang="en-US"/>
              <a:t>overall application </a:t>
            </a:r>
            <a:r>
              <a:rPr lang="en-US" dirty="0"/>
              <a:t>functionality</a:t>
            </a:r>
          </a:p>
          <a:p>
            <a:pPr>
              <a:spcBef>
                <a:spcPts val="1199"/>
              </a:spcBef>
            </a:pPr>
            <a:r>
              <a:rPr lang="en-US" dirty="0"/>
              <a:t>Fine-grained, loosely </a:t>
            </a:r>
            <a:br>
              <a:rPr lang="en-US" dirty="0"/>
            </a:br>
            <a:r>
              <a:rPr lang="en-US" dirty="0"/>
              <a:t>coupled application</a:t>
            </a:r>
          </a:p>
          <a:p>
            <a:pPr marL="0" indent="0">
              <a:buNone/>
            </a:pPr>
            <a:endParaRPr lang="en-US" dirty="0"/>
          </a:p>
        </p:txBody>
      </p:sp>
      <p:grpSp>
        <p:nvGrpSpPr>
          <p:cNvPr id="20" name="Group 19"/>
          <p:cNvGrpSpPr/>
          <p:nvPr/>
        </p:nvGrpSpPr>
        <p:grpSpPr>
          <a:xfrm>
            <a:off x="9413876" y="3894137"/>
            <a:ext cx="2419749" cy="1660525"/>
            <a:chOff x="9413876" y="3379786"/>
            <a:chExt cx="2419749" cy="1660525"/>
          </a:xfrm>
        </p:grpSpPr>
        <p:grpSp>
          <p:nvGrpSpPr>
            <p:cNvPr id="21" name="Group 20"/>
            <p:cNvGrpSpPr/>
            <p:nvPr/>
          </p:nvGrpSpPr>
          <p:grpSpPr>
            <a:xfrm>
              <a:off x="9423401" y="3379786"/>
              <a:ext cx="2410224" cy="1660525"/>
              <a:chOff x="9423401" y="3379786"/>
              <a:chExt cx="2410224" cy="1660525"/>
            </a:xfrm>
          </p:grpSpPr>
          <p:sp>
            <p:nvSpPr>
              <p:cNvPr id="27" name="Oval 26"/>
              <p:cNvSpPr/>
              <p:nvPr/>
            </p:nvSpPr>
            <p:spPr bwMode="auto">
              <a:xfrm>
                <a:off x="9654540" y="3566160"/>
                <a:ext cx="1844040" cy="1310640"/>
              </a:xfrm>
              <a:prstGeom prst="ellipse">
                <a:avLst/>
              </a:prstGeom>
              <a:noFill/>
              <a:ln>
                <a:solidFill>
                  <a:srgbClr val="85C9F6"/>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grpSp>
            <p:nvGrpSpPr>
              <p:cNvPr id="28" name="Group 27"/>
              <p:cNvGrpSpPr/>
              <p:nvPr/>
            </p:nvGrpSpPr>
            <p:grpSpPr>
              <a:xfrm>
                <a:off x="10180637" y="3379786"/>
                <a:ext cx="843362" cy="269876"/>
                <a:chOff x="6682582" y="3406776"/>
                <a:chExt cx="1190625" cy="381000"/>
              </a:xfrm>
            </p:grpSpPr>
            <p:sp>
              <p:nvSpPr>
                <p:cNvPr id="49" name="Freeform: Shape 48"/>
                <p:cNvSpPr/>
                <p:nvPr/>
              </p:nvSpPr>
              <p:spPr bwMode="auto">
                <a:xfrm>
                  <a:off x="6682582" y="3406776"/>
                  <a:ext cx="1190625" cy="381000"/>
                </a:xfrm>
                <a:custGeom>
                  <a:avLst/>
                  <a:gdLst>
                    <a:gd name="connsiteX0" fmla="*/ 114300 w 1190625"/>
                    <a:gd name="connsiteY0" fmla="*/ 242886 h 381000"/>
                    <a:gd name="connsiteX1" fmla="*/ 70644 w 1190625"/>
                    <a:gd name="connsiteY1" fmla="*/ 286542 h 381000"/>
                    <a:gd name="connsiteX2" fmla="*/ 114300 w 1190625"/>
                    <a:gd name="connsiteY2" fmla="*/ 330198 h 381000"/>
                    <a:gd name="connsiteX3" fmla="*/ 157956 w 1190625"/>
                    <a:gd name="connsiteY3" fmla="*/ 286542 h 381000"/>
                    <a:gd name="connsiteX4" fmla="*/ 114300 w 1190625"/>
                    <a:gd name="connsiteY4" fmla="*/ 242886 h 381000"/>
                    <a:gd name="connsiteX5" fmla="*/ 39689 w 1190625"/>
                    <a:gd name="connsiteY5" fmla="*/ 0 h 381000"/>
                    <a:gd name="connsiteX6" fmla="*/ 1150936 w 1190625"/>
                    <a:gd name="connsiteY6" fmla="*/ 0 h 381000"/>
                    <a:gd name="connsiteX7" fmla="*/ 1190625 w 1190625"/>
                    <a:gd name="connsiteY7" fmla="*/ 39689 h 381000"/>
                    <a:gd name="connsiteX8" fmla="*/ 1190625 w 1190625"/>
                    <a:gd name="connsiteY8" fmla="*/ 341311 h 381000"/>
                    <a:gd name="connsiteX9" fmla="*/ 1150936 w 1190625"/>
                    <a:gd name="connsiteY9" fmla="*/ 381000 h 381000"/>
                    <a:gd name="connsiteX10" fmla="*/ 39689 w 1190625"/>
                    <a:gd name="connsiteY10" fmla="*/ 381000 h 381000"/>
                    <a:gd name="connsiteX11" fmla="*/ 0 w 1190625"/>
                    <a:gd name="connsiteY11" fmla="*/ 341311 h 381000"/>
                    <a:gd name="connsiteX12" fmla="*/ 0 w 1190625"/>
                    <a:gd name="connsiteY12" fmla="*/ 39689 h 381000"/>
                    <a:gd name="connsiteX13" fmla="*/ 39689 w 1190625"/>
                    <a:gd name="connsiteY13" fmla="*/ 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90625" h="381000">
                      <a:moveTo>
                        <a:pt x="114300" y="242886"/>
                      </a:moveTo>
                      <a:cubicBezTo>
                        <a:pt x="90189" y="242886"/>
                        <a:pt x="70644" y="262431"/>
                        <a:pt x="70644" y="286542"/>
                      </a:cubicBezTo>
                      <a:cubicBezTo>
                        <a:pt x="70644" y="310653"/>
                        <a:pt x="90189" y="330198"/>
                        <a:pt x="114300" y="330198"/>
                      </a:cubicBezTo>
                      <a:cubicBezTo>
                        <a:pt x="138411" y="330198"/>
                        <a:pt x="157956" y="310653"/>
                        <a:pt x="157956" y="286542"/>
                      </a:cubicBezTo>
                      <a:cubicBezTo>
                        <a:pt x="157956" y="262431"/>
                        <a:pt x="138411" y="242886"/>
                        <a:pt x="114300" y="242886"/>
                      </a:cubicBezTo>
                      <a:close/>
                      <a:moveTo>
                        <a:pt x="39689" y="0"/>
                      </a:moveTo>
                      <a:lnTo>
                        <a:pt x="1150936" y="0"/>
                      </a:lnTo>
                      <a:cubicBezTo>
                        <a:pt x="1172856" y="0"/>
                        <a:pt x="1190625" y="17769"/>
                        <a:pt x="1190625" y="39689"/>
                      </a:cubicBezTo>
                      <a:lnTo>
                        <a:pt x="1190625" y="341311"/>
                      </a:lnTo>
                      <a:cubicBezTo>
                        <a:pt x="1190625" y="363231"/>
                        <a:pt x="1172856" y="381000"/>
                        <a:pt x="1150936" y="381000"/>
                      </a:cubicBezTo>
                      <a:lnTo>
                        <a:pt x="39689" y="381000"/>
                      </a:lnTo>
                      <a:cubicBezTo>
                        <a:pt x="17769" y="381000"/>
                        <a:pt x="0" y="363231"/>
                        <a:pt x="0" y="341311"/>
                      </a:cubicBezTo>
                      <a:lnTo>
                        <a:pt x="0" y="39689"/>
                      </a:lnTo>
                      <a:cubicBezTo>
                        <a:pt x="0" y="17769"/>
                        <a:pt x="17769" y="0"/>
                        <a:pt x="39689" y="0"/>
                      </a:cubicBezTo>
                      <a:close/>
                    </a:path>
                  </a:pathLst>
                </a:custGeom>
                <a:solidFill>
                  <a:srgbClr val="5B9CCA"/>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cxnSp>
              <p:nvCxnSpPr>
                <p:cNvPr id="50" name="Straight Connector 49"/>
                <p:cNvCxnSpPr/>
                <p:nvPr/>
              </p:nvCxnSpPr>
              <p:spPr>
                <a:xfrm>
                  <a:off x="7539831" y="3613945"/>
                  <a:ext cx="246889" cy="0"/>
                </a:xfrm>
                <a:prstGeom prst="line">
                  <a:avLst/>
                </a:prstGeom>
                <a:ln w="1905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7539831" y="3666332"/>
                  <a:ext cx="246889" cy="0"/>
                </a:xfrm>
                <a:prstGeom prst="line">
                  <a:avLst/>
                </a:prstGeom>
                <a:ln w="1905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7539831" y="3711576"/>
                  <a:ext cx="246889" cy="0"/>
                </a:xfrm>
                <a:prstGeom prst="line">
                  <a:avLst/>
                </a:prstGeom>
                <a:ln w="1905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9" name="Group 28"/>
              <p:cNvGrpSpPr/>
              <p:nvPr/>
            </p:nvGrpSpPr>
            <p:grpSpPr>
              <a:xfrm>
                <a:off x="10990263" y="3794123"/>
                <a:ext cx="843362" cy="269876"/>
                <a:chOff x="6682582" y="3406776"/>
                <a:chExt cx="1190625" cy="381000"/>
              </a:xfrm>
            </p:grpSpPr>
            <p:sp>
              <p:nvSpPr>
                <p:cNvPr id="45" name="Freeform: Shape 44"/>
                <p:cNvSpPr/>
                <p:nvPr/>
              </p:nvSpPr>
              <p:spPr bwMode="auto">
                <a:xfrm>
                  <a:off x="6682582" y="3406776"/>
                  <a:ext cx="1190625" cy="381000"/>
                </a:xfrm>
                <a:custGeom>
                  <a:avLst/>
                  <a:gdLst>
                    <a:gd name="connsiteX0" fmla="*/ 114300 w 1190625"/>
                    <a:gd name="connsiteY0" fmla="*/ 242886 h 381000"/>
                    <a:gd name="connsiteX1" fmla="*/ 70644 w 1190625"/>
                    <a:gd name="connsiteY1" fmla="*/ 286542 h 381000"/>
                    <a:gd name="connsiteX2" fmla="*/ 114300 w 1190625"/>
                    <a:gd name="connsiteY2" fmla="*/ 330198 h 381000"/>
                    <a:gd name="connsiteX3" fmla="*/ 157956 w 1190625"/>
                    <a:gd name="connsiteY3" fmla="*/ 286542 h 381000"/>
                    <a:gd name="connsiteX4" fmla="*/ 114300 w 1190625"/>
                    <a:gd name="connsiteY4" fmla="*/ 242886 h 381000"/>
                    <a:gd name="connsiteX5" fmla="*/ 39689 w 1190625"/>
                    <a:gd name="connsiteY5" fmla="*/ 0 h 381000"/>
                    <a:gd name="connsiteX6" fmla="*/ 1150936 w 1190625"/>
                    <a:gd name="connsiteY6" fmla="*/ 0 h 381000"/>
                    <a:gd name="connsiteX7" fmla="*/ 1190625 w 1190625"/>
                    <a:gd name="connsiteY7" fmla="*/ 39689 h 381000"/>
                    <a:gd name="connsiteX8" fmla="*/ 1190625 w 1190625"/>
                    <a:gd name="connsiteY8" fmla="*/ 341311 h 381000"/>
                    <a:gd name="connsiteX9" fmla="*/ 1150936 w 1190625"/>
                    <a:gd name="connsiteY9" fmla="*/ 381000 h 381000"/>
                    <a:gd name="connsiteX10" fmla="*/ 39689 w 1190625"/>
                    <a:gd name="connsiteY10" fmla="*/ 381000 h 381000"/>
                    <a:gd name="connsiteX11" fmla="*/ 0 w 1190625"/>
                    <a:gd name="connsiteY11" fmla="*/ 341311 h 381000"/>
                    <a:gd name="connsiteX12" fmla="*/ 0 w 1190625"/>
                    <a:gd name="connsiteY12" fmla="*/ 39689 h 381000"/>
                    <a:gd name="connsiteX13" fmla="*/ 39689 w 1190625"/>
                    <a:gd name="connsiteY13" fmla="*/ 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90625" h="381000">
                      <a:moveTo>
                        <a:pt x="114300" y="242886"/>
                      </a:moveTo>
                      <a:cubicBezTo>
                        <a:pt x="90189" y="242886"/>
                        <a:pt x="70644" y="262431"/>
                        <a:pt x="70644" y="286542"/>
                      </a:cubicBezTo>
                      <a:cubicBezTo>
                        <a:pt x="70644" y="310653"/>
                        <a:pt x="90189" y="330198"/>
                        <a:pt x="114300" y="330198"/>
                      </a:cubicBezTo>
                      <a:cubicBezTo>
                        <a:pt x="138411" y="330198"/>
                        <a:pt x="157956" y="310653"/>
                        <a:pt x="157956" y="286542"/>
                      </a:cubicBezTo>
                      <a:cubicBezTo>
                        <a:pt x="157956" y="262431"/>
                        <a:pt x="138411" y="242886"/>
                        <a:pt x="114300" y="242886"/>
                      </a:cubicBezTo>
                      <a:close/>
                      <a:moveTo>
                        <a:pt x="39689" y="0"/>
                      </a:moveTo>
                      <a:lnTo>
                        <a:pt x="1150936" y="0"/>
                      </a:lnTo>
                      <a:cubicBezTo>
                        <a:pt x="1172856" y="0"/>
                        <a:pt x="1190625" y="17769"/>
                        <a:pt x="1190625" y="39689"/>
                      </a:cubicBezTo>
                      <a:lnTo>
                        <a:pt x="1190625" y="341311"/>
                      </a:lnTo>
                      <a:cubicBezTo>
                        <a:pt x="1190625" y="363231"/>
                        <a:pt x="1172856" y="381000"/>
                        <a:pt x="1150936" y="381000"/>
                      </a:cubicBezTo>
                      <a:lnTo>
                        <a:pt x="39689" y="381000"/>
                      </a:lnTo>
                      <a:cubicBezTo>
                        <a:pt x="17769" y="381000"/>
                        <a:pt x="0" y="363231"/>
                        <a:pt x="0" y="341311"/>
                      </a:cubicBezTo>
                      <a:lnTo>
                        <a:pt x="0" y="39689"/>
                      </a:lnTo>
                      <a:cubicBezTo>
                        <a:pt x="0" y="17769"/>
                        <a:pt x="17769" y="0"/>
                        <a:pt x="39689" y="0"/>
                      </a:cubicBezTo>
                      <a:close/>
                    </a:path>
                  </a:pathLst>
                </a:custGeom>
                <a:solidFill>
                  <a:srgbClr val="5B9CCA"/>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cxnSp>
              <p:nvCxnSpPr>
                <p:cNvPr id="46" name="Straight Connector 45"/>
                <p:cNvCxnSpPr/>
                <p:nvPr/>
              </p:nvCxnSpPr>
              <p:spPr>
                <a:xfrm>
                  <a:off x="7539831" y="3613945"/>
                  <a:ext cx="246889" cy="0"/>
                </a:xfrm>
                <a:prstGeom prst="line">
                  <a:avLst/>
                </a:prstGeom>
                <a:ln w="1905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7539831" y="3666332"/>
                  <a:ext cx="246889" cy="0"/>
                </a:xfrm>
                <a:prstGeom prst="line">
                  <a:avLst/>
                </a:prstGeom>
                <a:ln w="1905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7539831" y="3711576"/>
                  <a:ext cx="246889" cy="0"/>
                </a:xfrm>
                <a:prstGeom prst="line">
                  <a:avLst/>
                </a:prstGeom>
                <a:ln w="1905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0" name="Group 29"/>
              <p:cNvGrpSpPr/>
              <p:nvPr/>
            </p:nvGrpSpPr>
            <p:grpSpPr>
              <a:xfrm>
                <a:off x="10990263" y="4322760"/>
                <a:ext cx="843362" cy="269876"/>
                <a:chOff x="6682582" y="3406776"/>
                <a:chExt cx="1190625" cy="381000"/>
              </a:xfrm>
            </p:grpSpPr>
            <p:sp>
              <p:nvSpPr>
                <p:cNvPr id="41" name="Freeform: Shape 40"/>
                <p:cNvSpPr/>
                <p:nvPr/>
              </p:nvSpPr>
              <p:spPr bwMode="auto">
                <a:xfrm>
                  <a:off x="6682582" y="3406776"/>
                  <a:ext cx="1190625" cy="381000"/>
                </a:xfrm>
                <a:custGeom>
                  <a:avLst/>
                  <a:gdLst>
                    <a:gd name="connsiteX0" fmla="*/ 114300 w 1190625"/>
                    <a:gd name="connsiteY0" fmla="*/ 242886 h 381000"/>
                    <a:gd name="connsiteX1" fmla="*/ 70644 w 1190625"/>
                    <a:gd name="connsiteY1" fmla="*/ 286542 h 381000"/>
                    <a:gd name="connsiteX2" fmla="*/ 114300 w 1190625"/>
                    <a:gd name="connsiteY2" fmla="*/ 330198 h 381000"/>
                    <a:gd name="connsiteX3" fmla="*/ 157956 w 1190625"/>
                    <a:gd name="connsiteY3" fmla="*/ 286542 h 381000"/>
                    <a:gd name="connsiteX4" fmla="*/ 114300 w 1190625"/>
                    <a:gd name="connsiteY4" fmla="*/ 242886 h 381000"/>
                    <a:gd name="connsiteX5" fmla="*/ 39689 w 1190625"/>
                    <a:gd name="connsiteY5" fmla="*/ 0 h 381000"/>
                    <a:gd name="connsiteX6" fmla="*/ 1150936 w 1190625"/>
                    <a:gd name="connsiteY6" fmla="*/ 0 h 381000"/>
                    <a:gd name="connsiteX7" fmla="*/ 1190625 w 1190625"/>
                    <a:gd name="connsiteY7" fmla="*/ 39689 h 381000"/>
                    <a:gd name="connsiteX8" fmla="*/ 1190625 w 1190625"/>
                    <a:gd name="connsiteY8" fmla="*/ 341311 h 381000"/>
                    <a:gd name="connsiteX9" fmla="*/ 1150936 w 1190625"/>
                    <a:gd name="connsiteY9" fmla="*/ 381000 h 381000"/>
                    <a:gd name="connsiteX10" fmla="*/ 39689 w 1190625"/>
                    <a:gd name="connsiteY10" fmla="*/ 381000 h 381000"/>
                    <a:gd name="connsiteX11" fmla="*/ 0 w 1190625"/>
                    <a:gd name="connsiteY11" fmla="*/ 341311 h 381000"/>
                    <a:gd name="connsiteX12" fmla="*/ 0 w 1190625"/>
                    <a:gd name="connsiteY12" fmla="*/ 39689 h 381000"/>
                    <a:gd name="connsiteX13" fmla="*/ 39689 w 1190625"/>
                    <a:gd name="connsiteY13" fmla="*/ 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90625" h="381000">
                      <a:moveTo>
                        <a:pt x="114300" y="242886"/>
                      </a:moveTo>
                      <a:cubicBezTo>
                        <a:pt x="90189" y="242886"/>
                        <a:pt x="70644" y="262431"/>
                        <a:pt x="70644" y="286542"/>
                      </a:cubicBezTo>
                      <a:cubicBezTo>
                        <a:pt x="70644" y="310653"/>
                        <a:pt x="90189" y="330198"/>
                        <a:pt x="114300" y="330198"/>
                      </a:cubicBezTo>
                      <a:cubicBezTo>
                        <a:pt x="138411" y="330198"/>
                        <a:pt x="157956" y="310653"/>
                        <a:pt x="157956" y="286542"/>
                      </a:cubicBezTo>
                      <a:cubicBezTo>
                        <a:pt x="157956" y="262431"/>
                        <a:pt x="138411" y="242886"/>
                        <a:pt x="114300" y="242886"/>
                      </a:cubicBezTo>
                      <a:close/>
                      <a:moveTo>
                        <a:pt x="39689" y="0"/>
                      </a:moveTo>
                      <a:lnTo>
                        <a:pt x="1150936" y="0"/>
                      </a:lnTo>
                      <a:cubicBezTo>
                        <a:pt x="1172856" y="0"/>
                        <a:pt x="1190625" y="17769"/>
                        <a:pt x="1190625" y="39689"/>
                      </a:cubicBezTo>
                      <a:lnTo>
                        <a:pt x="1190625" y="341311"/>
                      </a:lnTo>
                      <a:cubicBezTo>
                        <a:pt x="1190625" y="363231"/>
                        <a:pt x="1172856" y="381000"/>
                        <a:pt x="1150936" y="381000"/>
                      </a:cubicBezTo>
                      <a:lnTo>
                        <a:pt x="39689" y="381000"/>
                      </a:lnTo>
                      <a:cubicBezTo>
                        <a:pt x="17769" y="381000"/>
                        <a:pt x="0" y="363231"/>
                        <a:pt x="0" y="341311"/>
                      </a:cubicBezTo>
                      <a:lnTo>
                        <a:pt x="0" y="39689"/>
                      </a:lnTo>
                      <a:cubicBezTo>
                        <a:pt x="0" y="17769"/>
                        <a:pt x="17769" y="0"/>
                        <a:pt x="39689" y="0"/>
                      </a:cubicBezTo>
                      <a:close/>
                    </a:path>
                  </a:pathLst>
                </a:custGeom>
                <a:solidFill>
                  <a:srgbClr val="5B9CCA"/>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cxnSp>
              <p:nvCxnSpPr>
                <p:cNvPr id="42" name="Straight Connector 41"/>
                <p:cNvCxnSpPr/>
                <p:nvPr/>
              </p:nvCxnSpPr>
              <p:spPr>
                <a:xfrm>
                  <a:off x="7539831" y="3613945"/>
                  <a:ext cx="246889" cy="0"/>
                </a:xfrm>
                <a:prstGeom prst="line">
                  <a:avLst/>
                </a:prstGeom>
                <a:ln w="1905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7539831" y="3666332"/>
                  <a:ext cx="246889" cy="0"/>
                </a:xfrm>
                <a:prstGeom prst="line">
                  <a:avLst/>
                </a:prstGeom>
                <a:ln w="1905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7539831" y="3711576"/>
                  <a:ext cx="246889" cy="0"/>
                </a:xfrm>
                <a:prstGeom prst="line">
                  <a:avLst/>
                </a:prstGeom>
                <a:ln w="1905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1" name="Group 30"/>
              <p:cNvGrpSpPr/>
              <p:nvPr/>
            </p:nvGrpSpPr>
            <p:grpSpPr>
              <a:xfrm>
                <a:off x="10171113" y="4770435"/>
                <a:ext cx="843362" cy="269876"/>
                <a:chOff x="6682582" y="3406776"/>
                <a:chExt cx="1190625" cy="381000"/>
              </a:xfrm>
            </p:grpSpPr>
            <p:sp>
              <p:nvSpPr>
                <p:cNvPr id="37" name="Freeform: Shape 36"/>
                <p:cNvSpPr/>
                <p:nvPr/>
              </p:nvSpPr>
              <p:spPr bwMode="auto">
                <a:xfrm>
                  <a:off x="6682582" y="3406776"/>
                  <a:ext cx="1190625" cy="381000"/>
                </a:xfrm>
                <a:custGeom>
                  <a:avLst/>
                  <a:gdLst>
                    <a:gd name="connsiteX0" fmla="*/ 114300 w 1190625"/>
                    <a:gd name="connsiteY0" fmla="*/ 242886 h 381000"/>
                    <a:gd name="connsiteX1" fmla="*/ 70644 w 1190625"/>
                    <a:gd name="connsiteY1" fmla="*/ 286542 h 381000"/>
                    <a:gd name="connsiteX2" fmla="*/ 114300 w 1190625"/>
                    <a:gd name="connsiteY2" fmla="*/ 330198 h 381000"/>
                    <a:gd name="connsiteX3" fmla="*/ 157956 w 1190625"/>
                    <a:gd name="connsiteY3" fmla="*/ 286542 h 381000"/>
                    <a:gd name="connsiteX4" fmla="*/ 114300 w 1190625"/>
                    <a:gd name="connsiteY4" fmla="*/ 242886 h 381000"/>
                    <a:gd name="connsiteX5" fmla="*/ 39689 w 1190625"/>
                    <a:gd name="connsiteY5" fmla="*/ 0 h 381000"/>
                    <a:gd name="connsiteX6" fmla="*/ 1150936 w 1190625"/>
                    <a:gd name="connsiteY6" fmla="*/ 0 h 381000"/>
                    <a:gd name="connsiteX7" fmla="*/ 1190625 w 1190625"/>
                    <a:gd name="connsiteY7" fmla="*/ 39689 h 381000"/>
                    <a:gd name="connsiteX8" fmla="*/ 1190625 w 1190625"/>
                    <a:gd name="connsiteY8" fmla="*/ 341311 h 381000"/>
                    <a:gd name="connsiteX9" fmla="*/ 1150936 w 1190625"/>
                    <a:gd name="connsiteY9" fmla="*/ 381000 h 381000"/>
                    <a:gd name="connsiteX10" fmla="*/ 39689 w 1190625"/>
                    <a:gd name="connsiteY10" fmla="*/ 381000 h 381000"/>
                    <a:gd name="connsiteX11" fmla="*/ 0 w 1190625"/>
                    <a:gd name="connsiteY11" fmla="*/ 341311 h 381000"/>
                    <a:gd name="connsiteX12" fmla="*/ 0 w 1190625"/>
                    <a:gd name="connsiteY12" fmla="*/ 39689 h 381000"/>
                    <a:gd name="connsiteX13" fmla="*/ 39689 w 1190625"/>
                    <a:gd name="connsiteY13" fmla="*/ 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90625" h="381000">
                      <a:moveTo>
                        <a:pt x="114300" y="242886"/>
                      </a:moveTo>
                      <a:cubicBezTo>
                        <a:pt x="90189" y="242886"/>
                        <a:pt x="70644" y="262431"/>
                        <a:pt x="70644" y="286542"/>
                      </a:cubicBezTo>
                      <a:cubicBezTo>
                        <a:pt x="70644" y="310653"/>
                        <a:pt x="90189" y="330198"/>
                        <a:pt x="114300" y="330198"/>
                      </a:cubicBezTo>
                      <a:cubicBezTo>
                        <a:pt x="138411" y="330198"/>
                        <a:pt x="157956" y="310653"/>
                        <a:pt x="157956" y="286542"/>
                      </a:cubicBezTo>
                      <a:cubicBezTo>
                        <a:pt x="157956" y="262431"/>
                        <a:pt x="138411" y="242886"/>
                        <a:pt x="114300" y="242886"/>
                      </a:cubicBezTo>
                      <a:close/>
                      <a:moveTo>
                        <a:pt x="39689" y="0"/>
                      </a:moveTo>
                      <a:lnTo>
                        <a:pt x="1150936" y="0"/>
                      </a:lnTo>
                      <a:cubicBezTo>
                        <a:pt x="1172856" y="0"/>
                        <a:pt x="1190625" y="17769"/>
                        <a:pt x="1190625" y="39689"/>
                      </a:cubicBezTo>
                      <a:lnTo>
                        <a:pt x="1190625" y="341311"/>
                      </a:lnTo>
                      <a:cubicBezTo>
                        <a:pt x="1190625" y="363231"/>
                        <a:pt x="1172856" y="381000"/>
                        <a:pt x="1150936" y="381000"/>
                      </a:cubicBezTo>
                      <a:lnTo>
                        <a:pt x="39689" y="381000"/>
                      </a:lnTo>
                      <a:cubicBezTo>
                        <a:pt x="17769" y="381000"/>
                        <a:pt x="0" y="363231"/>
                        <a:pt x="0" y="341311"/>
                      </a:cubicBezTo>
                      <a:lnTo>
                        <a:pt x="0" y="39689"/>
                      </a:lnTo>
                      <a:cubicBezTo>
                        <a:pt x="0" y="17769"/>
                        <a:pt x="17769" y="0"/>
                        <a:pt x="39689" y="0"/>
                      </a:cubicBezTo>
                      <a:close/>
                    </a:path>
                  </a:pathLst>
                </a:custGeom>
                <a:solidFill>
                  <a:srgbClr val="5B9CCA"/>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cxnSp>
              <p:nvCxnSpPr>
                <p:cNvPr id="38" name="Straight Connector 37"/>
                <p:cNvCxnSpPr/>
                <p:nvPr/>
              </p:nvCxnSpPr>
              <p:spPr>
                <a:xfrm>
                  <a:off x="7539831" y="3613945"/>
                  <a:ext cx="246889" cy="0"/>
                </a:xfrm>
                <a:prstGeom prst="line">
                  <a:avLst/>
                </a:prstGeom>
                <a:ln w="1905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7539831" y="3666332"/>
                  <a:ext cx="246889" cy="0"/>
                </a:xfrm>
                <a:prstGeom prst="line">
                  <a:avLst/>
                </a:prstGeom>
                <a:ln w="1905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7539831" y="3711576"/>
                  <a:ext cx="246889" cy="0"/>
                </a:xfrm>
                <a:prstGeom prst="line">
                  <a:avLst/>
                </a:prstGeom>
                <a:ln w="1905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2" name="Group 31"/>
              <p:cNvGrpSpPr/>
              <p:nvPr/>
            </p:nvGrpSpPr>
            <p:grpSpPr>
              <a:xfrm>
                <a:off x="9423401" y="4317998"/>
                <a:ext cx="843362" cy="269876"/>
                <a:chOff x="6682582" y="3406776"/>
                <a:chExt cx="1190625" cy="381000"/>
              </a:xfrm>
            </p:grpSpPr>
            <p:sp>
              <p:nvSpPr>
                <p:cNvPr id="33" name="Freeform: Shape 32"/>
                <p:cNvSpPr/>
                <p:nvPr/>
              </p:nvSpPr>
              <p:spPr bwMode="auto">
                <a:xfrm>
                  <a:off x="6682582" y="3406776"/>
                  <a:ext cx="1190625" cy="381000"/>
                </a:xfrm>
                <a:custGeom>
                  <a:avLst/>
                  <a:gdLst>
                    <a:gd name="connsiteX0" fmla="*/ 114300 w 1190625"/>
                    <a:gd name="connsiteY0" fmla="*/ 242886 h 381000"/>
                    <a:gd name="connsiteX1" fmla="*/ 70644 w 1190625"/>
                    <a:gd name="connsiteY1" fmla="*/ 286542 h 381000"/>
                    <a:gd name="connsiteX2" fmla="*/ 114300 w 1190625"/>
                    <a:gd name="connsiteY2" fmla="*/ 330198 h 381000"/>
                    <a:gd name="connsiteX3" fmla="*/ 157956 w 1190625"/>
                    <a:gd name="connsiteY3" fmla="*/ 286542 h 381000"/>
                    <a:gd name="connsiteX4" fmla="*/ 114300 w 1190625"/>
                    <a:gd name="connsiteY4" fmla="*/ 242886 h 381000"/>
                    <a:gd name="connsiteX5" fmla="*/ 39689 w 1190625"/>
                    <a:gd name="connsiteY5" fmla="*/ 0 h 381000"/>
                    <a:gd name="connsiteX6" fmla="*/ 1150936 w 1190625"/>
                    <a:gd name="connsiteY6" fmla="*/ 0 h 381000"/>
                    <a:gd name="connsiteX7" fmla="*/ 1190625 w 1190625"/>
                    <a:gd name="connsiteY7" fmla="*/ 39689 h 381000"/>
                    <a:gd name="connsiteX8" fmla="*/ 1190625 w 1190625"/>
                    <a:gd name="connsiteY8" fmla="*/ 341311 h 381000"/>
                    <a:gd name="connsiteX9" fmla="*/ 1150936 w 1190625"/>
                    <a:gd name="connsiteY9" fmla="*/ 381000 h 381000"/>
                    <a:gd name="connsiteX10" fmla="*/ 39689 w 1190625"/>
                    <a:gd name="connsiteY10" fmla="*/ 381000 h 381000"/>
                    <a:gd name="connsiteX11" fmla="*/ 0 w 1190625"/>
                    <a:gd name="connsiteY11" fmla="*/ 341311 h 381000"/>
                    <a:gd name="connsiteX12" fmla="*/ 0 w 1190625"/>
                    <a:gd name="connsiteY12" fmla="*/ 39689 h 381000"/>
                    <a:gd name="connsiteX13" fmla="*/ 39689 w 1190625"/>
                    <a:gd name="connsiteY13" fmla="*/ 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90625" h="381000">
                      <a:moveTo>
                        <a:pt x="114300" y="242886"/>
                      </a:moveTo>
                      <a:cubicBezTo>
                        <a:pt x="90189" y="242886"/>
                        <a:pt x="70644" y="262431"/>
                        <a:pt x="70644" y="286542"/>
                      </a:cubicBezTo>
                      <a:cubicBezTo>
                        <a:pt x="70644" y="310653"/>
                        <a:pt x="90189" y="330198"/>
                        <a:pt x="114300" y="330198"/>
                      </a:cubicBezTo>
                      <a:cubicBezTo>
                        <a:pt x="138411" y="330198"/>
                        <a:pt x="157956" y="310653"/>
                        <a:pt x="157956" y="286542"/>
                      </a:cubicBezTo>
                      <a:cubicBezTo>
                        <a:pt x="157956" y="262431"/>
                        <a:pt x="138411" y="242886"/>
                        <a:pt x="114300" y="242886"/>
                      </a:cubicBezTo>
                      <a:close/>
                      <a:moveTo>
                        <a:pt x="39689" y="0"/>
                      </a:moveTo>
                      <a:lnTo>
                        <a:pt x="1150936" y="0"/>
                      </a:lnTo>
                      <a:cubicBezTo>
                        <a:pt x="1172856" y="0"/>
                        <a:pt x="1190625" y="17769"/>
                        <a:pt x="1190625" y="39689"/>
                      </a:cubicBezTo>
                      <a:lnTo>
                        <a:pt x="1190625" y="341311"/>
                      </a:lnTo>
                      <a:cubicBezTo>
                        <a:pt x="1190625" y="363231"/>
                        <a:pt x="1172856" y="381000"/>
                        <a:pt x="1150936" y="381000"/>
                      </a:cubicBezTo>
                      <a:lnTo>
                        <a:pt x="39689" y="381000"/>
                      </a:lnTo>
                      <a:cubicBezTo>
                        <a:pt x="17769" y="381000"/>
                        <a:pt x="0" y="363231"/>
                        <a:pt x="0" y="341311"/>
                      </a:cubicBezTo>
                      <a:lnTo>
                        <a:pt x="0" y="39689"/>
                      </a:lnTo>
                      <a:cubicBezTo>
                        <a:pt x="0" y="17769"/>
                        <a:pt x="17769" y="0"/>
                        <a:pt x="39689" y="0"/>
                      </a:cubicBezTo>
                      <a:close/>
                    </a:path>
                  </a:pathLst>
                </a:custGeom>
                <a:solidFill>
                  <a:srgbClr val="5B9CCA"/>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cxnSp>
              <p:nvCxnSpPr>
                <p:cNvPr id="34" name="Straight Connector 33"/>
                <p:cNvCxnSpPr/>
                <p:nvPr/>
              </p:nvCxnSpPr>
              <p:spPr>
                <a:xfrm>
                  <a:off x="7539831" y="3613945"/>
                  <a:ext cx="246889" cy="0"/>
                </a:xfrm>
                <a:prstGeom prst="line">
                  <a:avLst/>
                </a:prstGeom>
                <a:ln w="1905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7539831" y="3666332"/>
                  <a:ext cx="246889" cy="0"/>
                </a:xfrm>
                <a:prstGeom prst="line">
                  <a:avLst/>
                </a:prstGeom>
                <a:ln w="1905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7539831" y="3711576"/>
                  <a:ext cx="246889" cy="0"/>
                </a:xfrm>
                <a:prstGeom prst="line">
                  <a:avLst/>
                </a:prstGeom>
                <a:ln w="1905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22" name="Group 21"/>
            <p:cNvGrpSpPr/>
            <p:nvPr/>
          </p:nvGrpSpPr>
          <p:grpSpPr>
            <a:xfrm>
              <a:off x="9413876" y="3798886"/>
              <a:ext cx="843362" cy="269876"/>
              <a:chOff x="6682582" y="3406776"/>
              <a:chExt cx="1190625" cy="381000"/>
            </a:xfrm>
          </p:grpSpPr>
          <p:sp>
            <p:nvSpPr>
              <p:cNvPr id="23" name="Freeform: Shape 22"/>
              <p:cNvSpPr/>
              <p:nvPr/>
            </p:nvSpPr>
            <p:spPr bwMode="auto">
              <a:xfrm>
                <a:off x="6682582" y="3406776"/>
                <a:ext cx="1190625" cy="381000"/>
              </a:xfrm>
              <a:custGeom>
                <a:avLst/>
                <a:gdLst>
                  <a:gd name="connsiteX0" fmla="*/ 114300 w 1190625"/>
                  <a:gd name="connsiteY0" fmla="*/ 242886 h 381000"/>
                  <a:gd name="connsiteX1" fmla="*/ 70644 w 1190625"/>
                  <a:gd name="connsiteY1" fmla="*/ 286542 h 381000"/>
                  <a:gd name="connsiteX2" fmla="*/ 114300 w 1190625"/>
                  <a:gd name="connsiteY2" fmla="*/ 330198 h 381000"/>
                  <a:gd name="connsiteX3" fmla="*/ 157956 w 1190625"/>
                  <a:gd name="connsiteY3" fmla="*/ 286542 h 381000"/>
                  <a:gd name="connsiteX4" fmla="*/ 114300 w 1190625"/>
                  <a:gd name="connsiteY4" fmla="*/ 242886 h 381000"/>
                  <a:gd name="connsiteX5" fmla="*/ 39689 w 1190625"/>
                  <a:gd name="connsiteY5" fmla="*/ 0 h 381000"/>
                  <a:gd name="connsiteX6" fmla="*/ 1150936 w 1190625"/>
                  <a:gd name="connsiteY6" fmla="*/ 0 h 381000"/>
                  <a:gd name="connsiteX7" fmla="*/ 1190625 w 1190625"/>
                  <a:gd name="connsiteY7" fmla="*/ 39689 h 381000"/>
                  <a:gd name="connsiteX8" fmla="*/ 1190625 w 1190625"/>
                  <a:gd name="connsiteY8" fmla="*/ 341311 h 381000"/>
                  <a:gd name="connsiteX9" fmla="*/ 1150936 w 1190625"/>
                  <a:gd name="connsiteY9" fmla="*/ 381000 h 381000"/>
                  <a:gd name="connsiteX10" fmla="*/ 39689 w 1190625"/>
                  <a:gd name="connsiteY10" fmla="*/ 381000 h 381000"/>
                  <a:gd name="connsiteX11" fmla="*/ 0 w 1190625"/>
                  <a:gd name="connsiteY11" fmla="*/ 341311 h 381000"/>
                  <a:gd name="connsiteX12" fmla="*/ 0 w 1190625"/>
                  <a:gd name="connsiteY12" fmla="*/ 39689 h 381000"/>
                  <a:gd name="connsiteX13" fmla="*/ 39689 w 1190625"/>
                  <a:gd name="connsiteY13" fmla="*/ 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90625" h="381000">
                    <a:moveTo>
                      <a:pt x="114300" y="242886"/>
                    </a:moveTo>
                    <a:cubicBezTo>
                      <a:pt x="90189" y="242886"/>
                      <a:pt x="70644" y="262431"/>
                      <a:pt x="70644" y="286542"/>
                    </a:cubicBezTo>
                    <a:cubicBezTo>
                      <a:pt x="70644" y="310653"/>
                      <a:pt x="90189" y="330198"/>
                      <a:pt x="114300" y="330198"/>
                    </a:cubicBezTo>
                    <a:cubicBezTo>
                      <a:pt x="138411" y="330198"/>
                      <a:pt x="157956" y="310653"/>
                      <a:pt x="157956" y="286542"/>
                    </a:cubicBezTo>
                    <a:cubicBezTo>
                      <a:pt x="157956" y="262431"/>
                      <a:pt x="138411" y="242886"/>
                      <a:pt x="114300" y="242886"/>
                    </a:cubicBezTo>
                    <a:close/>
                    <a:moveTo>
                      <a:pt x="39689" y="0"/>
                    </a:moveTo>
                    <a:lnTo>
                      <a:pt x="1150936" y="0"/>
                    </a:lnTo>
                    <a:cubicBezTo>
                      <a:pt x="1172856" y="0"/>
                      <a:pt x="1190625" y="17769"/>
                      <a:pt x="1190625" y="39689"/>
                    </a:cubicBezTo>
                    <a:lnTo>
                      <a:pt x="1190625" y="341311"/>
                    </a:lnTo>
                    <a:cubicBezTo>
                      <a:pt x="1190625" y="363231"/>
                      <a:pt x="1172856" y="381000"/>
                      <a:pt x="1150936" y="381000"/>
                    </a:cubicBezTo>
                    <a:lnTo>
                      <a:pt x="39689" y="381000"/>
                    </a:lnTo>
                    <a:cubicBezTo>
                      <a:pt x="17769" y="381000"/>
                      <a:pt x="0" y="363231"/>
                      <a:pt x="0" y="341311"/>
                    </a:cubicBezTo>
                    <a:lnTo>
                      <a:pt x="0" y="39689"/>
                    </a:lnTo>
                    <a:cubicBezTo>
                      <a:pt x="0" y="17769"/>
                      <a:pt x="17769" y="0"/>
                      <a:pt x="39689" y="0"/>
                    </a:cubicBezTo>
                    <a:close/>
                  </a:path>
                </a:pathLst>
              </a:custGeom>
              <a:solidFill>
                <a:srgbClr val="5B9CCA"/>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cxnSp>
            <p:nvCxnSpPr>
              <p:cNvPr id="24" name="Straight Connector 23"/>
              <p:cNvCxnSpPr/>
              <p:nvPr/>
            </p:nvCxnSpPr>
            <p:spPr>
              <a:xfrm>
                <a:off x="7539831" y="3613945"/>
                <a:ext cx="246889" cy="0"/>
              </a:xfrm>
              <a:prstGeom prst="line">
                <a:avLst/>
              </a:prstGeom>
              <a:ln w="1905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7539831" y="3666332"/>
                <a:ext cx="246889" cy="0"/>
              </a:xfrm>
              <a:prstGeom prst="line">
                <a:avLst/>
              </a:prstGeom>
              <a:ln w="1905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7539831" y="3711576"/>
                <a:ext cx="246889" cy="0"/>
              </a:xfrm>
              <a:prstGeom prst="line">
                <a:avLst/>
              </a:prstGeom>
              <a:ln w="1905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53" name="RED3"/>
          <p:cNvSpPr/>
          <p:nvPr/>
        </p:nvSpPr>
        <p:spPr bwMode="auto">
          <a:xfrm>
            <a:off x="10134916" y="2994343"/>
            <a:ext cx="183040" cy="152400"/>
          </a:xfrm>
          <a:prstGeom prst="hexagon">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grpSp>
        <p:nvGrpSpPr>
          <p:cNvPr id="54" name="Group 53"/>
          <p:cNvGrpSpPr/>
          <p:nvPr/>
        </p:nvGrpSpPr>
        <p:grpSpPr>
          <a:xfrm>
            <a:off x="6682582" y="3921127"/>
            <a:ext cx="1190625" cy="381000"/>
            <a:chOff x="6682582" y="3406776"/>
            <a:chExt cx="1190625" cy="381000"/>
          </a:xfrm>
        </p:grpSpPr>
        <p:sp>
          <p:nvSpPr>
            <p:cNvPr id="55" name="Freeform: Shape 54"/>
            <p:cNvSpPr/>
            <p:nvPr/>
          </p:nvSpPr>
          <p:spPr bwMode="auto">
            <a:xfrm>
              <a:off x="6682582" y="3406776"/>
              <a:ext cx="1190625" cy="381000"/>
            </a:xfrm>
            <a:custGeom>
              <a:avLst/>
              <a:gdLst>
                <a:gd name="connsiteX0" fmla="*/ 114300 w 1190625"/>
                <a:gd name="connsiteY0" fmla="*/ 242886 h 381000"/>
                <a:gd name="connsiteX1" fmla="*/ 70644 w 1190625"/>
                <a:gd name="connsiteY1" fmla="*/ 286542 h 381000"/>
                <a:gd name="connsiteX2" fmla="*/ 114300 w 1190625"/>
                <a:gd name="connsiteY2" fmla="*/ 330198 h 381000"/>
                <a:gd name="connsiteX3" fmla="*/ 157956 w 1190625"/>
                <a:gd name="connsiteY3" fmla="*/ 286542 h 381000"/>
                <a:gd name="connsiteX4" fmla="*/ 114300 w 1190625"/>
                <a:gd name="connsiteY4" fmla="*/ 242886 h 381000"/>
                <a:gd name="connsiteX5" fmla="*/ 39689 w 1190625"/>
                <a:gd name="connsiteY5" fmla="*/ 0 h 381000"/>
                <a:gd name="connsiteX6" fmla="*/ 1150936 w 1190625"/>
                <a:gd name="connsiteY6" fmla="*/ 0 h 381000"/>
                <a:gd name="connsiteX7" fmla="*/ 1190625 w 1190625"/>
                <a:gd name="connsiteY7" fmla="*/ 39689 h 381000"/>
                <a:gd name="connsiteX8" fmla="*/ 1190625 w 1190625"/>
                <a:gd name="connsiteY8" fmla="*/ 341311 h 381000"/>
                <a:gd name="connsiteX9" fmla="*/ 1150936 w 1190625"/>
                <a:gd name="connsiteY9" fmla="*/ 381000 h 381000"/>
                <a:gd name="connsiteX10" fmla="*/ 39689 w 1190625"/>
                <a:gd name="connsiteY10" fmla="*/ 381000 h 381000"/>
                <a:gd name="connsiteX11" fmla="*/ 0 w 1190625"/>
                <a:gd name="connsiteY11" fmla="*/ 341311 h 381000"/>
                <a:gd name="connsiteX12" fmla="*/ 0 w 1190625"/>
                <a:gd name="connsiteY12" fmla="*/ 39689 h 381000"/>
                <a:gd name="connsiteX13" fmla="*/ 39689 w 1190625"/>
                <a:gd name="connsiteY13" fmla="*/ 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90625" h="381000">
                  <a:moveTo>
                    <a:pt x="114300" y="242886"/>
                  </a:moveTo>
                  <a:cubicBezTo>
                    <a:pt x="90189" y="242886"/>
                    <a:pt x="70644" y="262431"/>
                    <a:pt x="70644" y="286542"/>
                  </a:cubicBezTo>
                  <a:cubicBezTo>
                    <a:pt x="70644" y="310653"/>
                    <a:pt x="90189" y="330198"/>
                    <a:pt x="114300" y="330198"/>
                  </a:cubicBezTo>
                  <a:cubicBezTo>
                    <a:pt x="138411" y="330198"/>
                    <a:pt x="157956" y="310653"/>
                    <a:pt x="157956" y="286542"/>
                  </a:cubicBezTo>
                  <a:cubicBezTo>
                    <a:pt x="157956" y="262431"/>
                    <a:pt x="138411" y="242886"/>
                    <a:pt x="114300" y="242886"/>
                  </a:cubicBezTo>
                  <a:close/>
                  <a:moveTo>
                    <a:pt x="39689" y="0"/>
                  </a:moveTo>
                  <a:lnTo>
                    <a:pt x="1150936" y="0"/>
                  </a:lnTo>
                  <a:cubicBezTo>
                    <a:pt x="1172856" y="0"/>
                    <a:pt x="1190625" y="17769"/>
                    <a:pt x="1190625" y="39689"/>
                  </a:cubicBezTo>
                  <a:lnTo>
                    <a:pt x="1190625" y="341311"/>
                  </a:lnTo>
                  <a:cubicBezTo>
                    <a:pt x="1190625" y="363231"/>
                    <a:pt x="1172856" y="381000"/>
                    <a:pt x="1150936" y="381000"/>
                  </a:cubicBezTo>
                  <a:lnTo>
                    <a:pt x="39689" y="381000"/>
                  </a:lnTo>
                  <a:cubicBezTo>
                    <a:pt x="17769" y="381000"/>
                    <a:pt x="0" y="363231"/>
                    <a:pt x="0" y="341311"/>
                  </a:cubicBezTo>
                  <a:lnTo>
                    <a:pt x="0" y="39689"/>
                  </a:lnTo>
                  <a:cubicBezTo>
                    <a:pt x="0" y="17769"/>
                    <a:pt x="17769" y="0"/>
                    <a:pt x="39689" y="0"/>
                  </a:cubicBezTo>
                  <a:close/>
                </a:path>
              </a:pathLst>
            </a:custGeom>
            <a:solidFill>
              <a:srgbClr val="5B9CCA"/>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cxnSp>
          <p:nvCxnSpPr>
            <p:cNvPr id="56" name="Straight Connector 55"/>
            <p:cNvCxnSpPr/>
            <p:nvPr/>
          </p:nvCxnSpPr>
          <p:spPr>
            <a:xfrm>
              <a:off x="7539831" y="3613945"/>
              <a:ext cx="246888" cy="0"/>
            </a:xfrm>
            <a:prstGeom prst="line">
              <a:avLst/>
            </a:prstGeom>
            <a:ln w="254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7539831" y="3666332"/>
              <a:ext cx="246888" cy="0"/>
            </a:xfrm>
            <a:prstGeom prst="line">
              <a:avLst/>
            </a:prstGeom>
            <a:ln w="254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7539831" y="3711576"/>
              <a:ext cx="246888" cy="0"/>
            </a:xfrm>
            <a:prstGeom prst="line">
              <a:avLst/>
            </a:prstGeom>
            <a:ln w="254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59" name="Original App1"/>
          <p:cNvGrpSpPr/>
          <p:nvPr/>
        </p:nvGrpSpPr>
        <p:grpSpPr>
          <a:xfrm>
            <a:off x="7032624" y="2944813"/>
            <a:ext cx="533401" cy="533400"/>
            <a:chOff x="7032624" y="2430462"/>
            <a:chExt cx="533401" cy="533400"/>
          </a:xfrm>
        </p:grpSpPr>
        <p:sp>
          <p:nvSpPr>
            <p:cNvPr id="60" name="Rectangle: Rounded Corners 59"/>
            <p:cNvSpPr/>
            <p:nvPr/>
          </p:nvSpPr>
          <p:spPr bwMode="auto">
            <a:xfrm>
              <a:off x="7032624" y="2430462"/>
              <a:ext cx="533401" cy="533400"/>
            </a:xfrm>
            <a:prstGeom prst="roundRect">
              <a:avLst/>
            </a:prstGeom>
            <a:solidFill>
              <a:srgbClr val="BDBDBD"/>
            </a:solidFill>
            <a:ln>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61" name="Rectangle 60"/>
            <p:cNvSpPr/>
            <p:nvPr/>
          </p:nvSpPr>
          <p:spPr bwMode="auto">
            <a:xfrm>
              <a:off x="7108824" y="2506662"/>
              <a:ext cx="152400" cy="1524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62" name="Rectangle 61"/>
            <p:cNvSpPr/>
            <p:nvPr/>
          </p:nvSpPr>
          <p:spPr bwMode="auto">
            <a:xfrm>
              <a:off x="7333454" y="2506662"/>
              <a:ext cx="152400" cy="152400"/>
            </a:xfrm>
            <a:prstGeom prst="rect">
              <a:avLst/>
            </a:prstGeom>
            <a:solidFill>
              <a:srgbClr val="EEBE2C"/>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63" name="Rectangle 62"/>
            <p:cNvSpPr/>
            <p:nvPr/>
          </p:nvSpPr>
          <p:spPr bwMode="auto">
            <a:xfrm>
              <a:off x="7223124" y="2724149"/>
              <a:ext cx="152400" cy="152400"/>
            </a:xfrm>
            <a:prstGeom prst="rect">
              <a:avLst/>
            </a:prstGeom>
            <a:solidFill>
              <a:srgbClr val="A5CE5A"/>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grpSp>
      <p:sp>
        <p:nvSpPr>
          <p:cNvPr id="64" name="TextBox 63"/>
          <p:cNvSpPr txBox="1"/>
          <p:nvPr/>
        </p:nvSpPr>
        <p:spPr>
          <a:xfrm>
            <a:off x="7008812" y="2635290"/>
            <a:ext cx="675915" cy="221599"/>
          </a:xfrm>
          <a:prstGeom prst="rect">
            <a:avLst/>
          </a:prstGeom>
          <a:noFill/>
        </p:spPr>
        <p:txBody>
          <a:bodyPr wrap="square" lIns="0" tIns="0" rIns="0" bIns="0"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600" b="1" i="0" u="none" strike="noStrike" kern="0" cap="none" spc="0" normalizeH="0" baseline="0" noProof="0" dirty="0">
                <a:ln>
                  <a:noFill/>
                </a:ln>
                <a:gradFill>
                  <a:gsLst>
                    <a:gs pos="58438">
                      <a:schemeClr val="bg1"/>
                    </a:gs>
                    <a:gs pos="43000">
                      <a:schemeClr val="bg1"/>
                    </a:gs>
                  </a:gsLst>
                  <a:lin ang="5400000" scaled="0"/>
                </a:gradFill>
                <a:effectLst/>
                <a:uLnTx/>
                <a:uFillTx/>
              </a:rPr>
              <a:t>App 1</a:t>
            </a:r>
          </a:p>
        </p:txBody>
      </p:sp>
      <p:sp>
        <p:nvSpPr>
          <p:cNvPr id="65" name="Oval 64"/>
          <p:cNvSpPr/>
          <p:nvPr/>
        </p:nvSpPr>
        <p:spPr bwMode="auto">
          <a:xfrm>
            <a:off x="6538277" y="3041649"/>
            <a:ext cx="365760" cy="365760"/>
          </a:xfrm>
          <a:prstGeom prst="ellipse">
            <a:avLst/>
          </a:prstGeom>
          <a:solidFill>
            <a:srgbClr val="BDBDBD"/>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gradFill>
                  <a:gsLst>
                    <a:gs pos="5439">
                      <a:srgbClr val="F8F8F8"/>
                    </a:gs>
                    <a:gs pos="10000">
                      <a:srgbClr val="F8F8F8"/>
                    </a:gs>
                  </a:gsLst>
                  <a:lin ang="5400000" scaled="0"/>
                </a:gradFill>
                <a:effectLst/>
                <a:uLnTx/>
                <a:uFillTx/>
              </a:rPr>
              <a:t>1</a:t>
            </a:r>
          </a:p>
        </p:txBody>
      </p:sp>
      <p:sp>
        <p:nvSpPr>
          <p:cNvPr id="66" name="Oval 65"/>
          <p:cNvSpPr/>
          <p:nvPr/>
        </p:nvSpPr>
        <p:spPr bwMode="auto">
          <a:xfrm>
            <a:off x="6204902" y="3894137"/>
            <a:ext cx="365760" cy="365760"/>
          </a:xfrm>
          <a:prstGeom prst="ellipse">
            <a:avLst/>
          </a:prstGeom>
          <a:solidFill>
            <a:srgbClr val="BDBDBD"/>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gradFill>
                  <a:gsLst>
                    <a:gs pos="5439">
                      <a:srgbClr val="F8F8F8"/>
                    </a:gs>
                    <a:gs pos="10000">
                      <a:srgbClr val="F8F8F8"/>
                    </a:gs>
                  </a:gsLst>
                  <a:lin ang="5400000" scaled="0"/>
                </a:gradFill>
                <a:effectLst/>
                <a:uLnTx/>
                <a:uFillTx/>
              </a:rPr>
              <a:t>2</a:t>
            </a:r>
          </a:p>
        </p:txBody>
      </p:sp>
      <p:sp>
        <p:nvSpPr>
          <p:cNvPr id="67" name="Oval 66"/>
          <p:cNvSpPr/>
          <p:nvPr/>
        </p:nvSpPr>
        <p:spPr bwMode="auto">
          <a:xfrm>
            <a:off x="9705177" y="3802062"/>
            <a:ext cx="365760" cy="365760"/>
          </a:xfrm>
          <a:prstGeom prst="ellipse">
            <a:avLst/>
          </a:prstGeom>
          <a:solidFill>
            <a:srgbClr val="BDBDBD"/>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gradFill>
                  <a:gsLst>
                    <a:gs pos="5439">
                      <a:srgbClr val="F8F8F8"/>
                    </a:gs>
                    <a:gs pos="10000">
                      <a:srgbClr val="F8F8F8"/>
                    </a:gs>
                  </a:gsLst>
                  <a:lin ang="5400000" scaled="0"/>
                </a:gradFill>
                <a:effectLst/>
                <a:uLnTx/>
                <a:uFillTx/>
              </a:rPr>
              <a:t>4</a:t>
            </a:r>
          </a:p>
        </p:txBody>
      </p:sp>
      <p:sp>
        <p:nvSpPr>
          <p:cNvPr id="68" name="Oval 67"/>
          <p:cNvSpPr/>
          <p:nvPr/>
        </p:nvSpPr>
        <p:spPr bwMode="auto">
          <a:xfrm>
            <a:off x="9590087" y="3021012"/>
            <a:ext cx="365760" cy="365760"/>
          </a:xfrm>
          <a:prstGeom prst="ellipse">
            <a:avLst/>
          </a:prstGeom>
          <a:solidFill>
            <a:srgbClr val="BDBDBD"/>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gradFill>
                  <a:gsLst>
                    <a:gs pos="5439">
                      <a:srgbClr val="F8F8F8"/>
                    </a:gs>
                    <a:gs pos="10000">
                      <a:srgbClr val="F8F8F8"/>
                    </a:gs>
                  </a:gsLst>
                  <a:lin ang="5400000" scaled="0"/>
                </a:gradFill>
                <a:effectLst/>
                <a:uLnTx/>
                <a:uFillTx/>
              </a:rPr>
              <a:t>3</a:t>
            </a:r>
          </a:p>
        </p:txBody>
      </p:sp>
      <p:sp>
        <p:nvSpPr>
          <p:cNvPr id="69" name="Rectangle: Rounded Corners 68"/>
          <p:cNvSpPr/>
          <p:nvPr/>
        </p:nvSpPr>
        <p:spPr bwMode="auto">
          <a:xfrm>
            <a:off x="10034904" y="2944813"/>
            <a:ext cx="533401" cy="533400"/>
          </a:xfrm>
          <a:prstGeom prst="roundRect">
            <a:avLst/>
          </a:prstGeom>
          <a:noFill/>
          <a:ln>
            <a:solidFill>
              <a:schemeClr val="accent3"/>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70" name="RED2"/>
          <p:cNvSpPr/>
          <p:nvPr/>
        </p:nvSpPr>
        <p:spPr bwMode="auto">
          <a:xfrm>
            <a:off x="10134916" y="2994343"/>
            <a:ext cx="183040" cy="152400"/>
          </a:xfrm>
          <a:prstGeom prst="hexagon">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71" name="TextBox 70"/>
          <p:cNvSpPr txBox="1"/>
          <p:nvPr/>
        </p:nvSpPr>
        <p:spPr>
          <a:xfrm>
            <a:off x="9982517" y="2635290"/>
            <a:ext cx="675915" cy="221599"/>
          </a:xfrm>
          <a:prstGeom prst="rect">
            <a:avLst/>
          </a:prstGeom>
          <a:noFill/>
        </p:spPr>
        <p:txBody>
          <a:bodyPr wrap="square" lIns="0" tIns="0" rIns="0" bIns="0"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600" b="1" i="0" u="none" strike="noStrike" kern="0" cap="none" spc="0" normalizeH="0" baseline="0" noProof="0" dirty="0">
                <a:ln>
                  <a:noFill/>
                </a:ln>
                <a:gradFill>
                  <a:gsLst>
                    <a:gs pos="58438">
                      <a:schemeClr val="bg1"/>
                    </a:gs>
                    <a:gs pos="43000">
                      <a:schemeClr val="bg1"/>
                    </a:gs>
                  </a:gsLst>
                  <a:lin ang="5400000" scaled="0"/>
                </a:gradFill>
                <a:effectLst/>
                <a:uLnTx/>
                <a:uFillTx/>
              </a:rPr>
              <a:t>App 1</a:t>
            </a:r>
          </a:p>
        </p:txBody>
      </p:sp>
      <p:sp>
        <p:nvSpPr>
          <p:cNvPr id="72" name="Rectangle: Rounded Corners 71"/>
          <p:cNvSpPr/>
          <p:nvPr/>
        </p:nvSpPr>
        <p:spPr bwMode="auto">
          <a:xfrm>
            <a:off x="10644504" y="2944813"/>
            <a:ext cx="533401" cy="533400"/>
          </a:xfrm>
          <a:prstGeom prst="roundRect">
            <a:avLst/>
          </a:prstGeom>
          <a:noFill/>
          <a:ln>
            <a:solidFill>
              <a:schemeClr val="accent3"/>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73" name="TextBox 72"/>
          <p:cNvSpPr txBox="1"/>
          <p:nvPr/>
        </p:nvSpPr>
        <p:spPr>
          <a:xfrm>
            <a:off x="10658792" y="2635290"/>
            <a:ext cx="675915" cy="221599"/>
          </a:xfrm>
          <a:prstGeom prst="rect">
            <a:avLst/>
          </a:prstGeom>
          <a:noFill/>
        </p:spPr>
        <p:txBody>
          <a:bodyPr wrap="square" lIns="0" tIns="0" rIns="0" bIns="0"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600" b="1" i="0" u="none" strike="noStrike" kern="0" cap="none" spc="0" normalizeH="0" baseline="0" noProof="0" dirty="0">
                <a:ln>
                  <a:noFill/>
                </a:ln>
                <a:gradFill>
                  <a:gsLst>
                    <a:gs pos="58438">
                      <a:schemeClr val="bg1"/>
                    </a:gs>
                    <a:gs pos="43000">
                      <a:schemeClr val="bg1"/>
                    </a:gs>
                  </a:gsLst>
                  <a:lin ang="5400000" scaled="0"/>
                </a:gradFill>
                <a:effectLst/>
                <a:uLnTx/>
                <a:uFillTx/>
              </a:rPr>
              <a:t>App 2</a:t>
            </a:r>
          </a:p>
        </p:txBody>
      </p:sp>
      <p:grpSp>
        <p:nvGrpSpPr>
          <p:cNvPr id="74" name="Group 73"/>
          <p:cNvGrpSpPr/>
          <p:nvPr/>
        </p:nvGrpSpPr>
        <p:grpSpPr>
          <a:xfrm>
            <a:off x="6682582" y="4349752"/>
            <a:ext cx="1190625" cy="381000"/>
            <a:chOff x="6682582" y="3835401"/>
            <a:chExt cx="1190625" cy="381000"/>
          </a:xfrm>
        </p:grpSpPr>
        <p:grpSp>
          <p:nvGrpSpPr>
            <p:cNvPr id="75" name="Group 74"/>
            <p:cNvGrpSpPr/>
            <p:nvPr/>
          </p:nvGrpSpPr>
          <p:grpSpPr>
            <a:xfrm>
              <a:off x="6682582" y="3835401"/>
              <a:ext cx="1190625" cy="381000"/>
              <a:chOff x="6682582" y="3406776"/>
              <a:chExt cx="1190625" cy="381000"/>
            </a:xfrm>
          </p:grpSpPr>
          <p:sp>
            <p:nvSpPr>
              <p:cNvPr id="81" name="Freeform: Shape 80"/>
              <p:cNvSpPr/>
              <p:nvPr/>
            </p:nvSpPr>
            <p:spPr bwMode="auto">
              <a:xfrm>
                <a:off x="6682582" y="3406776"/>
                <a:ext cx="1190625" cy="381000"/>
              </a:xfrm>
              <a:custGeom>
                <a:avLst/>
                <a:gdLst>
                  <a:gd name="connsiteX0" fmla="*/ 114300 w 1190625"/>
                  <a:gd name="connsiteY0" fmla="*/ 242886 h 381000"/>
                  <a:gd name="connsiteX1" fmla="*/ 70644 w 1190625"/>
                  <a:gd name="connsiteY1" fmla="*/ 286542 h 381000"/>
                  <a:gd name="connsiteX2" fmla="*/ 114300 w 1190625"/>
                  <a:gd name="connsiteY2" fmla="*/ 330198 h 381000"/>
                  <a:gd name="connsiteX3" fmla="*/ 157956 w 1190625"/>
                  <a:gd name="connsiteY3" fmla="*/ 286542 h 381000"/>
                  <a:gd name="connsiteX4" fmla="*/ 114300 w 1190625"/>
                  <a:gd name="connsiteY4" fmla="*/ 242886 h 381000"/>
                  <a:gd name="connsiteX5" fmla="*/ 39689 w 1190625"/>
                  <a:gd name="connsiteY5" fmla="*/ 0 h 381000"/>
                  <a:gd name="connsiteX6" fmla="*/ 1150936 w 1190625"/>
                  <a:gd name="connsiteY6" fmla="*/ 0 h 381000"/>
                  <a:gd name="connsiteX7" fmla="*/ 1190625 w 1190625"/>
                  <a:gd name="connsiteY7" fmla="*/ 39689 h 381000"/>
                  <a:gd name="connsiteX8" fmla="*/ 1190625 w 1190625"/>
                  <a:gd name="connsiteY8" fmla="*/ 341311 h 381000"/>
                  <a:gd name="connsiteX9" fmla="*/ 1150936 w 1190625"/>
                  <a:gd name="connsiteY9" fmla="*/ 381000 h 381000"/>
                  <a:gd name="connsiteX10" fmla="*/ 39689 w 1190625"/>
                  <a:gd name="connsiteY10" fmla="*/ 381000 h 381000"/>
                  <a:gd name="connsiteX11" fmla="*/ 0 w 1190625"/>
                  <a:gd name="connsiteY11" fmla="*/ 341311 h 381000"/>
                  <a:gd name="connsiteX12" fmla="*/ 0 w 1190625"/>
                  <a:gd name="connsiteY12" fmla="*/ 39689 h 381000"/>
                  <a:gd name="connsiteX13" fmla="*/ 39689 w 1190625"/>
                  <a:gd name="connsiteY13" fmla="*/ 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90625" h="381000">
                    <a:moveTo>
                      <a:pt x="114300" y="242886"/>
                    </a:moveTo>
                    <a:cubicBezTo>
                      <a:pt x="90189" y="242886"/>
                      <a:pt x="70644" y="262431"/>
                      <a:pt x="70644" y="286542"/>
                    </a:cubicBezTo>
                    <a:cubicBezTo>
                      <a:pt x="70644" y="310653"/>
                      <a:pt x="90189" y="330198"/>
                      <a:pt x="114300" y="330198"/>
                    </a:cubicBezTo>
                    <a:cubicBezTo>
                      <a:pt x="138411" y="330198"/>
                      <a:pt x="157956" y="310653"/>
                      <a:pt x="157956" y="286542"/>
                    </a:cubicBezTo>
                    <a:cubicBezTo>
                      <a:pt x="157956" y="262431"/>
                      <a:pt x="138411" y="242886"/>
                      <a:pt x="114300" y="242886"/>
                    </a:cubicBezTo>
                    <a:close/>
                    <a:moveTo>
                      <a:pt x="39689" y="0"/>
                    </a:moveTo>
                    <a:lnTo>
                      <a:pt x="1150936" y="0"/>
                    </a:lnTo>
                    <a:cubicBezTo>
                      <a:pt x="1172856" y="0"/>
                      <a:pt x="1190625" y="17769"/>
                      <a:pt x="1190625" y="39689"/>
                    </a:cubicBezTo>
                    <a:lnTo>
                      <a:pt x="1190625" y="341311"/>
                    </a:lnTo>
                    <a:cubicBezTo>
                      <a:pt x="1190625" y="363231"/>
                      <a:pt x="1172856" y="381000"/>
                      <a:pt x="1150936" y="381000"/>
                    </a:cubicBezTo>
                    <a:lnTo>
                      <a:pt x="39689" y="381000"/>
                    </a:lnTo>
                    <a:cubicBezTo>
                      <a:pt x="17769" y="381000"/>
                      <a:pt x="0" y="363231"/>
                      <a:pt x="0" y="341311"/>
                    </a:cubicBezTo>
                    <a:lnTo>
                      <a:pt x="0" y="39689"/>
                    </a:lnTo>
                    <a:cubicBezTo>
                      <a:pt x="0" y="17769"/>
                      <a:pt x="17769" y="0"/>
                      <a:pt x="39689" y="0"/>
                    </a:cubicBezTo>
                    <a:close/>
                  </a:path>
                </a:pathLst>
              </a:custGeom>
              <a:solidFill>
                <a:srgbClr val="5B9CCA"/>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cxnSp>
            <p:nvCxnSpPr>
              <p:cNvPr id="82" name="Straight Connector 81"/>
              <p:cNvCxnSpPr/>
              <p:nvPr/>
            </p:nvCxnSpPr>
            <p:spPr>
              <a:xfrm>
                <a:off x="7539831" y="3613945"/>
                <a:ext cx="246888" cy="0"/>
              </a:xfrm>
              <a:prstGeom prst="line">
                <a:avLst/>
              </a:prstGeom>
              <a:ln w="254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a:off x="7539831" y="3666332"/>
                <a:ext cx="246888" cy="0"/>
              </a:xfrm>
              <a:prstGeom prst="line">
                <a:avLst/>
              </a:prstGeom>
              <a:ln w="254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7539831" y="3711576"/>
                <a:ext cx="246888" cy="0"/>
              </a:xfrm>
              <a:prstGeom prst="line">
                <a:avLst/>
              </a:prstGeom>
              <a:ln w="254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76" name="Small App 1"/>
            <p:cNvGrpSpPr/>
            <p:nvPr/>
          </p:nvGrpSpPr>
          <p:grpSpPr>
            <a:xfrm>
              <a:off x="7115174" y="3856830"/>
              <a:ext cx="328614" cy="328613"/>
              <a:chOff x="7666037" y="2430462"/>
              <a:chExt cx="533401" cy="533400"/>
            </a:xfrm>
          </p:grpSpPr>
          <p:sp>
            <p:nvSpPr>
              <p:cNvPr id="77" name="Rectangle: Rounded Corners 76"/>
              <p:cNvSpPr/>
              <p:nvPr/>
            </p:nvSpPr>
            <p:spPr bwMode="auto">
              <a:xfrm>
                <a:off x="7666037" y="2430462"/>
                <a:ext cx="533401" cy="533400"/>
              </a:xfrm>
              <a:prstGeom prst="roundRect">
                <a:avLst/>
              </a:prstGeom>
              <a:solidFill>
                <a:srgbClr val="BDBDBD"/>
              </a:solidFill>
              <a:ln>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78" name="Rectangle 77"/>
              <p:cNvSpPr/>
              <p:nvPr/>
            </p:nvSpPr>
            <p:spPr bwMode="auto">
              <a:xfrm>
                <a:off x="7742237" y="2506662"/>
                <a:ext cx="152400" cy="1524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79" name="Rectangle 78"/>
              <p:cNvSpPr/>
              <p:nvPr/>
            </p:nvSpPr>
            <p:spPr bwMode="auto">
              <a:xfrm>
                <a:off x="7966867" y="2506662"/>
                <a:ext cx="152400" cy="152400"/>
              </a:xfrm>
              <a:prstGeom prst="rect">
                <a:avLst/>
              </a:prstGeom>
              <a:solidFill>
                <a:srgbClr val="EEBE2C"/>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80" name="Rectangle 79"/>
              <p:cNvSpPr/>
              <p:nvPr/>
            </p:nvSpPr>
            <p:spPr bwMode="auto">
              <a:xfrm>
                <a:off x="7856537" y="2724149"/>
                <a:ext cx="152400" cy="152400"/>
              </a:xfrm>
              <a:prstGeom prst="rect">
                <a:avLst/>
              </a:prstGeom>
              <a:solidFill>
                <a:srgbClr val="A5CE5A"/>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grpSp>
      </p:grpSp>
      <p:grpSp>
        <p:nvGrpSpPr>
          <p:cNvPr id="85" name="Group 84"/>
          <p:cNvGrpSpPr/>
          <p:nvPr/>
        </p:nvGrpSpPr>
        <p:grpSpPr>
          <a:xfrm>
            <a:off x="6682582" y="4776787"/>
            <a:ext cx="1190625" cy="381000"/>
            <a:chOff x="6682582" y="3835401"/>
            <a:chExt cx="1190625" cy="381000"/>
          </a:xfrm>
        </p:grpSpPr>
        <p:grpSp>
          <p:nvGrpSpPr>
            <p:cNvPr id="86" name="Group 85"/>
            <p:cNvGrpSpPr/>
            <p:nvPr/>
          </p:nvGrpSpPr>
          <p:grpSpPr>
            <a:xfrm>
              <a:off x="6682582" y="3835401"/>
              <a:ext cx="1190625" cy="381000"/>
              <a:chOff x="6682582" y="3406776"/>
              <a:chExt cx="1190625" cy="381000"/>
            </a:xfrm>
          </p:grpSpPr>
          <p:sp>
            <p:nvSpPr>
              <p:cNvPr id="92" name="Freeform: Shape 91"/>
              <p:cNvSpPr/>
              <p:nvPr/>
            </p:nvSpPr>
            <p:spPr bwMode="auto">
              <a:xfrm>
                <a:off x="6682582" y="3406776"/>
                <a:ext cx="1190625" cy="381000"/>
              </a:xfrm>
              <a:custGeom>
                <a:avLst/>
                <a:gdLst>
                  <a:gd name="connsiteX0" fmla="*/ 114300 w 1190625"/>
                  <a:gd name="connsiteY0" fmla="*/ 242886 h 381000"/>
                  <a:gd name="connsiteX1" fmla="*/ 70644 w 1190625"/>
                  <a:gd name="connsiteY1" fmla="*/ 286542 h 381000"/>
                  <a:gd name="connsiteX2" fmla="*/ 114300 w 1190625"/>
                  <a:gd name="connsiteY2" fmla="*/ 330198 h 381000"/>
                  <a:gd name="connsiteX3" fmla="*/ 157956 w 1190625"/>
                  <a:gd name="connsiteY3" fmla="*/ 286542 h 381000"/>
                  <a:gd name="connsiteX4" fmla="*/ 114300 w 1190625"/>
                  <a:gd name="connsiteY4" fmla="*/ 242886 h 381000"/>
                  <a:gd name="connsiteX5" fmla="*/ 39689 w 1190625"/>
                  <a:gd name="connsiteY5" fmla="*/ 0 h 381000"/>
                  <a:gd name="connsiteX6" fmla="*/ 1150936 w 1190625"/>
                  <a:gd name="connsiteY6" fmla="*/ 0 h 381000"/>
                  <a:gd name="connsiteX7" fmla="*/ 1190625 w 1190625"/>
                  <a:gd name="connsiteY7" fmla="*/ 39689 h 381000"/>
                  <a:gd name="connsiteX8" fmla="*/ 1190625 w 1190625"/>
                  <a:gd name="connsiteY8" fmla="*/ 341311 h 381000"/>
                  <a:gd name="connsiteX9" fmla="*/ 1150936 w 1190625"/>
                  <a:gd name="connsiteY9" fmla="*/ 381000 h 381000"/>
                  <a:gd name="connsiteX10" fmla="*/ 39689 w 1190625"/>
                  <a:gd name="connsiteY10" fmla="*/ 381000 h 381000"/>
                  <a:gd name="connsiteX11" fmla="*/ 0 w 1190625"/>
                  <a:gd name="connsiteY11" fmla="*/ 341311 h 381000"/>
                  <a:gd name="connsiteX12" fmla="*/ 0 w 1190625"/>
                  <a:gd name="connsiteY12" fmla="*/ 39689 h 381000"/>
                  <a:gd name="connsiteX13" fmla="*/ 39689 w 1190625"/>
                  <a:gd name="connsiteY13" fmla="*/ 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90625" h="381000">
                    <a:moveTo>
                      <a:pt x="114300" y="242886"/>
                    </a:moveTo>
                    <a:cubicBezTo>
                      <a:pt x="90189" y="242886"/>
                      <a:pt x="70644" y="262431"/>
                      <a:pt x="70644" y="286542"/>
                    </a:cubicBezTo>
                    <a:cubicBezTo>
                      <a:pt x="70644" y="310653"/>
                      <a:pt x="90189" y="330198"/>
                      <a:pt x="114300" y="330198"/>
                    </a:cubicBezTo>
                    <a:cubicBezTo>
                      <a:pt x="138411" y="330198"/>
                      <a:pt x="157956" y="310653"/>
                      <a:pt x="157956" y="286542"/>
                    </a:cubicBezTo>
                    <a:cubicBezTo>
                      <a:pt x="157956" y="262431"/>
                      <a:pt x="138411" y="242886"/>
                      <a:pt x="114300" y="242886"/>
                    </a:cubicBezTo>
                    <a:close/>
                    <a:moveTo>
                      <a:pt x="39689" y="0"/>
                    </a:moveTo>
                    <a:lnTo>
                      <a:pt x="1150936" y="0"/>
                    </a:lnTo>
                    <a:cubicBezTo>
                      <a:pt x="1172856" y="0"/>
                      <a:pt x="1190625" y="17769"/>
                      <a:pt x="1190625" y="39689"/>
                    </a:cubicBezTo>
                    <a:lnTo>
                      <a:pt x="1190625" y="341311"/>
                    </a:lnTo>
                    <a:cubicBezTo>
                      <a:pt x="1190625" y="363231"/>
                      <a:pt x="1172856" y="381000"/>
                      <a:pt x="1150936" y="381000"/>
                    </a:cubicBezTo>
                    <a:lnTo>
                      <a:pt x="39689" y="381000"/>
                    </a:lnTo>
                    <a:cubicBezTo>
                      <a:pt x="17769" y="381000"/>
                      <a:pt x="0" y="363231"/>
                      <a:pt x="0" y="341311"/>
                    </a:cubicBezTo>
                    <a:lnTo>
                      <a:pt x="0" y="39689"/>
                    </a:lnTo>
                    <a:cubicBezTo>
                      <a:pt x="0" y="17769"/>
                      <a:pt x="17769" y="0"/>
                      <a:pt x="39689" y="0"/>
                    </a:cubicBezTo>
                    <a:close/>
                  </a:path>
                </a:pathLst>
              </a:custGeom>
              <a:solidFill>
                <a:srgbClr val="5B9CCA"/>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cxnSp>
            <p:nvCxnSpPr>
              <p:cNvPr id="93" name="Straight Connector 92"/>
              <p:cNvCxnSpPr/>
              <p:nvPr/>
            </p:nvCxnSpPr>
            <p:spPr>
              <a:xfrm>
                <a:off x="7539831" y="3613945"/>
                <a:ext cx="246888" cy="0"/>
              </a:xfrm>
              <a:prstGeom prst="line">
                <a:avLst/>
              </a:prstGeom>
              <a:ln w="254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a:off x="7539831" y="3666332"/>
                <a:ext cx="246888" cy="0"/>
              </a:xfrm>
              <a:prstGeom prst="line">
                <a:avLst/>
              </a:prstGeom>
              <a:ln w="254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a:xfrm>
                <a:off x="7539831" y="3711576"/>
                <a:ext cx="246888" cy="0"/>
              </a:xfrm>
              <a:prstGeom prst="line">
                <a:avLst/>
              </a:prstGeom>
              <a:ln w="254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87" name="Small App 1"/>
            <p:cNvGrpSpPr/>
            <p:nvPr/>
          </p:nvGrpSpPr>
          <p:grpSpPr>
            <a:xfrm>
              <a:off x="7115174" y="3856830"/>
              <a:ext cx="328614" cy="328613"/>
              <a:chOff x="7666037" y="2430462"/>
              <a:chExt cx="533401" cy="533400"/>
            </a:xfrm>
          </p:grpSpPr>
          <p:sp>
            <p:nvSpPr>
              <p:cNvPr id="88" name="Rectangle: Rounded Corners 87"/>
              <p:cNvSpPr/>
              <p:nvPr/>
            </p:nvSpPr>
            <p:spPr bwMode="auto">
              <a:xfrm>
                <a:off x="7666037" y="2430462"/>
                <a:ext cx="533401" cy="533400"/>
              </a:xfrm>
              <a:prstGeom prst="roundRect">
                <a:avLst/>
              </a:prstGeom>
              <a:solidFill>
                <a:srgbClr val="BDBDBD"/>
              </a:solidFill>
              <a:ln>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89" name="Rectangle 88"/>
              <p:cNvSpPr/>
              <p:nvPr/>
            </p:nvSpPr>
            <p:spPr bwMode="auto">
              <a:xfrm>
                <a:off x="7742237" y="2506662"/>
                <a:ext cx="152400" cy="1524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90" name="Rectangle 89"/>
              <p:cNvSpPr/>
              <p:nvPr/>
            </p:nvSpPr>
            <p:spPr bwMode="auto">
              <a:xfrm>
                <a:off x="7966867" y="2506662"/>
                <a:ext cx="152400" cy="152400"/>
              </a:xfrm>
              <a:prstGeom prst="rect">
                <a:avLst/>
              </a:prstGeom>
              <a:solidFill>
                <a:srgbClr val="EEBE2C"/>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91" name="Rectangle 90"/>
              <p:cNvSpPr/>
              <p:nvPr/>
            </p:nvSpPr>
            <p:spPr bwMode="auto">
              <a:xfrm>
                <a:off x="7856537" y="2724149"/>
                <a:ext cx="152400" cy="152400"/>
              </a:xfrm>
              <a:prstGeom prst="rect">
                <a:avLst/>
              </a:prstGeom>
              <a:solidFill>
                <a:srgbClr val="A5CE5A"/>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grpSp>
      </p:grpSp>
      <p:sp>
        <p:nvSpPr>
          <p:cNvPr id="96" name="RED1"/>
          <p:cNvSpPr/>
          <p:nvPr/>
        </p:nvSpPr>
        <p:spPr bwMode="auto">
          <a:xfrm>
            <a:off x="10134916" y="2994343"/>
            <a:ext cx="183040" cy="152400"/>
          </a:xfrm>
          <a:prstGeom prst="hexagon">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97" name="GREEN2"/>
          <p:cNvSpPr/>
          <p:nvPr/>
        </p:nvSpPr>
        <p:spPr bwMode="auto">
          <a:xfrm>
            <a:off x="10349861" y="3178768"/>
            <a:ext cx="175263" cy="152400"/>
          </a:xfrm>
          <a:prstGeom prst="hexagon">
            <a:avLst/>
          </a:prstGeom>
          <a:solidFill>
            <a:srgbClr val="A5CE5A"/>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98" name="GREEN1"/>
          <p:cNvSpPr/>
          <p:nvPr/>
        </p:nvSpPr>
        <p:spPr bwMode="auto">
          <a:xfrm>
            <a:off x="10349861" y="3168751"/>
            <a:ext cx="175263" cy="152400"/>
          </a:xfrm>
          <a:prstGeom prst="hexagon">
            <a:avLst/>
          </a:prstGeom>
          <a:solidFill>
            <a:srgbClr val="A5CE5A"/>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99" name="GREEN3"/>
          <p:cNvSpPr/>
          <p:nvPr/>
        </p:nvSpPr>
        <p:spPr bwMode="auto">
          <a:xfrm>
            <a:off x="10344331" y="3168751"/>
            <a:ext cx="175263" cy="152400"/>
          </a:xfrm>
          <a:prstGeom prst="hexagon">
            <a:avLst/>
          </a:prstGeom>
          <a:solidFill>
            <a:srgbClr val="A5CE5A"/>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100" name="GREEN4"/>
          <p:cNvSpPr/>
          <p:nvPr/>
        </p:nvSpPr>
        <p:spPr bwMode="auto">
          <a:xfrm>
            <a:off x="10349861" y="3172720"/>
            <a:ext cx="175263" cy="152400"/>
          </a:xfrm>
          <a:prstGeom prst="hexagon">
            <a:avLst/>
          </a:prstGeom>
          <a:solidFill>
            <a:srgbClr val="A5CE5A"/>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101" name="GREEN5"/>
          <p:cNvSpPr/>
          <p:nvPr/>
        </p:nvSpPr>
        <p:spPr bwMode="auto">
          <a:xfrm>
            <a:off x="10353480" y="3172720"/>
            <a:ext cx="175263" cy="152400"/>
          </a:xfrm>
          <a:prstGeom prst="hexagon">
            <a:avLst/>
          </a:prstGeom>
          <a:solidFill>
            <a:srgbClr val="A5CE5A"/>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102" name="BROWN1"/>
          <p:cNvSpPr/>
          <p:nvPr/>
        </p:nvSpPr>
        <p:spPr bwMode="auto">
          <a:xfrm>
            <a:off x="10730893" y="3242720"/>
            <a:ext cx="181484" cy="152400"/>
          </a:xfrm>
          <a:prstGeom prst="hexagon">
            <a:avLst/>
          </a:prstGeom>
          <a:solidFill>
            <a:srgbClr val="AA681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103" name="BROWN2"/>
          <p:cNvSpPr/>
          <p:nvPr/>
        </p:nvSpPr>
        <p:spPr bwMode="auto">
          <a:xfrm>
            <a:off x="10730893" y="3242720"/>
            <a:ext cx="181484" cy="152400"/>
          </a:xfrm>
          <a:prstGeom prst="hexagon">
            <a:avLst/>
          </a:prstGeom>
          <a:solidFill>
            <a:srgbClr val="AA681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104" name="BROWN3"/>
          <p:cNvSpPr/>
          <p:nvPr/>
        </p:nvSpPr>
        <p:spPr bwMode="auto">
          <a:xfrm>
            <a:off x="10730893" y="3242720"/>
            <a:ext cx="181484" cy="152400"/>
          </a:xfrm>
          <a:prstGeom prst="hexagon">
            <a:avLst/>
          </a:prstGeom>
          <a:solidFill>
            <a:srgbClr val="AA681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105" name="PURPLE1"/>
          <p:cNvSpPr/>
          <p:nvPr/>
        </p:nvSpPr>
        <p:spPr bwMode="auto">
          <a:xfrm>
            <a:off x="10965022" y="3148329"/>
            <a:ext cx="176848" cy="152400"/>
          </a:xfrm>
          <a:prstGeom prst="hexagon">
            <a:avLst/>
          </a:prstGeom>
          <a:solidFill>
            <a:srgbClr val="62339B"/>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106" name="PURPLE2"/>
          <p:cNvSpPr/>
          <p:nvPr/>
        </p:nvSpPr>
        <p:spPr bwMode="auto">
          <a:xfrm>
            <a:off x="10965022" y="3148329"/>
            <a:ext cx="176848" cy="152400"/>
          </a:xfrm>
          <a:prstGeom prst="hexagon">
            <a:avLst/>
          </a:prstGeom>
          <a:solidFill>
            <a:srgbClr val="62339B"/>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107" name="PURPLE3"/>
          <p:cNvSpPr/>
          <p:nvPr/>
        </p:nvSpPr>
        <p:spPr bwMode="auto">
          <a:xfrm>
            <a:off x="10965022" y="3148329"/>
            <a:ext cx="176848" cy="152400"/>
          </a:xfrm>
          <a:prstGeom prst="hexagon">
            <a:avLst/>
          </a:prstGeom>
          <a:solidFill>
            <a:srgbClr val="62339B"/>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108" name="BLUE1"/>
          <p:cNvSpPr/>
          <p:nvPr/>
        </p:nvSpPr>
        <p:spPr bwMode="auto">
          <a:xfrm>
            <a:off x="10746899" y="2995137"/>
            <a:ext cx="180658" cy="152400"/>
          </a:xfrm>
          <a:prstGeom prst="hexagon">
            <a:avLst/>
          </a:prstGeom>
          <a:solidFill>
            <a:srgbClr val="15255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109" name="BLUE2"/>
          <p:cNvSpPr/>
          <p:nvPr/>
        </p:nvSpPr>
        <p:spPr bwMode="auto">
          <a:xfrm>
            <a:off x="10746899" y="2995137"/>
            <a:ext cx="180658" cy="152400"/>
          </a:xfrm>
          <a:prstGeom prst="hexagon">
            <a:avLst/>
          </a:prstGeom>
          <a:solidFill>
            <a:srgbClr val="15255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110" name="BLUE3"/>
          <p:cNvSpPr/>
          <p:nvPr/>
        </p:nvSpPr>
        <p:spPr bwMode="auto">
          <a:xfrm>
            <a:off x="10746899" y="2995137"/>
            <a:ext cx="180658" cy="152400"/>
          </a:xfrm>
          <a:prstGeom prst="hexagon">
            <a:avLst/>
          </a:prstGeom>
          <a:solidFill>
            <a:srgbClr val="15255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111" name="BLUE4"/>
          <p:cNvSpPr/>
          <p:nvPr/>
        </p:nvSpPr>
        <p:spPr bwMode="auto">
          <a:xfrm>
            <a:off x="10746899" y="2995137"/>
            <a:ext cx="180658" cy="152400"/>
          </a:xfrm>
          <a:prstGeom prst="hexagon">
            <a:avLst/>
          </a:prstGeom>
          <a:solidFill>
            <a:srgbClr val="15255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112" name="BLUE5"/>
          <p:cNvSpPr/>
          <p:nvPr/>
        </p:nvSpPr>
        <p:spPr bwMode="auto">
          <a:xfrm>
            <a:off x="10746899" y="2995137"/>
            <a:ext cx="180658" cy="152400"/>
          </a:xfrm>
          <a:prstGeom prst="hexagon">
            <a:avLst/>
          </a:prstGeom>
          <a:solidFill>
            <a:srgbClr val="15255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113" name="YELLOW1"/>
          <p:cNvSpPr/>
          <p:nvPr/>
        </p:nvSpPr>
        <p:spPr bwMode="auto">
          <a:xfrm>
            <a:off x="10130153" y="3285647"/>
            <a:ext cx="183672" cy="152400"/>
          </a:xfrm>
          <a:prstGeom prst="hexagon">
            <a:avLst/>
          </a:prstGeom>
          <a:solidFill>
            <a:srgbClr val="EEBE2C"/>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114" name="YELLOW2"/>
          <p:cNvSpPr/>
          <p:nvPr/>
        </p:nvSpPr>
        <p:spPr bwMode="auto">
          <a:xfrm>
            <a:off x="10130153" y="3285647"/>
            <a:ext cx="183672" cy="152400"/>
          </a:xfrm>
          <a:prstGeom prst="hexagon">
            <a:avLst/>
          </a:prstGeom>
          <a:solidFill>
            <a:srgbClr val="EEBE2C"/>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115" name="YELLOW3"/>
          <p:cNvSpPr/>
          <p:nvPr/>
        </p:nvSpPr>
        <p:spPr bwMode="auto">
          <a:xfrm>
            <a:off x="10130153" y="3285647"/>
            <a:ext cx="183672" cy="152400"/>
          </a:xfrm>
          <a:prstGeom prst="hexagon">
            <a:avLst/>
          </a:prstGeom>
          <a:solidFill>
            <a:srgbClr val="EEBE2C"/>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116" name="TextBox 115"/>
          <p:cNvSpPr txBox="1"/>
          <p:nvPr/>
        </p:nvSpPr>
        <p:spPr>
          <a:xfrm>
            <a:off x="5837237" y="1505182"/>
            <a:ext cx="2971800" cy="1292662"/>
          </a:xfrm>
          <a:prstGeom prst="rect">
            <a:avLst/>
          </a:prstGeom>
          <a:no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solidFill>
                  <a:schemeClr val="accent4"/>
                </a:solidFill>
                <a:effectLst/>
                <a:uLnTx/>
                <a:uFillTx/>
              </a:rPr>
              <a:t>Monolithic application approach</a:t>
            </a:r>
          </a:p>
        </p:txBody>
      </p:sp>
      <p:sp>
        <p:nvSpPr>
          <p:cNvPr id="117" name="TextBox 116"/>
          <p:cNvSpPr txBox="1"/>
          <p:nvPr/>
        </p:nvSpPr>
        <p:spPr>
          <a:xfrm>
            <a:off x="8985290" y="1505182"/>
            <a:ext cx="3200401" cy="1292662"/>
          </a:xfrm>
          <a:prstGeom prst="rect">
            <a:avLst/>
          </a:prstGeom>
          <a:no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solidFill>
                  <a:schemeClr val="accent4"/>
                </a:solidFill>
                <a:effectLst/>
                <a:uLnTx/>
                <a:uFillTx/>
              </a:rPr>
              <a:t>Microservices application approach</a:t>
            </a:r>
          </a:p>
        </p:txBody>
      </p:sp>
      <p:cxnSp>
        <p:nvCxnSpPr>
          <p:cNvPr id="118" name="Straight Connector 117"/>
          <p:cNvCxnSpPr/>
          <p:nvPr/>
        </p:nvCxnSpPr>
        <p:spPr>
          <a:xfrm>
            <a:off x="8895554" y="2335214"/>
            <a:ext cx="0" cy="3981448"/>
          </a:xfrm>
          <a:prstGeom prst="line">
            <a:avLst/>
          </a:prstGeom>
          <a:ln w="1587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719104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5"/>
                                        </p:tgtEl>
                                        <p:attrNameLst>
                                          <p:attrName>style.visibility</p:attrName>
                                        </p:attrNameLst>
                                      </p:cBhvr>
                                      <p:to>
                                        <p:strVal val="visible"/>
                                      </p:to>
                                    </p:set>
                                    <p:animEffect transition="in" filter="fade">
                                      <p:cBhvr>
                                        <p:cTn id="7" dur="500"/>
                                        <p:tgtEl>
                                          <p:spTgt spid="6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6"/>
                                        </p:tgtEl>
                                        <p:attrNameLst>
                                          <p:attrName>style.visibility</p:attrName>
                                        </p:attrNameLst>
                                      </p:cBhvr>
                                      <p:to>
                                        <p:strVal val="visible"/>
                                      </p:to>
                                    </p:set>
                                    <p:animEffect transition="in" filter="fade">
                                      <p:cBhvr>
                                        <p:cTn id="10" dur="500"/>
                                        <p:tgtEl>
                                          <p:spTgt spid="11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4"/>
                                        </p:tgtEl>
                                        <p:attrNameLst>
                                          <p:attrName>style.visibility</p:attrName>
                                        </p:attrNameLst>
                                      </p:cBhvr>
                                      <p:to>
                                        <p:strVal val="visible"/>
                                      </p:to>
                                    </p:set>
                                    <p:animEffect transition="in" filter="fade">
                                      <p:cBhvr>
                                        <p:cTn id="13" dur="500"/>
                                        <p:tgtEl>
                                          <p:spTgt spid="64"/>
                                        </p:tgtEl>
                                      </p:cBhvr>
                                    </p:animEffect>
                                  </p:childTnLst>
                                </p:cTn>
                              </p:par>
                              <p:par>
                                <p:cTn id="14" presetID="10" presetClass="entr" presetSubtype="0" fill="hold" nodeType="withEffect">
                                  <p:stCondLst>
                                    <p:cond delay="0"/>
                                  </p:stCondLst>
                                  <p:childTnLst>
                                    <p:set>
                                      <p:cBhvr>
                                        <p:cTn id="15" dur="1" fill="hold">
                                          <p:stCondLst>
                                            <p:cond delay="0"/>
                                          </p:stCondLst>
                                        </p:cTn>
                                        <p:tgtEl>
                                          <p:spTgt spid="59"/>
                                        </p:tgtEl>
                                        <p:attrNameLst>
                                          <p:attrName>style.visibility</p:attrName>
                                        </p:attrNameLst>
                                      </p:cBhvr>
                                      <p:to>
                                        <p:strVal val="visible"/>
                                      </p:to>
                                    </p:set>
                                    <p:animEffect transition="in" filter="fade">
                                      <p:cBhvr>
                                        <p:cTn id="16" dur="500"/>
                                        <p:tgtEl>
                                          <p:spTgt spid="59"/>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66"/>
                                        </p:tgtEl>
                                        <p:attrNameLst>
                                          <p:attrName>style.visibility</p:attrName>
                                        </p:attrNameLst>
                                      </p:cBhvr>
                                      <p:to>
                                        <p:strVal val="visible"/>
                                      </p:to>
                                    </p:set>
                                    <p:animEffect transition="in" filter="fade">
                                      <p:cBhvr>
                                        <p:cTn id="21" dur="500"/>
                                        <p:tgtEl>
                                          <p:spTgt spid="66"/>
                                        </p:tgtEl>
                                      </p:cBhvr>
                                    </p:animEffect>
                                  </p:childTnLst>
                                </p:cTn>
                              </p:par>
                              <p:par>
                                <p:cTn id="22" presetID="10" presetClass="entr" presetSubtype="0" fill="hold" nodeType="withEffect">
                                  <p:stCondLst>
                                    <p:cond delay="0"/>
                                  </p:stCondLst>
                                  <p:childTnLst>
                                    <p:set>
                                      <p:cBhvr>
                                        <p:cTn id="23" dur="1" fill="hold">
                                          <p:stCondLst>
                                            <p:cond delay="0"/>
                                          </p:stCondLst>
                                        </p:cTn>
                                        <p:tgtEl>
                                          <p:spTgt spid="54"/>
                                        </p:tgtEl>
                                        <p:attrNameLst>
                                          <p:attrName>style.visibility</p:attrName>
                                        </p:attrNameLst>
                                      </p:cBhvr>
                                      <p:to>
                                        <p:strVal val="visible"/>
                                      </p:to>
                                    </p:set>
                                    <p:animEffect transition="in" filter="fade">
                                      <p:cBhvr>
                                        <p:cTn id="24" dur="500"/>
                                        <p:tgtEl>
                                          <p:spTgt spid="54"/>
                                        </p:tgtEl>
                                      </p:cBhvr>
                                    </p:animEffect>
                                  </p:childTnLst>
                                </p:cTn>
                              </p:par>
                              <p:par>
                                <p:cTn id="25" presetID="42" presetClass="path" presetSubtype="0" accel="50000" decel="50000" fill="hold" nodeType="withEffect">
                                  <p:stCondLst>
                                    <p:cond delay="0"/>
                                  </p:stCondLst>
                                  <p:childTnLst>
                                    <p:animMotion origin="layout" path="M 1.22798E-6 3.38175E-6 L -0.00115 0.12823 " pathEditMode="relative" rAng="0" ptsTypes="AA">
                                      <p:cBhvr>
                                        <p:cTn id="26" dur="2000" fill="hold"/>
                                        <p:tgtEl>
                                          <p:spTgt spid="59"/>
                                        </p:tgtEl>
                                        <p:attrNameLst>
                                          <p:attrName>ppt_x</p:attrName>
                                          <p:attrName>ppt_y</p:attrName>
                                        </p:attrNameLst>
                                      </p:cBhvr>
                                      <p:rCtr x="-64" y="6400"/>
                                    </p:animMotion>
                                  </p:childTnLst>
                                </p:cTn>
                              </p:par>
                              <p:par>
                                <p:cTn id="27" presetID="6" presetClass="emph" presetSubtype="0" accel="10000" decel="90000" fill="hold" nodeType="withEffect">
                                  <p:stCondLst>
                                    <p:cond delay="0"/>
                                  </p:stCondLst>
                                  <p:childTnLst>
                                    <p:animScale>
                                      <p:cBhvr>
                                        <p:cTn id="28" dur="2000" fill="hold"/>
                                        <p:tgtEl>
                                          <p:spTgt spid="59"/>
                                        </p:tgtEl>
                                      </p:cBhvr>
                                      <p:by x="64000" y="64000"/>
                                    </p:animScale>
                                  </p:childTnLst>
                                </p:cTn>
                              </p:par>
                              <p:par>
                                <p:cTn id="29" presetID="10" presetClass="entr" presetSubtype="0" fill="hold" nodeType="withEffect">
                                  <p:stCondLst>
                                    <p:cond delay="500"/>
                                  </p:stCondLst>
                                  <p:childTnLst>
                                    <p:set>
                                      <p:cBhvr>
                                        <p:cTn id="30" dur="1" fill="hold">
                                          <p:stCondLst>
                                            <p:cond delay="0"/>
                                          </p:stCondLst>
                                        </p:cTn>
                                        <p:tgtEl>
                                          <p:spTgt spid="74"/>
                                        </p:tgtEl>
                                        <p:attrNameLst>
                                          <p:attrName>style.visibility</p:attrName>
                                        </p:attrNameLst>
                                      </p:cBhvr>
                                      <p:to>
                                        <p:strVal val="visible"/>
                                      </p:to>
                                    </p:set>
                                    <p:animEffect transition="in" filter="fade">
                                      <p:cBhvr>
                                        <p:cTn id="31" dur="500"/>
                                        <p:tgtEl>
                                          <p:spTgt spid="74"/>
                                        </p:tgtEl>
                                      </p:cBhvr>
                                    </p:animEffect>
                                  </p:childTnLst>
                                </p:cTn>
                              </p:par>
                              <p:par>
                                <p:cTn id="32" presetID="10" presetClass="entr" presetSubtype="0" fill="hold" nodeType="withEffect">
                                  <p:stCondLst>
                                    <p:cond delay="1000"/>
                                  </p:stCondLst>
                                  <p:childTnLst>
                                    <p:set>
                                      <p:cBhvr>
                                        <p:cTn id="33" dur="1" fill="hold">
                                          <p:stCondLst>
                                            <p:cond delay="0"/>
                                          </p:stCondLst>
                                        </p:cTn>
                                        <p:tgtEl>
                                          <p:spTgt spid="85"/>
                                        </p:tgtEl>
                                        <p:attrNameLst>
                                          <p:attrName>style.visibility</p:attrName>
                                        </p:attrNameLst>
                                      </p:cBhvr>
                                      <p:to>
                                        <p:strVal val="visible"/>
                                      </p:to>
                                    </p:set>
                                    <p:animEffect transition="in" filter="fade">
                                      <p:cBhvr>
                                        <p:cTn id="34" dur="500"/>
                                        <p:tgtEl>
                                          <p:spTgt spid="85"/>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72"/>
                                        </p:tgtEl>
                                        <p:attrNameLst>
                                          <p:attrName>style.visibility</p:attrName>
                                        </p:attrNameLst>
                                      </p:cBhvr>
                                      <p:to>
                                        <p:strVal val="visible"/>
                                      </p:to>
                                    </p:set>
                                    <p:animEffect transition="in" filter="fade">
                                      <p:cBhvr>
                                        <p:cTn id="39" dur="500"/>
                                        <p:tgtEl>
                                          <p:spTgt spid="72"/>
                                        </p:tgtEl>
                                      </p:cBhvr>
                                    </p:animEffect>
                                  </p:childTnLst>
                                </p:cTn>
                              </p:par>
                              <p:par>
                                <p:cTn id="40" presetID="10" presetClass="entr" presetSubtype="0" fill="hold" nodeType="withEffect">
                                  <p:stCondLst>
                                    <p:cond delay="0"/>
                                  </p:stCondLst>
                                  <p:childTnLst>
                                    <p:set>
                                      <p:cBhvr>
                                        <p:cTn id="41" dur="1" fill="hold">
                                          <p:stCondLst>
                                            <p:cond delay="0"/>
                                          </p:stCondLst>
                                        </p:cTn>
                                        <p:tgtEl>
                                          <p:spTgt spid="118"/>
                                        </p:tgtEl>
                                        <p:attrNameLst>
                                          <p:attrName>style.visibility</p:attrName>
                                        </p:attrNameLst>
                                      </p:cBhvr>
                                      <p:to>
                                        <p:strVal val="visible"/>
                                      </p:to>
                                    </p:set>
                                    <p:animEffect transition="in" filter="fade">
                                      <p:cBhvr>
                                        <p:cTn id="42" dur="500"/>
                                        <p:tgtEl>
                                          <p:spTgt spid="118"/>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17"/>
                                        </p:tgtEl>
                                        <p:attrNameLst>
                                          <p:attrName>style.visibility</p:attrName>
                                        </p:attrNameLst>
                                      </p:cBhvr>
                                      <p:to>
                                        <p:strVal val="visible"/>
                                      </p:to>
                                    </p:set>
                                    <p:animEffect transition="in" filter="fade">
                                      <p:cBhvr>
                                        <p:cTn id="45" dur="500"/>
                                        <p:tgtEl>
                                          <p:spTgt spid="117"/>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70"/>
                                        </p:tgtEl>
                                        <p:attrNameLst>
                                          <p:attrName>style.visibility</p:attrName>
                                        </p:attrNameLst>
                                      </p:cBhvr>
                                      <p:to>
                                        <p:strVal val="visible"/>
                                      </p:to>
                                    </p:set>
                                    <p:animEffect transition="in" filter="fade">
                                      <p:cBhvr>
                                        <p:cTn id="48" dur="500"/>
                                        <p:tgtEl>
                                          <p:spTgt spid="70"/>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71"/>
                                        </p:tgtEl>
                                        <p:attrNameLst>
                                          <p:attrName>style.visibility</p:attrName>
                                        </p:attrNameLst>
                                      </p:cBhvr>
                                      <p:to>
                                        <p:strVal val="visible"/>
                                      </p:to>
                                    </p:set>
                                    <p:animEffect transition="in" filter="fade">
                                      <p:cBhvr>
                                        <p:cTn id="51" dur="500"/>
                                        <p:tgtEl>
                                          <p:spTgt spid="71"/>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73"/>
                                        </p:tgtEl>
                                        <p:attrNameLst>
                                          <p:attrName>style.visibility</p:attrName>
                                        </p:attrNameLst>
                                      </p:cBhvr>
                                      <p:to>
                                        <p:strVal val="visible"/>
                                      </p:to>
                                    </p:set>
                                    <p:animEffect transition="in" filter="fade">
                                      <p:cBhvr>
                                        <p:cTn id="54" dur="500"/>
                                        <p:tgtEl>
                                          <p:spTgt spid="73"/>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69"/>
                                        </p:tgtEl>
                                        <p:attrNameLst>
                                          <p:attrName>style.visibility</p:attrName>
                                        </p:attrNameLst>
                                      </p:cBhvr>
                                      <p:to>
                                        <p:strVal val="visible"/>
                                      </p:to>
                                    </p:set>
                                    <p:animEffect transition="in" filter="fade">
                                      <p:cBhvr>
                                        <p:cTn id="57" dur="500"/>
                                        <p:tgtEl>
                                          <p:spTgt spid="69"/>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68"/>
                                        </p:tgtEl>
                                        <p:attrNameLst>
                                          <p:attrName>style.visibility</p:attrName>
                                        </p:attrNameLst>
                                      </p:cBhvr>
                                      <p:to>
                                        <p:strVal val="visible"/>
                                      </p:to>
                                    </p:set>
                                    <p:animEffect transition="in" filter="fade">
                                      <p:cBhvr>
                                        <p:cTn id="60" dur="500"/>
                                        <p:tgtEl>
                                          <p:spTgt spid="68"/>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100"/>
                                        </p:tgtEl>
                                        <p:attrNameLst>
                                          <p:attrName>style.visibility</p:attrName>
                                        </p:attrNameLst>
                                      </p:cBhvr>
                                      <p:to>
                                        <p:strVal val="visible"/>
                                      </p:to>
                                    </p:set>
                                    <p:animEffect transition="in" filter="fade">
                                      <p:cBhvr>
                                        <p:cTn id="63" dur="500"/>
                                        <p:tgtEl>
                                          <p:spTgt spid="100"/>
                                        </p:tgtEl>
                                      </p:cBhvr>
                                    </p:animEffect>
                                  </p:childTnLst>
                                </p:cTn>
                              </p:par>
                              <p:par>
                                <p:cTn id="64" presetID="10" presetClass="entr" presetSubtype="0" fill="hold" grpId="3" nodeType="withEffect">
                                  <p:stCondLst>
                                    <p:cond delay="0"/>
                                  </p:stCondLst>
                                  <p:childTnLst>
                                    <p:set>
                                      <p:cBhvr>
                                        <p:cTn id="65" dur="1" fill="hold">
                                          <p:stCondLst>
                                            <p:cond delay="0"/>
                                          </p:stCondLst>
                                        </p:cTn>
                                        <p:tgtEl>
                                          <p:spTgt spid="96"/>
                                        </p:tgtEl>
                                        <p:attrNameLst>
                                          <p:attrName>style.visibility</p:attrName>
                                        </p:attrNameLst>
                                      </p:cBhvr>
                                      <p:to>
                                        <p:strVal val="visible"/>
                                      </p:to>
                                    </p:set>
                                    <p:animEffect transition="in" filter="fade">
                                      <p:cBhvr>
                                        <p:cTn id="66" dur="500"/>
                                        <p:tgtEl>
                                          <p:spTgt spid="96"/>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101"/>
                                        </p:tgtEl>
                                        <p:attrNameLst>
                                          <p:attrName>style.visibility</p:attrName>
                                        </p:attrNameLst>
                                      </p:cBhvr>
                                      <p:to>
                                        <p:strVal val="visible"/>
                                      </p:to>
                                    </p:set>
                                    <p:animEffect transition="in" filter="fade">
                                      <p:cBhvr>
                                        <p:cTn id="69" dur="500"/>
                                        <p:tgtEl>
                                          <p:spTgt spid="101"/>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99"/>
                                        </p:tgtEl>
                                        <p:attrNameLst>
                                          <p:attrName>style.visibility</p:attrName>
                                        </p:attrNameLst>
                                      </p:cBhvr>
                                      <p:to>
                                        <p:strVal val="visible"/>
                                      </p:to>
                                    </p:set>
                                    <p:animEffect transition="in" filter="fade">
                                      <p:cBhvr>
                                        <p:cTn id="72" dur="500"/>
                                        <p:tgtEl>
                                          <p:spTgt spid="99"/>
                                        </p:tgtEl>
                                      </p:cBhvr>
                                    </p:animEffect>
                                  </p:childTnLst>
                                </p:cTn>
                              </p:par>
                              <p:par>
                                <p:cTn id="73" presetID="10" presetClass="entr" presetSubtype="0" fill="hold" grpId="3" nodeType="withEffect">
                                  <p:stCondLst>
                                    <p:cond delay="0"/>
                                  </p:stCondLst>
                                  <p:childTnLst>
                                    <p:set>
                                      <p:cBhvr>
                                        <p:cTn id="74" dur="1" fill="hold">
                                          <p:stCondLst>
                                            <p:cond delay="0"/>
                                          </p:stCondLst>
                                        </p:cTn>
                                        <p:tgtEl>
                                          <p:spTgt spid="53"/>
                                        </p:tgtEl>
                                        <p:attrNameLst>
                                          <p:attrName>style.visibility</p:attrName>
                                        </p:attrNameLst>
                                      </p:cBhvr>
                                      <p:to>
                                        <p:strVal val="visible"/>
                                      </p:to>
                                    </p:set>
                                    <p:animEffect transition="in" filter="fade">
                                      <p:cBhvr>
                                        <p:cTn id="75" dur="500"/>
                                        <p:tgtEl>
                                          <p:spTgt spid="53"/>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97"/>
                                        </p:tgtEl>
                                        <p:attrNameLst>
                                          <p:attrName>style.visibility</p:attrName>
                                        </p:attrNameLst>
                                      </p:cBhvr>
                                      <p:to>
                                        <p:strVal val="visible"/>
                                      </p:to>
                                    </p:set>
                                    <p:animEffect transition="in" filter="fade">
                                      <p:cBhvr>
                                        <p:cTn id="78" dur="500"/>
                                        <p:tgtEl>
                                          <p:spTgt spid="97"/>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102"/>
                                        </p:tgtEl>
                                        <p:attrNameLst>
                                          <p:attrName>style.visibility</p:attrName>
                                        </p:attrNameLst>
                                      </p:cBhvr>
                                      <p:to>
                                        <p:strVal val="visible"/>
                                      </p:to>
                                    </p:set>
                                    <p:animEffect transition="in" filter="fade">
                                      <p:cBhvr>
                                        <p:cTn id="81" dur="500"/>
                                        <p:tgtEl>
                                          <p:spTgt spid="102"/>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105"/>
                                        </p:tgtEl>
                                        <p:attrNameLst>
                                          <p:attrName>style.visibility</p:attrName>
                                        </p:attrNameLst>
                                      </p:cBhvr>
                                      <p:to>
                                        <p:strVal val="visible"/>
                                      </p:to>
                                    </p:set>
                                    <p:animEffect transition="in" filter="fade">
                                      <p:cBhvr>
                                        <p:cTn id="84" dur="500"/>
                                        <p:tgtEl>
                                          <p:spTgt spid="105"/>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106"/>
                                        </p:tgtEl>
                                        <p:attrNameLst>
                                          <p:attrName>style.visibility</p:attrName>
                                        </p:attrNameLst>
                                      </p:cBhvr>
                                      <p:to>
                                        <p:strVal val="visible"/>
                                      </p:to>
                                    </p:set>
                                    <p:animEffect transition="in" filter="fade">
                                      <p:cBhvr>
                                        <p:cTn id="87" dur="500"/>
                                        <p:tgtEl>
                                          <p:spTgt spid="106"/>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107"/>
                                        </p:tgtEl>
                                        <p:attrNameLst>
                                          <p:attrName>style.visibility</p:attrName>
                                        </p:attrNameLst>
                                      </p:cBhvr>
                                      <p:to>
                                        <p:strVal val="visible"/>
                                      </p:to>
                                    </p:set>
                                    <p:animEffect transition="in" filter="fade">
                                      <p:cBhvr>
                                        <p:cTn id="90" dur="500"/>
                                        <p:tgtEl>
                                          <p:spTgt spid="107"/>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108"/>
                                        </p:tgtEl>
                                        <p:attrNameLst>
                                          <p:attrName>style.visibility</p:attrName>
                                        </p:attrNameLst>
                                      </p:cBhvr>
                                      <p:to>
                                        <p:strVal val="visible"/>
                                      </p:to>
                                    </p:set>
                                    <p:animEffect transition="in" filter="fade">
                                      <p:cBhvr>
                                        <p:cTn id="93" dur="500"/>
                                        <p:tgtEl>
                                          <p:spTgt spid="108"/>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109"/>
                                        </p:tgtEl>
                                        <p:attrNameLst>
                                          <p:attrName>style.visibility</p:attrName>
                                        </p:attrNameLst>
                                      </p:cBhvr>
                                      <p:to>
                                        <p:strVal val="visible"/>
                                      </p:to>
                                    </p:set>
                                    <p:animEffect transition="in" filter="fade">
                                      <p:cBhvr>
                                        <p:cTn id="96" dur="500"/>
                                        <p:tgtEl>
                                          <p:spTgt spid="109"/>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110"/>
                                        </p:tgtEl>
                                        <p:attrNameLst>
                                          <p:attrName>style.visibility</p:attrName>
                                        </p:attrNameLst>
                                      </p:cBhvr>
                                      <p:to>
                                        <p:strVal val="visible"/>
                                      </p:to>
                                    </p:set>
                                    <p:animEffect transition="in" filter="fade">
                                      <p:cBhvr>
                                        <p:cTn id="99" dur="500"/>
                                        <p:tgtEl>
                                          <p:spTgt spid="110"/>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111"/>
                                        </p:tgtEl>
                                        <p:attrNameLst>
                                          <p:attrName>style.visibility</p:attrName>
                                        </p:attrNameLst>
                                      </p:cBhvr>
                                      <p:to>
                                        <p:strVal val="visible"/>
                                      </p:to>
                                    </p:set>
                                    <p:animEffect transition="in" filter="fade">
                                      <p:cBhvr>
                                        <p:cTn id="102" dur="500"/>
                                        <p:tgtEl>
                                          <p:spTgt spid="111"/>
                                        </p:tgtEl>
                                      </p:cBhvr>
                                    </p:animEffect>
                                  </p:childTnLst>
                                </p:cTn>
                              </p:par>
                              <p:par>
                                <p:cTn id="103" presetID="10" presetClass="entr" presetSubtype="0" fill="hold" grpId="0" nodeType="withEffect">
                                  <p:stCondLst>
                                    <p:cond delay="0"/>
                                  </p:stCondLst>
                                  <p:childTnLst>
                                    <p:set>
                                      <p:cBhvr>
                                        <p:cTn id="104" dur="1" fill="hold">
                                          <p:stCondLst>
                                            <p:cond delay="0"/>
                                          </p:stCondLst>
                                        </p:cTn>
                                        <p:tgtEl>
                                          <p:spTgt spid="112"/>
                                        </p:tgtEl>
                                        <p:attrNameLst>
                                          <p:attrName>style.visibility</p:attrName>
                                        </p:attrNameLst>
                                      </p:cBhvr>
                                      <p:to>
                                        <p:strVal val="visible"/>
                                      </p:to>
                                    </p:set>
                                    <p:animEffect transition="in" filter="fade">
                                      <p:cBhvr>
                                        <p:cTn id="105" dur="500"/>
                                        <p:tgtEl>
                                          <p:spTgt spid="112"/>
                                        </p:tgtEl>
                                      </p:cBhvr>
                                    </p:animEffect>
                                  </p:childTnLst>
                                </p:cTn>
                              </p:par>
                              <p:par>
                                <p:cTn id="106" presetID="10" presetClass="entr" presetSubtype="0" fill="hold" grpId="0" nodeType="withEffect">
                                  <p:stCondLst>
                                    <p:cond delay="0"/>
                                  </p:stCondLst>
                                  <p:childTnLst>
                                    <p:set>
                                      <p:cBhvr>
                                        <p:cTn id="107" dur="1" fill="hold">
                                          <p:stCondLst>
                                            <p:cond delay="0"/>
                                          </p:stCondLst>
                                        </p:cTn>
                                        <p:tgtEl>
                                          <p:spTgt spid="113"/>
                                        </p:tgtEl>
                                        <p:attrNameLst>
                                          <p:attrName>style.visibility</p:attrName>
                                        </p:attrNameLst>
                                      </p:cBhvr>
                                      <p:to>
                                        <p:strVal val="visible"/>
                                      </p:to>
                                    </p:set>
                                    <p:animEffect transition="in" filter="fade">
                                      <p:cBhvr>
                                        <p:cTn id="108" dur="500"/>
                                        <p:tgtEl>
                                          <p:spTgt spid="113"/>
                                        </p:tgtEl>
                                      </p:cBhvr>
                                    </p:animEffect>
                                  </p:childTnLst>
                                </p:cTn>
                              </p:par>
                              <p:par>
                                <p:cTn id="109" presetID="10" presetClass="entr" presetSubtype="0" fill="hold" grpId="0" nodeType="withEffect">
                                  <p:stCondLst>
                                    <p:cond delay="0"/>
                                  </p:stCondLst>
                                  <p:childTnLst>
                                    <p:set>
                                      <p:cBhvr>
                                        <p:cTn id="110" dur="1" fill="hold">
                                          <p:stCondLst>
                                            <p:cond delay="0"/>
                                          </p:stCondLst>
                                        </p:cTn>
                                        <p:tgtEl>
                                          <p:spTgt spid="114"/>
                                        </p:tgtEl>
                                        <p:attrNameLst>
                                          <p:attrName>style.visibility</p:attrName>
                                        </p:attrNameLst>
                                      </p:cBhvr>
                                      <p:to>
                                        <p:strVal val="visible"/>
                                      </p:to>
                                    </p:set>
                                    <p:animEffect transition="in" filter="fade">
                                      <p:cBhvr>
                                        <p:cTn id="111" dur="500"/>
                                        <p:tgtEl>
                                          <p:spTgt spid="114"/>
                                        </p:tgtEl>
                                      </p:cBhvr>
                                    </p:animEffect>
                                  </p:childTnLst>
                                </p:cTn>
                              </p:par>
                              <p:par>
                                <p:cTn id="112" presetID="10" presetClass="entr" presetSubtype="0" fill="hold" grpId="0" nodeType="withEffect">
                                  <p:stCondLst>
                                    <p:cond delay="0"/>
                                  </p:stCondLst>
                                  <p:childTnLst>
                                    <p:set>
                                      <p:cBhvr>
                                        <p:cTn id="113" dur="1" fill="hold">
                                          <p:stCondLst>
                                            <p:cond delay="0"/>
                                          </p:stCondLst>
                                        </p:cTn>
                                        <p:tgtEl>
                                          <p:spTgt spid="115"/>
                                        </p:tgtEl>
                                        <p:attrNameLst>
                                          <p:attrName>style.visibility</p:attrName>
                                        </p:attrNameLst>
                                      </p:cBhvr>
                                      <p:to>
                                        <p:strVal val="visible"/>
                                      </p:to>
                                    </p:set>
                                    <p:animEffect transition="in" filter="fade">
                                      <p:cBhvr>
                                        <p:cTn id="114" dur="500"/>
                                        <p:tgtEl>
                                          <p:spTgt spid="115"/>
                                        </p:tgtEl>
                                      </p:cBhvr>
                                    </p:animEffect>
                                  </p:childTnLst>
                                </p:cTn>
                              </p:par>
                              <p:par>
                                <p:cTn id="115" presetID="10" presetClass="entr" presetSubtype="0" fill="hold" grpId="0" nodeType="withEffect">
                                  <p:stCondLst>
                                    <p:cond delay="0"/>
                                  </p:stCondLst>
                                  <p:childTnLst>
                                    <p:set>
                                      <p:cBhvr>
                                        <p:cTn id="116" dur="1" fill="hold">
                                          <p:stCondLst>
                                            <p:cond delay="0"/>
                                          </p:stCondLst>
                                        </p:cTn>
                                        <p:tgtEl>
                                          <p:spTgt spid="104"/>
                                        </p:tgtEl>
                                        <p:attrNameLst>
                                          <p:attrName>style.visibility</p:attrName>
                                        </p:attrNameLst>
                                      </p:cBhvr>
                                      <p:to>
                                        <p:strVal val="visible"/>
                                      </p:to>
                                    </p:set>
                                    <p:animEffect transition="in" filter="fade">
                                      <p:cBhvr>
                                        <p:cTn id="117" dur="500"/>
                                        <p:tgtEl>
                                          <p:spTgt spid="104"/>
                                        </p:tgtEl>
                                      </p:cBhvr>
                                    </p:animEffect>
                                  </p:childTnLst>
                                </p:cTn>
                              </p:par>
                              <p:par>
                                <p:cTn id="118" presetID="10" presetClass="entr" presetSubtype="0" fill="hold" grpId="0" nodeType="withEffect">
                                  <p:stCondLst>
                                    <p:cond delay="0"/>
                                  </p:stCondLst>
                                  <p:childTnLst>
                                    <p:set>
                                      <p:cBhvr>
                                        <p:cTn id="119" dur="1" fill="hold">
                                          <p:stCondLst>
                                            <p:cond delay="0"/>
                                          </p:stCondLst>
                                        </p:cTn>
                                        <p:tgtEl>
                                          <p:spTgt spid="103"/>
                                        </p:tgtEl>
                                        <p:attrNameLst>
                                          <p:attrName>style.visibility</p:attrName>
                                        </p:attrNameLst>
                                      </p:cBhvr>
                                      <p:to>
                                        <p:strVal val="visible"/>
                                      </p:to>
                                    </p:set>
                                    <p:animEffect transition="in" filter="fade">
                                      <p:cBhvr>
                                        <p:cTn id="120" dur="500"/>
                                        <p:tgtEl>
                                          <p:spTgt spid="103"/>
                                        </p:tgtEl>
                                      </p:cBhvr>
                                    </p:animEffect>
                                  </p:childTnLst>
                                </p:cTn>
                              </p:par>
                              <p:par>
                                <p:cTn id="121" presetID="10" presetClass="entr" presetSubtype="0" fill="hold" grpId="0" nodeType="withEffect">
                                  <p:stCondLst>
                                    <p:cond delay="0"/>
                                  </p:stCondLst>
                                  <p:childTnLst>
                                    <p:set>
                                      <p:cBhvr>
                                        <p:cTn id="122" dur="1" fill="hold">
                                          <p:stCondLst>
                                            <p:cond delay="0"/>
                                          </p:stCondLst>
                                        </p:cTn>
                                        <p:tgtEl>
                                          <p:spTgt spid="98"/>
                                        </p:tgtEl>
                                        <p:attrNameLst>
                                          <p:attrName>style.visibility</p:attrName>
                                        </p:attrNameLst>
                                      </p:cBhvr>
                                      <p:to>
                                        <p:strVal val="visible"/>
                                      </p:to>
                                    </p:set>
                                    <p:animEffect transition="in" filter="fade">
                                      <p:cBhvr>
                                        <p:cTn id="123" dur="500"/>
                                        <p:tgtEl>
                                          <p:spTgt spid="98"/>
                                        </p:tgtEl>
                                      </p:cBhvr>
                                    </p:animEffect>
                                  </p:childTnLst>
                                </p:cTn>
                              </p:par>
                            </p:childTnLst>
                          </p:cTn>
                        </p:par>
                      </p:childTnLst>
                    </p:cTn>
                  </p:par>
                  <p:par>
                    <p:cTn id="124" fill="hold">
                      <p:stCondLst>
                        <p:cond delay="indefinite"/>
                      </p:stCondLst>
                      <p:childTnLst>
                        <p:par>
                          <p:cTn id="125" fill="hold">
                            <p:stCondLst>
                              <p:cond delay="0"/>
                            </p:stCondLst>
                            <p:childTnLst>
                              <p:par>
                                <p:cTn id="126" presetID="10" presetClass="entr" presetSubtype="0" fill="hold" nodeType="clickEffect">
                                  <p:stCondLst>
                                    <p:cond delay="0"/>
                                  </p:stCondLst>
                                  <p:childTnLst>
                                    <p:set>
                                      <p:cBhvr>
                                        <p:cTn id="127" dur="1" fill="hold">
                                          <p:stCondLst>
                                            <p:cond delay="0"/>
                                          </p:stCondLst>
                                        </p:cTn>
                                        <p:tgtEl>
                                          <p:spTgt spid="20"/>
                                        </p:tgtEl>
                                        <p:attrNameLst>
                                          <p:attrName>style.visibility</p:attrName>
                                        </p:attrNameLst>
                                      </p:cBhvr>
                                      <p:to>
                                        <p:strVal val="visible"/>
                                      </p:to>
                                    </p:set>
                                    <p:animEffect transition="in" filter="fade">
                                      <p:cBhvr>
                                        <p:cTn id="128" dur="500"/>
                                        <p:tgtEl>
                                          <p:spTgt spid="20"/>
                                        </p:tgtEl>
                                      </p:cBhvr>
                                    </p:animEffect>
                                  </p:childTnLst>
                                </p:cTn>
                              </p:par>
                              <p:par>
                                <p:cTn id="129" presetID="10" presetClass="entr" presetSubtype="0" fill="hold" grpId="0" nodeType="withEffect">
                                  <p:stCondLst>
                                    <p:cond delay="0"/>
                                  </p:stCondLst>
                                  <p:childTnLst>
                                    <p:set>
                                      <p:cBhvr>
                                        <p:cTn id="130" dur="1" fill="hold">
                                          <p:stCondLst>
                                            <p:cond delay="0"/>
                                          </p:stCondLst>
                                        </p:cTn>
                                        <p:tgtEl>
                                          <p:spTgt spid="67"/>
                                        </p:tgtEl>
                                        <p:attrNameLst>
                                          <p:attrName>style.visibility</p:attrName>
                                        </p:attrNameLst>
                                      </p:cBhvr>
                                      <p:to>
                                        <p:strVal val="visible"/>
                                      </p:to>
                                    </p:set>
                                    <p:animEffect transition="in" filter="fade">
                                      <p:cBhvr>
                                        <p:cTn id="131" dur="500"/>
                                        <p:tgtEl>
                                          <p:spTgt spid="67"/>
                                        </p:tgtEl>
                                      </p:cBhvr>
                                    </p:animEffect>
                                  </p:childTnLst>
                                </p:cTn>
                              </p:par>
                            </p:childTnLst>
                          </p:cTn>
                        </p:par>
                        <p:par>
                          <p:cTn id="132" fill="hold">
                            <p:stCondLst>
                              <p:cond delay="500"/>
                            </p:stCondLst>
                            <p:childTnLst>
                              <p:par>
                                <p:cTn id="133" presetID="42" presetClass="path" presetSubtype="0" accel="50000" decel="50000" fill="hold" grpId="1" nodeType="afterEffect">
                                  <p:stCondLst>
                                    <p:cond delay="0"/>
                                  </p:stCondLst>
                                  <p:childTnLst>
                                    <p:animMotion origin="layout" path="M 4.65407E-6 3.1094E-6 L 0.02016 0.1305 " pathEditMode="relative" rAng="0" ptsTypes="AA">
                                      <p:cBhvr>
                                        <p:cTn id="134" dur="1500" fill="hold"/>
                                        <p:tgtEl>
                                          <p:spTgt spid="70"/>
                                        </p:tgtEl>
                                        <p:attrNameLst>
                                          <p:attrName>ppt_x</p:attrName>
                                          <p:attrName>ppt_y</p:attrName>
                                        </p:attrNameLst>
                                      </p:cBhvr>
                                      <p:rCtr x="1008" y="6514"/>
                                    </p:animMotion>
                                  </p:childTnLst>
                                </p:cTn>
                              </p:par>
                              <p:par>
                                <p:cTn id="135" presetID="6" presetClass="emph" presetSubtype="0" fill="hold" grpId="2" nodeType="withEffect">
                                  <p:stCondLst>
                                    <p:cond delay="0"/>
                                  </p:stCondLst>
                                  <p:childTnLst>
                                    <p:animScale>
                                      <p:cBhvr>
                                        <p:cTn id="136" dur="1500" fill="hold"/>
                                        <p:tgtEl>
                                          <p:spTgt spid="70"/>
                                        </p:tgtEl>
                                      </p:cBhvr>
                                      <p:by x="100000" y="82350"/>
                                    </p:animScale>
                                  </p:childTnLst>
                                </p:cTn>
                              </p:par>
                              <p:par>
                                <p:cTn id="137" presetID="6" presetClass="emph" presetSubtype="0" decel="100000" fill="hold" grpId="3" nodeType="withEffect">
                                  <p:stCondLst>
                                    <p:cond delay="0"/>
                                  </p:stCondLst>
                                  <p:childTnLst>
                                    <p:animScale>
                                      <p:cBhvr>
                                        <p:cTn id="138" dur="1500" fill="hold"/>
                                        <p:tgtEl>
                                          <p:spTgt spid="70"/>
                                        </p:tgtEl>
                                      </p:cBhvr>
                                      <p:by x="80000" y="100000"/>
                                    </p:animScale>
                                  </p:childTnLst>
                                </p:cTn>
                              </p:par>
                              <p:par>
                                <p:cTn id="139" presetID="42" presetClass="path" presetSubtype="0" accel="50000" decel="50000" fill="hold" grpId="1" nodeType="withEffect">
                                  <p:stCondLst>
                                    <p:cond delay="0"/>
                                  </p:stCondLst>
                                  <p:childTnLst>
                                    <p:animMotion origin="layout" path="M -2.73168E-7 -2.84612E-6 L -0.04085 0.1641 " pathEditMode="relative" rAng="0" ptsTypes="AA">
                                      <p:cBhvr>
                                        <p:cTn id="140" dur="1500" fill="hold"/>
                                        <p:tgtEl>
                                          <p:spTgt spid="98"/>
                                        </p:tgtEl>
                                        <p:attrNameLst>
                                          <p:attrName>ppt_x</p:attrName>
                                          <p:attrName>ppt_y</p:attrName>
                                        </p:attrNameLst>
                                      </p:cBhvr>
                                      <p:rCtr x="-2042" y="8193"/>
                                    </p:animMotion>
                                  </p:childTnLst>
                                </p:cTn>
                              </p:par>
                              <p:par>
                                <p:cTn id="141" presetID="6" presetClass="emph" presetSubtype="0" decel="100000" fill="hold" grpId="2" nodeType="withEffect">
                                  <p:stCondLst>
                                    <p:cond delay="0"/>
                                  </p:stCondLst>
                                  <p:childTnLst>
                                    <p:animScale>
                                      <p:cBhvr>
                                        <p:cTn id="142" dur="1500" fill="hold"/>
                                        <p:tgtEl>
                                          <p:spTgt spid="98"/>
                                        </p:tgtEl>
                                      </p:cBhvr>
                                      <p:by x="100000" y="82350"/>
                                    </p:animScale>
                                  </p:childTnLst>
                                </p:cTn>
                              </p:par>
                              <p:par>
                                <p:cTn id="143" presetID="6" presetClass="emph" presetSubtype="0" decel="100000" fill="hold" grpId="3" nodeType="withEffect">
                                  <p:stCondLst>
                                    <p:cond delay="0"/>
                                  </p:stCondLst>
                                  <p:childTnLst>
                                    <p:animScale>
                                      <p:cBhvr>
                                        <p:cTn id="144" dur="1500" fill="hold"/>
                                        <p:tgtEl>
                                          <p:spTgt spid="98"/>
                                        </p:tgtEl>
                                      </p:cBhvr>
                                      <p:by x="80000" y="100000"/>
                                    </p:animScale>
                                  </p:childTnLst>
                                </p:cTn>
                              </p:par>
                              <p:par>
                                <p:cTn id="145" presetID="42" presetClass="path" presetSubtype="0" accel="50000" decel="50000" fill="hold" grpId="1" nodeType="withEffect">
                                  <p:stCondLst>
                                    <p:cond delay="0"/>
                                  </p:stCondLst>
                                  <p:childTnLst>
                                    <p:animMotion origin="layout" path="M -2.73168E-7 -4.62551E-6 L 0.01098 0.3173 " pathEditMode="relative" rAng="0" ptsTypes="AA">
                                      <p:cBhvr>
                                        <p:cTn id="146" dur="1500" fill="hold"/>
                                        <p:tgtEl>
                                          <p:spTgt spid="97"/>
                                        </p:tgtEl>
                                        <p:attrNameLst>
                                          <p:attrName>ppt_x</p:attrName>
                                          <p:attrName>ppt_y</p:attrName>
                                        </p:attrNameLst>
                                      </p:cBhvr>
                                      <p:rCtr x="549" y="15865"/>
                                    </p:animMotion>
                                  </p:childTnLst>
                                </p:cTn>
                              </p:par>
                              <p:par>
                                <p:cTn id="147" presetID="6" presetClass="emph" presetSubtype="0" decel="100000" fill="hold" grpId="2" nodeType="withEffect">
                                  <p:stCondLst>
                                    <p:cond delay="0"/>
                                  </p:stCondLst>
                                  <p:childTnLst>
                                    <p:animScale>
                                      <p:cBhvr>
                                        <p:cTn id="148" dur="1500" fill="hold"/>
                                        <p:tgtEl>
                                          <p:spTgt spid="97"/>
                                        </p:tgtEl>
                                      </p:cBhvr>
                                      <p:by x="100000" y="82350"/>
                                    </p:animScale>
                                  </p:childTnLst>
                                </p:cTn>
                              </p:par>
                              <p:par>
                                <p:cTn id="149" presetID="6" presetClass="emph" presetSubtype="0" decel="100000" fill="hold" grpId="3" nodeType="withEffect">
                                  <p:stCondLst>
                                    <p:cond delay="0"/>
                                  </p:stCondLst>
                                  <p:childTnLst>
                                    <p:animScale>
                                      <p:cBhvr>
                                        <p:cTn id="150" dur="1500" fill="hold"/>
                                        <p:tgtEl>
                                          <p:spTgt spid="97"/>
                                        </p:tgtEl>
                                      </p:cBhvr>
                                      <p:by x="80000" y="100000"/>
                                    </p:animScale>
                                  </p:childTnLst>
                                </p:cTn>
                              </p:par>
                              <p:par>
                                <p:cTn id="151" presetID="42" presetClass="path" presetSubtype="0" accel="50000" decel="50000" fill="hold" grpId="2" nodeType="withEffect">
                                  <p:stCondLst>
                                    <p:cond delay="0"/>
                                  </p:stCondLst>
                                  <p:childTnLst>
                                    <p:animMotion origin="layout" path="M 4.65407E-6 3.1094E-6 L -0.04366 0.19042 " pathEditMode="relative" rAng="0" ptsTypes="AA">
                                      <p:cBhvr>
                                        <p:cTn id="152" dur="1500" fill="hold"/>
                                        <p:tgtEl>
                                          <p:spTgt spid="96"/>
                                        </p:tgtEl>
                                        <p:attrNameLst>
                                          <p:attrName>ppt_x</p:attrName>
                                          <p:attrName>ppt_y</p:attrName>
                                        </p:attrNameLst>
                                      </p:cBhvr>
                                      <p:rCtr x="-2183" y="9510"/>
                                    </p:animMotion>
                                  </p:childTnLst>
                                </p:cTn>
                              </p:par>
                              <p:par>
                                <p:cTn id="153" presetID="6" presetClass="emph" presetSubtype="0" fill="hold" grpId="0" nodeType="withEffect">
                                  <p:stCondLst>
                                    <p:cond delay="0"/>
                                  </p:stCondLst>
                                  <p:childTnLst>
                                    <p:animScale>
                                      <p:cBhvr>
                                        <p:cTn id="154" dur="1500" fill="hold"/>
                                        <p:tgtEl>
                                          <p:spTgt spid="96"/>
                                        </p:tgtEl>
                                      </p:cBhvr>
                                      <p:by x="100000" y="82350"/>
                                    </p:animScale>
                                  </p:childTnLst>
                                </p:cTn>
                              </p:par>
                              <p:par>
                                <p:cTn id="155" presetID="6" presetClass="emph" presetSubtype="0" decel="100000" fill="hold" grpId="1" nodeType="withEffect">
                                  <p:stCondLst>
                                    <p:cond delay="0"/>
                                  </p:stCondLst>
                                  <p:childTnLst>
                                    <p:animScale>
                                      <p:cBhvr>
                                        <p:cTn id="156" dur="1500" fill="hold"/>
                                        <p:tgtEl>
                                          <p:spTgt spid="96"/>
                                        </p:tgtEl>
                                      </p:cBhvr>
                                      <p:by x="80000" y="100000"/>
                                    </p:animScale>
                                  </p:childTnLst>
                                </p:cTn>
                              </p:par>
                              <p:par>
                                <p:cTn id="157" presetID="42" presetClass="path" presetSubtype="0" accel="50000" decel="50000" fill="hold" grpId="1" nodeType="withEffect">
                                  <p:stCondLst>
                                    <p:cond delay="0"/>
                                  </p:stCondLst>
                                  <p:childTnLst>
                                    <p:animMotion origin="layout" path="M -2.73168E-7 -3.73581E-6 L 0.06191 0.16478 " pathEditMode="relative" rAng="0" ptsTypes="AA">
                                      <p:cBhvr>
                                        <p:cTn id="158" dur="1500" fill="hold"/>
                                        <p:tgtEl>
                                          <p:spTgt spid="100"/>
                                        </p:tgtEl>
                                        <p:attrNameLst>
                                          <p:attrName>ppt_x</p:attrName>
                                          <p:attrName>ppt_y</p:attrName>
                                        </p:attrNameLst>
                                      </p:cBhvr>
                                      <p:rCtr x="3089" y="8239"/>
                                    </p:animMotion>
                                  </p:childTnLst>
                                </p:cTn>
                              </p:par>
                              <p:par>
                                <p:cTn id="159" presetID="6" presetClass="emph" presetSubtype="0" decel="100000" fill="hold" grpId="2" nodeType="withEffect">
                                  <p:stCondLst>
                                    <p:cond delay="0"/>
                                  </p:stCondLst>
                                  <p:childTnLst>
                                    <p:animScale>
                                      <p:cBhvr>
                                        <p:cTn id="160" dur="1500" fill="hold"/>
                                        <p:tgtEl>
                                          <p:spTgt spid="100"/>
                                        </p:tgtEl>
                                      </p:cBhvr>
                                      <p:by x="100000" y="82350"/>
                                    </p:animScale>
                                  </p:childTnLst>
                                </p:cTn>
                              </p:par>
                              <p:par>
                                <p:cTn id="161" presetID="6" presetClass="emph" presetSubtype="0" decel="100000" fill="hold" grpId="3" nodeType="withEffect">
                                  <p:stCondLst>
                                    <p:cond delay="0"/>
                                  </p:stCondLst>
                                  <p:childTnLst>
                                    <p:animScale>
                                      <p:cBhvr>
                                        <p:cTn id="162" dur="1500" fill="hold"/>
                                        <p:tgtEl>
                                          <p:spTgt spid="100"/>
                                        </p:tgtEl>
                                      </p:cBhvr>
                                      <p:by x="80000" y="100000"/>
                                    </p:animScale>
                                  </p:childTnLst>
                                </p:cTn>
                              </p:par>
                              <p:par>
                                <p:cTn id="163" presetID="42" presetClass="path" presetSubtype="0" accel="50000" decel="50000" fill="hold" grpId="1" nodeType="withEffect">
                                  <p:stCondLst>
                                    <p:cond delay="0"/>
                                  </p:stCondLst>
                                  <p:childTnLst>
                                    <p:animMotion origin="layout" path="M -1.26117E-6 -1.18021E-7 L -0.07008 0.22878 " pathEditMode="relative" rAng="0" ptsTypes="AA">
                                      <p:cBhvr>
                                        <p:cTn id="164" dur="1500" fill="hold"/>
                                        <p:tgtEl>
                                          <p:spTgt spid="102"/>
                                        </p:tgtEl>
                                        <p:attrNameLst>
                                          <p:attrName>ppt_x</p:attrName>
                                          <p:attrName>ppt_y</p:attrName>
                                        </p:attrNameLst>
                                      </p:cBhvr>
                                      <p:rCtr x="-3510" y="11439"/>
                                    </p:animMotion>
                                  </p:childTnLst>
                                </p:cTn>
                              </p:par>
                              <p:par>
                                <p:cTn id="165" presetID="6" presetClass="emph" presetSubtype="0" decel="100000" fill="hold" grpId="2" nodeType="withEffect">
                                  <p:stCondLst>
                                    <p:cond delay="0"/>
                                  </p:stCondLst>
                                  <p:childTnLst>
                                    <p:animScale>
                                      <p:cBhvr>
                                        <p:cTn id="166" dur="1500" fill="hold"/>
                                        <p:tgtEl>
                                          <p:spTgt spid="102"/>
                                        </p:tgtEl>
                                      </p:cBhvr>
                                      <p:by x="100000" y="82350"/>
                                    </p:animScale>
                                  </p:childTnLst>
                                </p:cTn>
                              </p:par>
                              <p:par>
                                <p:cTn id="167" presetID="6" presetClass="emph" presetSubtype="0" decel="100000" fill="hold" grpId="3" nodeType="withEffect">
                                  <p:stCondLst>
                                    <p:cond delay="0"/>
                                  </p:stCondLst>
                                  <p:childTnLst>
                                    <p:animScale>
                                      <p:cBhvr>
                                        <p:cTn id="168" dur="1500" fill="hold"/>
                                        <p:tgtEl>
                                          <p:spTgt spid="102"/>
                                        </p:tgtEl>
                                      </p:cBhvr>
                                      <p:by x="80000" y="100000"/>
                                    </p:animScale>
                                  </p:childTnLst>
                                </p:cTn>
                              </p:par>
                              <p:par>
                                <p:cTn id="169" presetID="42" presetClass="path" presetSubtype="0" accel="50000" decel="50000" fill="hold" grpId="1" nodeType="withEffect">
                                  <p:stCondLst>
                                    <p:cond delay="0"/>
                                  </p:stCondLst>
                                  <p:childTnLst>
                                    <p:animMotion origin="layout" path="M -1.26117E-6 -1.18021E-7 L -0.01021 0.29392 " pathEditMode="relative" rAng="0" ptsTypes="AA">
                                      <p:cBhvr>
                                        <p:cTn id="170" dur="1500" fill="hold"/>
                                        <p:tgtEl>
                                          <p:spTgt spid="103"/>
                                        </p:tgtEl>
                                        <p:attrNameLst>
                                          <p:attrName>ppt_x</p:attrName>
                                          <p:attrName>ppt_y</p:attrName>
                                        </p:attrNameLst>
                                      </p:cBhvr>
                                      <p:rCtr x="-511" y="14685"/>
                                    </p:animMotion>
                                  </p:childTnLst>
                                </p:cTn>
                              </p:par>
                              <p:par>
                                <p:cTn id="171" presetID="6" presetClass="emph" presetSubtype="0" decel="100000" fill="hold" grpId="2" nodeType="withEffect">
                                  <p:stCondLst>
                                    <p:cond delay="0"/>
                                  </p:stCondLst>
                                  <p:childTnLst>
                                    <p:animScale>
                                      <p:cBhvr>
                                        <p:cTn id="172" dur="1500" fill="hold"/>
                                        <p:tgtEl>
                                          <p:spTgt spid="103"/>
                                        </p:tgtEl>
                                      </p:cBhvr>
                                      <p:by x="100000" y="82350"/>
                                    </p:animScale>
                                  </p:childTnLst>
                                </p:cTn>
                              </p:par>
                              <p:par>
                                <p:cTn id="173" presetID="6" presetClass="emph" presetSubtype="0" decel="100000" fill="hold" grpId="3" nodeType="withEffect">
                                  <p:stCondLst>
                                    <p:cond delay="0"/>
                                  </p:stCondLst>
                                  <p:childTnLst>
                                    <p:animScale>
                                      <p:cBhvr>
                                        <p:cTn id="174" dur="1500" fill="hold"/>
                                        <p:tgtEl>
                                          <p:spTgt spid="103"/>
                                        </p:tgtEl>
                                      </p:cBhvr>
                                      <p:by x="80000" y="100000"/>
                                    </p:animScale>
                                  </p:childTnLst>
                                </p:cTn>
                              </p:par>
                              <p:par>
                                <p:cTn id="175" presetID="42" presetClass="path" presetSubtype="0" accel="50000" decel="50000" fill="hold" grpId="1" nodeType="withEffect">
                                  <p:stCondLst>
                                    <p:cond delay="0"/>
                                  </p:stCondLst>
                                  <p:childTnLst>
                                    <p:animMotion origin="layout" path="M 4.42941E-6 -3.73581E-6 L -0.00996 0.10486 " pathEditMode="relative" rAng="0" ptsTypes="AA">
                                      <p:cBhvr>
                                        <p:cTn id="176" dur="1500" fill="hold"/>
                                        <p:tgtEl>
                                          <p:spTgt spid="101"/>
                                        </p:tgtEl>
                                        <p:attrNameLst>
                                          <p:attrName>ppt_x</p:attrName>
                                          <p:attrName>ppt_y</p:attrName>
                                        </p:attrNameLst>
                                      </p:cBhvr>
                                      <p:rCtr x="-498" y="5243"/>
                                    </p:animMotion>
                                  </p:childTnLst>
                                </p:cTn>
                              </p:par>
                              <p:par>
                                <p:cTn id="177" presetID="6" presetClass="emph" presetSubtype="0" decel="100000" fill="hold" grpId="2" nodeType="withEffect">
                                  <p:stCondLst>
                                    <p:cond delay="0"/>
                                  </p:stCondLst>
                                  <p:childTnLst>
                                    <p:animScale>
                                      <p:cBhvr>
                                        <p:cTn id="178" dur="1500" fill="hold"/>
                                        <p:tgtEl>
                                          <p:spTgt spid="101"/>
                                        </p:tgtEl>
                                      </p:cBhvr>
                                      <p:by x="100000" y="82350"/>
                                    </p:animScale>
                                  </p:childTnLst>
                                </p:cTn>
                              </p:par>
                              <p:par>
                                <p:cTn id="179" presetID="6" presetClass="emph" presetSubtype="0" decel="100000" fill="hold" grpId="3" nodeType="withEffect">
                                  <p:stCondLst>
                                    <p:cond delay="0"/>
                                  </p:stCondLst>
                                  <p:childTnLst>
                                    <p:animScale>
                                      <p:cBhvr>
                                        <p:cTn id="180" dur="1500" fill="hold"/>
                                        <p:tgtEl>
                                          <p:spTgt spid="101"/>
                                        </p:tgtEl>
                                      </p:cBhvr>
                                      <p:by x="80000" y="100000"/>
                                    </p:animScale>
                                  </p:childTnLst>
                                </p:cTn>
                              </p:par>
                              <p:par>
                                <p:cTn id="181" presetID="42" presetClass="path" presetSubtype="0" accel="50000" decel="50000" fill="hold" grpId="1" nodeType="withEffect">
                                  <p:stCondLst>
                                    <p:cond delay="0"/>
                                  </p:stCondLst>
                                  <p:childTnLst>
                                    <p:animMotion origin="layout" path="M 3.21675E-7 -2.84612E-6 L 0.07544 0.24875 " pathEditMode="relative" rAng="0" ptsTypes="AA">
                                      <p:cBhvr>
                                        <p:cTn id="182" dur="1500" fill="hold"/>
                                        <p:tgtEl>
                                          <p:spTgt spid="99"/>
                                        </p:tgtEl>
                                        <p:attrNameLst>
                                          <p:attrName>ppt_x</p:attrName>
                                          <p:attrName>ppt_y</p:attrName>
                                        </p:attrNameLst>
                                      </p:cBhvr>
                                      <p:rCtr x="3766" y="12438"/>
                                    </p:animMotion>
                                  </p:childTnLst>
                                </p:cTn>
                              </p:par>
                              <p:par>
                                <p:cTn id="183" presetID="6" presetClass="emph" presetSubtype="0" decel="100000" fill="hold" grpId="2" nodeType="withEffect">
                                  <p:stCondLst>
                                    <p:cond delay="0"/>
                                  </p:stCondLst>
                                  <p:childTnLst>
                                    <p:animScale>
                                      <p:cBhvr>
                                        <p:cTn id="184" dur="1500" fill="hold"/>
                                        <p:tgtEl>
                                          <p:spTgt spid="99"/>
                                        </p:tgtEl>
                                      </p:cBhvr>
                                      <p:by x="100000" y="82350"/>
                                    </p:animScale>
                                  </p:childTnLst>
                                </p:cTn>
                              </p:par>
                              <p:par>
                                <p:cTn id="185" presetID="6" presetClass="emph" presetSubtype="0" decel="100000" fill="hold" grpId="3" nodeType="withEffect">
                                  <p:stCondLst>
                                    <p:cond delay="0"/>
                                  </p:stCondLst>
                                  <p:childTnLst>
                                    <p:animScale>
                                      <p:cBhvr>
                                        <p:cTn id="186" dur="1500" fill="hold"/>
                                        <p:tgtEl>
                                          <p:spTgt spid="99"/>
                                        </p:tgtEl>
                                      </p:cBhvr>
                                      <p:by x="80000" y="100000"/>
                                    </p:animScale>
                                  </p:childTnLst>
                                </p:cTn>
                              </p:par>
                              <p:par>
                                <p:cTn id="187" presetID="42" presetClass="path" presetSubtype="0" accel="50000" decel="50000" fill="hold" grpId="2" nodeType="withEffect">
                                  <p:stCondLst>
                                    <p:cond delay="0"/>
                                  </p:stCondLst>
                                  <p:childTnLst>
                                    <p:animMotion origin="layout" path="M 4.65407E-6 3.1094E-6 L -0.04404 0.27008 " pathEditMode="relative" rAng="0" ptsTypes="AA">
                                      <p:cBhvr>
                                        <p:cTn id="188" dur="1500" fill="hold"/>
                                        <p:tgtEl>
                                          <p:spTgt spid="53"/>
                                        </p:tgtEl>
                                        <p:attrNameLst>
                                          <p:attrName>ppt_x</p:attrName>
                                          <p:attrName>ppt_y</p:attrName>
                                        </p:attrNameLst>
                                      </p:cBhvr>
                                      <p:rCtr x="-2208" y="13504"/>
                                    </p:animMotion>
                                  </p:childTnLst>
                                </p:cTn>
                              </p:par>
                              <p:par>
                                <p:cTn id="189" presetID="6" presetClass="emph" presetSubtype="0" fill="hold" grpId="0" nodeType="withEffect">
                                  <p:stCondLst>
                                    <p:cond delay="0"/>
                                  </p:stCondLst>
                                  <p:childTnLst>
                                    <p:animScale>
                                      <p:cBhvr>
                                        <p:cTn id="190" dur="1500" fill="hold"/>
                                        <p:tgtEl>
                                          <p:spTgt spid="53"/>
                                        </p:tgtEl>
                                      </p:cBhvr>
                                      <p:by x="100000" y="82350"/>
                                    </p:animScale>
                                  </p:childTnLst>
                                </p:cTn>
                              </p:par>
                              <p:par>
                                <p:cTn id="191" presetID="6" presetClass="emph" presetSubtype="0" decel="100000" fill="hold" grpId="1" nodeType="withEffect">
                                  <p:stCondLst>
                                    <p:cond delay="0"/>
                                  </p:stCondLst>
                                  <p:childTnLst>
                                    <p:animScale>
                                      <p:cBhvr>
                                        <p:cTn id="192" dur="1500" fill="hold"/>
                                        <p:tgtEl>
                                          <p:spTgt spid="53"/>
                                        </p:tgtEl>
                                      </p:cBhvr>
                                      <p:by x="80000" y="100000"/>
                                    </p:animScale>
                                  </p:childTnLst>
                                </p:cTn>
                              </p:par>
                              <p:par>
                                <p:cTn id="193" presetID="42" presetClass="path" presetSubtype="0" accel="50000" decel="50000" fill="hold" grpId="1" nodeType="withEffect">
                                  <p:stCondLst>
                                    <p:cond delay="0"/>
                                  </p:stCondLst>
                                  <p:childTnLst>
                                    <p:animMotion origin="layout" path="M -1.26117E-6 -1.18021E-7 L 0.05425 0.15388 " pathEditMode="relative" rAng="0" ptsTypes="AA">
                                      <p:cBhvr>
                                        <p:cTn id="194" dur="1500" fill="hold"/>
                                        <p:tgtEl>
                                          <p:spTgt spid="104"/>
                                        </p:tgtEl>
                                        <p:attrNameLst>
                                          <p:attrName>ppt_x</p:attrName>
                                          <p:attrName>ppt_y</p:attrName>
                                        </p:attrNameLst>
                                      </p:cBhvr>
                                      <p:rCtr x="2706" y="7694"/>
                                    </p:animMotion>
                                  </p:childTnLst>
                                </p:cTn>
                              </p:par>
                              <p:par>
                                <p:cTn id="195" presetID="6" presetClass="emph" presetSubtype="0" decel="100000" fill="hold" grpId="2" nodeType="withEffect">
                                  <p:stCondLst>
                                    <p:cond delay="0"/>
                                  </p:stCondLst>
                                  <p:childTnLst>
                                    <p:animScale>
                                      <p:cBhvr>
                                        <p:cTn id="196" dur="1500" fill="hold"/>
                                        <p:tgtEl>
                                          <p:spTgt spid="104"/>
                                        </p:tgtEl>
                                      </p:cBhvr>
                                      <p:by x="100000" y="82350"/>
                                    </p:animScale>
                                  </p:childTnLst>
                                </p:cTn>
                              </p:par>
                              <p:par>
                                <p:cTn id="197" presetID="6" presetClass="emph" presetSubtype="0" decel="100000" fill="hold" grpId="3" nodeType="withEffect">
                                  <p:stCondLst>
                                    <p:cond delay="0"/>
                                  </p:stCondLst>
                                  <p:childTnLst>
                                    <p:animScale>
                                      <p:cBhvr>
                                        <p:cTn id="198" dur="1500" fill="hold"/>
                                        <p:tgtEl>
                                          <p:spTgt spid="104"/>
                                        </p:tgtEl>
                                      </p:cBhvr>
                                      <p:by x="80000" y="100000"/>
                                    </p:animScale>
                                  </p:childTnLst>
                                </p:cTn>
                              </p:par>
                              <p:par>
                                <p:cTn id="199" presetID="42" presetClass="path" presetSubtype="0" accel="50000" decel="50000" fill="hold" grpId="1" nodeType="withEffect">
                                  <p:stCondLst>
                                    <p:cond delay="0"/>
                                  </p:stCondLst>
                                  <p:childTnLst>
                                    <p:animMotion origin="layout" path="M 2.02706E-6 -2.3241E-6 L -0.09893 0.25692 " pathEditMode="relative" rAng="0" ptsTypes="AA">
                                      <p:cBhvr>
                                        <p:cTn id="200" dur="1500" fill="hold"/>
                                        <p:tgtEl>
                                          <p:spTgt spid="105"/>
                                        </p:tgtEl>
                                        <p:attrNameLst>
                                          <p:attrName>ppt_x</p:attrName>
                                          <p:attrName>ppt_y</p:attrName>
                                        </p:attrNameLst>
                                      </p:cBhvr>
                                      <p:rCtr x="-4953" y="12846"/>
                                    </p:animMotion>
                                  </p:childTnLst>
                                </p:cTn>
                              </p:par>
                              <p:par>
                                <p:cTn id="201" presetID="6" presetClass="emph" presetSubtype="0" decel="100000" fill="hold" grpId="2" nodeType="withEffect">
                                  <p:stCondLst>
                                    <p:cond delay="0"/>
                                  </p:stCondLst>
                                  <p:childTnLst>
                                    <p:animScale>
                                      <p:cBhvr>
                                        <p:cTn id="202" dur="1500" fill="hold"/>
                                        <p:tgtEl>
                                          <p:spTgt spid="105"/>
                                        </p:tgtEl>
                                      </p:cBhvr>
                                      <p:by x="100000" y="82350"/>
                                    </p:animScale>
                                  </p:childTnLst>
                                </p:cTn>
                              </p:par>
                              <p:par>
                                <p:cTn id="203" presetID="6" presetClass="emph" presetSubtype="0" decel="100000" fill="hold" grpId="3" nodeType="withEffect">
                                  <p:stCondLst>
                                    <p:cond delay="0"/>
                                  </p:stCondLst>
                                  <p:childTnLst>
                                    <p:animScale>
                                      <p:cBhvr>
                                        <p:cTn id="204" dur="1500" fill="hold"/>
                                        <p:tgtEl>
                                          <p:spTgt spid="105"/>
                                        </p:tgtEl>
                                      </p:cBhvr>
                                      <p:by x="80000" y="100000"/>
                                    </p:animScale>
                                  </p:childTnLst>
                                </p:cTn>
                              </p:par>
                              <p:par>
                                <p:cTn id="205" presetID="42" presetClass="path" presetSubtype="0" accel="50000" decel="50000" fill="hold" grpId="1" nodeType="withEffect">
                                  <p:stCondLst>
                                    <p:cond delay="0"/>
                                  </p:stCondLst>
                                  <p:childTnLst>
                                    <p:animMotion origin="layout" path="M 2.02706E-6 -2.3241E-6 L -0.10021 0.18089 " pathEditMode="relative" rAng="0" ptsTypes="AA">
                                      <p:cBhvr>
                                        <p:cTn id="206" dur="1500" fill="hold"/>
                                        <p:tgtEl>
                                          <p:spTgt spid="106"/>
                                        </p:tgtEl>
                                        <p:attrNameLst>
                                          <p:attrName>ppt_x</p:attrName>
                                          <p:attrName>ppt_y</p:attrName>
                                        </p:attrNameLst>
                                      </p:cBhvr>
                                      <p:rCtr x="-5017" y="9033"/>
                                    </p:animMotion>
                                  </p:childTnLst>
                                </p:cTn>
                              </p:par>
                              <p:par>
                                <p:cTn id="207" presetID="6" presetClass="emph" presetSubtype="0" decel="100000" fill="hold" grpId="2" nodeType="withEffect">
                                  <p:stCondLst>
                                    <p:cond delay="0"/>
                                  </p:stCondLst>
                                  <p:childTnLst>
                                    <p:animScale>
                                      <p:cBhvr>
                                        <p:cTn id="208" dur="1500" fill="hold"/>
                                        <p:tgtEl>
                                          <p:spTgt spid="106"/>
                                        </p:tgtEl>
                                      </p:cBhvr>
                                      <p:by x="100000" y="82350"/>
                                    </p:animScale>
                                  </p:childTnLst>
                                </p:cTn>
                              </p:par>
                              <p:par>
                                <p:cTn id="209" presetID="6" presetClass="emph" presetSubtype="0" decel="100000" fill="hold" grpId="3" nodeType="withEffect">
                                  <p:stCondLst>
                                    <p:cond delay="0"/>
                                  </p:stCondLst>
                                  <p:childTnLst>
                                    <p:animScale>
                                      <p:cBhvr>
                                        <p:cTn id="210" dur="1500" fill="hold"/>
                                        <p:tgtEl>
                                          <p:spTgt spid="106"/>
                                        </p:tgtEl>
                                      </p:cBhvr>
                                      <p:by x="80000" y="100000"/>
                                    </p:animScale>
                                  </p:childTnLst>
                                </p:cTn>
                              </p:par>
                              <p:par>
                                <p:cTn id="211" presetID="42" presetClass="path" presetSubtype="0" accel="50000" decel="50000" fill="hold" grpId="1" nodeType="withEffect">
                                  <p:stCondLst>
                                    <p:cond delay="0"/>
                                  </p:stCondLst>
                                  <p:childTnLst>
                                    <p:animMotion origin="layout" path="M 2.02706E-6 -2.3241E-6 L 0.03702 0.24263 " pathEditMode="relative" rAng="0" ptsTypes="AA">
                                      <p:cBhvr>
                                        <p:cTn id="212" dur="1500" fill="hold"/>
                                        <p:tgtEl>
                                          <p:spTgt spid="107"/>
                                        </p:tgtEl>
                                        <p:attrNameLst>
                                          <p:attrName>ppt_x</p:attrName>
                                          <p:attrName>ppt_y</p:attrName>
                                        </p:attrNameLst>
                                      </p:cBhvr>
                                      <p:rCtr x="1851" y="12120"/>
                                    </p:animMotion>
                                  </p:childTnLst>
                                </p:cTn>
                              </p:par>
                              <p:par>
                                <p:cTn id="213" presetID="6" presetClass="emph" presetSubtype="0" decel="100000" fill="hold" grpId="2" nodeType="withEffect">
                                  <p:stCondLst>
                                    <p:cond delay="0"/>
                                  </p:stCondLst>
                                  <p:childTnLst>
                                    <p:animScale>
                                      <p:cBhvr>
                                        <p:cTn id="214" dur="1500" fill="hold"/>
                                        <p:tgtEl>
                                          <p:spTgt spid="107"/>
                                        </p:tgtEl>
                                      </p:cBhvr>
                                      <p:by x="100000" y="82350"/>
                                    </p:animScale>
                                  </p:childTnLst>
                                </p:cTn>
                              </p:par>
                              <p:par>
                                <p:cTn id="215" presetID="6" presetClass="emph" presetSubtype="0" decel="100000" fill="hold" grpId="3" nodeType="withEffect">
                                  <p:stCondLst>
                                    <p:cond delay="0"/>
                                  </p:stCondLst>
                                  <p:childTnLst>
                                    <p:animScale>
                                      <p:cBhvr>
                                        <p:cTn id="216" dur="1500" fill="hold"/>
                                        <p:tgtEl>
                                          <p:spTgt spid="107"/>
                                        </p:tgtEl>
                                      </p:cBhvr>
                                      <p:by x="80000" y="100000"/>
                                    </p:animScale>
                                  </p:childTnLst>
                                </p:cTn>
                              </p:par>
                              <p:par>
                                <p:cTn id="217" presetID="42" presetClass="path" presetSubtype="0" accel="50000" decel="50000" fill="hold" grpId="1" nodeType="withEffect">
                                  <p:stCondLst>
                                    <p:cond delay="0"/>
                                  </p:stCondLst>
                                  <p:childTnLst>
                                    <p:animMotion origin="layout" path="M 2.25172E-6 -3.85384E-6 L 0.03127 0.26737 " pathEditMode="relative" rAng="0" ptsTypes="AA">
                                      <p:cBhvr>
                                        <p:cTn id="218" dur="1500" fill="hold"/>
                                        <p:tgtEl>
                                          <p:spTgt spid="108"/>
                                        </p:tgtEl>
                                        <p:attrNameLst>
                                          <p:attrName>ppt_x</p:attrName>
                                          <p:attrName>ppt_y</p:attrName>
                                        </p:attrNameLst>
                                      </p:cBhvr>
                                      <p:rCtr x="1557" y="13368"/>
                                    </p:animMotion>
                                  </p:childTnLst>
                                </p:cTn>
                              </p:par>
                              <p:par>
                                <p:cTn id="219" presetID="6" presetClass="emph" presetSubtype="0" decel="100000" fill="hold" grpId="2" nodeType="withEffect">
                                  <p:stCondLst>
                                    <p:cond delay="0"/>
                                  </p:stCondLst>
                                  <p:childTnLst>
                                    <p:animScale>
                                      <p:cBhvr>
                                        <p:cTn id="220" dur="1500" fill="hold"/>
                                        <p:tgtEl>
                                          <p:spTgt spid="108"/>
                                        </p:tgtEl>
                                      </p:cBhvr>
                                      <p:by x="100000" y="82350"/>
                                    </p:animScale>
                                  </p:childTnLst>
                                </p:cTn>
                              </p:par>
                              <p:par>
                                <p:cTn id="221" presetID="6" presetClass="emph" presetSubtype="0" decel="100000" fill="hold" grpId="3" nodeType="withEffect">
                                  <p:stCondLst>
                                    <p:cond delay="0"/>
                                  </p:stCondLst>
                                  <p:childTnLst>
                                    <p:animScale>
                                      <p:cBhvr>
                                        <p:cTn id="222" dur="1500" fill="hold"/>
                                        <p:tgtEl>
                                          <p:spTgt spid="108"/>
                                        </p:tgtEl>
                                      </p:cBhvr>
                                      <p:by x="80000" y="100000"/>
                                    </p:animScale>
                                  </p:childTnLst>
                                </p:cTn>
                              </p:par>
                              <p:par>
                                <p:cTn id="223" presetID="42" presetClass="path" presetSubtype="0" accel="50000" decel="50000" fill="hold" grpId="1" nodeType="withEffect">
                                  <p:stCondLst>
                                    <p:cond delay="0"/>
                                  </p:stCondLst>
                                  <p:childTnLst>
                                    <p:animMotion origin="layout" path="M 2.25172E-6 -3.85384E-6 L 0.04161 0.19996 " pathEditMode="relative" rAng="0" ptsTypes="AA">
                                      <p:cBhvr>
                                        <p:cTn id="224" dur="1500" fill="hold"/>
                                        <p:tgtEl>
                                          <p:spTgt spid="109"/>
                                        </p:tgtEl>
                                        <p:attrNameLst>
                                          <p:attrName>ppt_x</p:attrName>
                                          <p:attrName>ppt_y</p:attrName>
                                        </p:attrNameLst>
                                      </p:cBhvr>
                                      <p:rCtr x="2081" y="9986"/>
                                    </p:animMotion>
                                  </p:childTnLst>
                                </p:cTn>
                              </p:par>
                              <p:par>
                                <p:cTn id="225" presetID="6" presetClass="emph" presetSubtype="0" decel="100000" fill="hold" grpId="2" nodeType="withEffect">
                                  <p:stCondLst>
                                    <p:cond delay="0"/>
                                  </p:stCondLst>
                                  <p:childTnLst>
                                    <p:animScale>
                                      <p:cBhvr>
                                        <p:cTn id="226" dur="1500" fill="hold"/>
                                        <p:tgtEl>
                                          <p:spTgt spid="109"/>
                                        </p:tgtEl>
                                      </p:cBhvr>
                                      <p:by x="100000" y="82350"/>
                                    </p:animScale>
                                  </p:childTnLst>
                                </p:cTn>
                              </p:par>
                              <p:par>
                                <p:cTn id="227" presetID="6" presetClass="emph" presetSubtype="0" decel="100000" fill="hold" grpId="3" nodeType="withEffect">
                                  <p:stCondLst>
                                    <p:cond delay="0"/>
                                  </p:stCondLst>
                                  <p:childTnLst>
                                    <p:animScale>
                                      <p:cBhvr>
                                        <p:cTn id="228" dur="1500" fill="hold"/>
                                        <p:tgtEl>
                                          <p:spTgt spid="109"/>
                                        </p:tgtEl>
                                      </p:cBhvr>
                                      <p:by x="80000" y="100000"/>
                                    </p:animScale>
                                  </p:childTnLst>
                                </p:cTn>
                              </p:par>
                              <p:par>
                                <p:cTn id="229" presetID="42" presetClass="path" presetSubtype="0" accel="50000" decel="50000" fill="hold" grpId="1" nodeType="withEffect">
                                  <p:stCondLst>
                                    <p:cond delay="0"/>
                                  </p:stCondLst>
                                  <p:childTnLst>
                                    <p:animMotion origin="layout" path="M 2.25172E-6 -3.85384E-6 L -0.04366 0.32751 " pathEditMode="relative" rAng="0" ptsTypes="AA">
                                      <p:cBhvr>
                                        <p:cTn id="230" dur="1500" fill="hold"/>
                                        <p:tgtEl>
                                          <p:spTgt spid="110"/>
                                        </p:tgtEl>
                                        <p:attrNameLst>
                                          <p:attrName>ppt_x</p:attrName>
                                          <p:attrName>ppt_y</p:attrName>
                                        </p:attrNameLst>
                                      </p:cBhvr>
                                      <p:rCtr x="-2183" y="16364"/>
                                    </p:animMotion>
                                  </p:childTnLst>
                                </p:cTn>
                              </p:par>
                              <p:par>
                                <p:cTn id="231" presetID="6" presetClass="emph" presetSubtype="0" decel="100000" fill="hold" grpId="2" nodeType="withEffect">
                                  <p:stCondLst>
                                    <p:cond delay="0"/>
                                  </p:stCondLst>
                                  <p:childTnLst>
                                    <p:animScale>
                                      <p:cBhvr>
                                        <p:cTn id="232" dur="1500" fill="hold"/>
                                        <p:tgtEl>
                                          <p:spTgt spid="110"/>
                                        </p:tgtEl>
                                      </p:cBhvr>
                                      <p:by x="100000" y="82350"/>
                                    </p:animScale>
                                  </p:childTnLst>
                                </p:cTn>
                              </p:par>
                              <p:par>
                                <p:cTn id="233" presetID="6" presetClass="emph" presetSubtype="0" decel="100000" fill="hold" grpId="3" nodeType="withEffect">
                                  <p:stCondLst>
                                    <p:cond delay="0"/>
                                  </p:stCondLst>
                                  <p:childTnLst>
                                    <p:animScale>
                                      <p:cBhvr>
                                        <p:cTn id="234" dur="1500" fill="hold"/>
                                        <p:tgtEl>
                                          <p:spTgt spid="110"/>
                                        </p:tgtEl>
                                      </p:cBhvr>
                                      <p:by x="80000" y="100000"/>
                                    </p:animScale>
                                  </p:childTnLst>
                                </p:cTn>
                              </p:par>
                              <p:par>
                                <p:cTn id="235" presetID="42" presetClass="path" presetSubtype="0" accel="50000" decel="50000" fill="hold" grpId="1" nodeType="withEffect">
                                  <p:stCondLst>
                                    <p:cond delay="0"/>
                                  </p:stCondLst>
                                  <p:childTnLst>
                                    <p:animMotion origin="layout" path="M 2.25172E-6 -3.85384E-6 L -0.10621 0.18997 " pathEditMode="relative" rAng="0" ptsTypes="AA">
                                      <p:cBhvr>
                                        <p:cTn id="236" dur="1500" fill="hold"/>
                                        <p:tgtEl>
                                          <p:spTgt spid="111"/>
                                        </p:tgtEl>
                                        <p:attrNameLst>
                                          <p:attrName>ppt_x</p:attrName>
                                          <p:attrName>ppt_y</p:attrName>
                                        </p:attrNameLst>
                                      </p:cBhvr>
                                      <p:rCtr x="-5310" y="9487"/>
                                    </p:animMotion>
                                  </p:childTnLst>
                                </p:cTn>
                              </p:par>
                              <p:par>
                                <p:cTn id="237" presetID="6" presetClass="emph" presetSubtype="0" decel="100000" fill="hold" grpId="2" nodeType="withEffect">
                                  <p:stCondLst>
                                    <p:cond delay="0"/>
                                  </p:stCondLst>
                                  <p:childTnLst>
                                    <p:animScale>
                                      <p:cBhvr>
                                        <p:cTn id="238" dur="1500" fill="hold"/>
                                        <p:tgtEl>
                                          <p:spTgt spid="111"/>
                                        </p:tgtEl>
                                      </p:cBhvr>
                                      <p:by x="100000" y="82350"/>
                                    </p:animScale>
                                  </p:childTnLst>
                                </p:cTn>
                              </p:par>
                              <p:par>
                                <p:cTn id="239" presetID="6" presetClass="emph" presetSubtype="0" decel="100000" fill="hold" grpId="3" nodeType="withEffect">
                                  <p:stCondLst>
                                    <p:cond delay="0"/>
                                  </p:stCondLst>
                                  <p:childTnLst>
                                    <p:animScale>
                                      <p:cBhvr>
                                        <p:cTn id="240" dur="1500" fill="hold"/>
                                        <p:tgtEl>
                                          <p:spTgt spid="111"/>
                                        </p:tgtEl>
                                      </p:cBhvr>
                                      <p:by x="80000" y="100000"/>
                                    </p:animScale>
                                  </p:childTnLst>
                                </p:cTn>
                              </p:par>
                              <p:par>
                                <p:cTn id="241" presetID="42" presetClass="path" presetSubtype="0" accel="50000" decel="50000" fill="hold" grpId="1" nodeType="withEffect">
                                  <p:stCondLst>
                                    <p:cond delay="0"/>
                                  </p:stCondLst>
                                  <p:childTnLst>
                                    <p:animMotion origin="layout" path="M 2.25172E-6 -3.85384E-6 L -0.00996 0.13028 " pathEditMode="relative" rAng="0" ptsTypes="AA">
                                      <p:cBhvr>
                                        <p:cTn id="242" dur="1500" fill="hold"/>
                                        <p:tgtEl>
                                          <p:spTgt spid="112"/>
                                        </p:tgtEl>
                                        <p:attrNameLst>
                                          <p:attrName>ppt_x</p:attrName>
                                          <p:attrName>ppt_y</p:attrName>
                                        </p:attrNameLst>
                                      </p:cBhvr>
                                      <p:rCtr x="-498" y="6514"/>
                                    </p:animMotion>
                                  </p:childTnLst>
                                </p:cTn>
                              </p:par>
                              <p:par>
                                <p:cTn id="243" presetID="6" presetClass="emph" presetSubtype="0" decel="100000" fill="hold" grpId="2" nodeType="withEffect">
                                  <p:stCondLst>
                                    <p:cond delay="0"/>
                                  </p:stCondLst>
                                  <p:childTnLst>
                                    <p:animScale>
                                      <p:cBhvr>
                                        <p:cTn id="244" dur="1500" fill="hold"/>
                                        <p:tgtEl>
                                          <p:spTgt spid="112"/>
                                        </p:tgtEl>
                                      </p:cBhvr>
                                      <p:by x="100000" y="82350"/>
                                    </p:animScale>
                                  </p:childTnLst>
                                </p:cTn>
                              </p:par>
                              <p:par>
                                <p:cTn id="245" presetID="6" presetClass="emph" presetSubtype="0" decel="100000" fill="hold" grpId="3" nodeType="withEffect">
                                  <p:stCondLst>
                                    <p:cond delay="0"/>
                                  </p:stCondLst>
                                  <p:childTnLst>
                                    <p:animScale>
                                      <p:cBhvr>
                                        <p:cTn id="246" dur="1500" fill="hold"/>
                                        <p:tgtEl>
                                          <p:spTgt spid="112"/>
                                        </p:tgtEl>
                                      </p:cBhvr>
                                      <p:by x="80000" y="100000"/>
                                    </p:animScale>
                                  </p:childTnLst>
                                </p:cTn>
                              </p:par>
                              <p:par>
                                <p:cTn id="247" presetID="42" presetClass="path" presetSubtype="0" accel="50000" decel="50000" fill="hold" grpId="1" nodeType="withEffect">
                                  <p:stCondLst>
                                    <p:cond delay="0"/>
                                  </p:stCondLst>
                                  <p:childTnLst>
                                    <p:animMotion origin="layout" path="M -4.85065E-8 1.87472E-6 L 0.01851 0.28574 " pathEditMode="relative" rAng="0" ptsTypes="AA">
                                      <p:cBhvr>
                                        <p:cTn id="248" dur="1500" fill="hold"/>
                                        <p:tgtEl>
                                          <p:spTgt spid="113"/>
                                        </p:tgtEl>
                                        <p:attrNameLst>
                                          <p:attrName>ppt_x</p:attrName>
                                          <p:attrName>ppt_y</p:attrName>
                                        </p:attrNameLst>
                                      </p:cBhvr>
                                      <p:rCtr x="919" y="14276"/>
                                    </p:animMotion>
                                  </p:childTnLst>
                                </p:cTn>
                              </p:par>
                              <p:par>
                                <p:cTn id="249" presetID="6" presetClass="emph" presetSubtype="0" decel="100000" fill="hold" grpId="2" nodeType="withEffect">
                                  <p:stCondLst>
                                    <p:cond delay="0"/>
                                  </p:stCondLst>
                                  <p:childTnLst>
                                    <p:animScale>
                                      <p:cBhvr>
                                        <p:cTn id="250" dur="1500" fill="hold"/>
                                        <p:tgtEl>
                                          <p:spTgt spid="113"/>
                                        </p:tgtEl>
                                      </p:cBhvr>
                                      <p:by x="100000" y="82350"/>
                                    </p:animScale>
                                  </p:childTnLst>
                                </p:cTn>
                              </p:par>
                              <p:par>
                                <p:cTn id="251" presetID="6" presetClass="emph" presetSubtype="0" decel="100000" fill="hold" grpId="3" nodeType="withEffect">
                                  <p:stCondLst>
                                    <p:cond delay="0"/>
                                  </p:stCondLst>
                                  <p:childTnLst>
                                    <p:animScale>
                                      <p:cBhvr>
                                        <p:cTn id="252" dur="1500" fill="hold"/>
                                        <p:tgtEl>
                                          <p:spTgt spid="113"/>
                                        </p:tgtEl>
                                      </p:cBhvr>
                                      <p:by x="80000" y="100000"/>
                                    </p:animScale>
                                  </p:childTnLst>
                                </p:cTn>
                              </p:par>
                              <p:par>
                                <p:cTn id="253" presetID="42" presetClass="path" presetSubtype="0" accel="50000" decel="50000" fill="hold" grpId="1" nodeType="withEffect">
                                  <p:stCondLst>
                                    <p:cond delay="0"/>
                                  </p:stCondLst>
                                  <p:childTnLst>
                                    <p:animMotion origin="layout" path="M -4.85065E-8 1.87472E-6 L -0.05578 0.22288 " pathEditMode="relative" rAng="0" ptsTypes="AA">
                                      <p:cBhvr>
                                        <p:cTn id="254" dur="1500" fill="hold"/>
                                        <p:tgtEl>
                                          <p:spTgt spid="114"/>
                                        </p:tgtEl>
                                        <p:attrNameLst>
                                          <p:attrName>ppt_x</p:attrName>
                                          <p:attrName>ppt_y</p:attrName>
                                        </p:attrNameLst>
                                      </p:cBhvr>
                                      <p:rCtr x="-2796" y="11144"/>
                                    </p:animMotion>
                                  </p:childTnLst>
                                </p:cTn>
                              </p:par>
                              <p:par>
                                <p:cTn id="255" presetID="6" presetClass="emph" presetSubtype="0" decel="100000" fill="hold" grpId="2" nodeType="withEffect">
                                  <p:stCondLst>
                                    <p:cond delay="0"/>
                                  </p:stCondLst>
                                  <p:childTnLst>
                                    <p:animScale>
                                      <p:cBhvr>
                                        <p:cTn id="256" dur="1500" fill="hold"/>
                                        <p:tgtEl>
                                          <p:spTgt spid="114"/>
                                        </p:tgtEl>
                                      </p:cBhvr>
                                      <p:by x="100000" y="82350"/>
                                    </p:animScale>
                                  </p:childTnLst>
                                </p:cTn>
                              </p:par>
                              <p:par>
                                <p:cTn id="257" presetID="6" presetClass="emph" presetSubtype="0" decel="100000" fill="hold" grpId="3" nodeType="withEffect">
                                  <p:stCondLst>
                                    <p:cond delay="0"/>
                                  </p:stCondLst>
                                  <p:childTnLst>
                                    <p:animScale>
                                      <p:cBhvr>
                                        <p:cTn id="258" dur="1500" fill="hold"/>
                                        <p:tgtEl>
                                          <p:spTgt spid="114"/>
                                        </p:tgtEl>
                                      </p:cBhvr>
                                      <p:by x="80000" y="100000"/>
                                    </p:animScale>
                                  </p:childTnLst>
                                </p:cTn>
                              </p:par>
                              <p:par>
                                <p:cTn id="259" presetID="42" presetClass="path" presetSubtype="0" accel="50000" decel="50000" fill="hold" grpId="1" nodeType="withEffect">
                                  <p:stCondLst>
                                    <p:cond delay="0"/>
                                  </p:stCondLst>
                                  <p:childTnLst>
                                    <p:animMotion origin="layout" path="M -4.85065E-8 1.87472E-6 L 0.03051 0.10145 " pathEditMode="relative" rAng="0" ptsTypes="AA">
                                      <p:cBhvr>
                                        <p:cTn id="260" dur="1500" fill="hold"/>
                                        <p:tgtEl>
                                          <p:spTgt spid="115"/>
                                        </p:tgtEl>
                                        <p:attrNameLst>
                                          <p:attrName>ppt_x</p:attrName>
                                          <p:attrName>ppt_y</p:attrName>
                                        </p:attrNameLst>
                                      </p:cBhvr>
                                      <p:rCtr x="1519" y="5061"/>
                                    </p:animMotion>
                                  </p:childTnLst>
                                </p:cTn>
                              </p:par>
                              <p:par>
                                <p:cTn id="261" presetID="6" presetClass="emph" presetSubtype="0" decel="100000" fill="hold" grpId="2" nodeType="withEffect">
                                  <p:stCondLst>
                                    <p:cond delay="0"/>
                                  </p:stCondLst>
                                  <p:childTnLst>
                                    <p:animScale>
                                      <p:cBhvr>
                                        <p:cTn id="262" dur="1500" fill="hold"/>
                                        <p:tgtEl>
                                          <p:spTgt spid="115"/>
                                        </p:tgtEl>
                                      </p:cBhvr>
                                      <p:by x="100000" y="82350"/>
                                    </p:animScale>
                                  </p:childTnLst>
                                </p:cTn>
                              </p:par>
                              <p:par>
                                <p:cTn id="263" presetID="6" presetClass="emph" presetSubtype="0" decel="100000" fill="hold" grpId="3" nodeType="withEffect">
                                  <p:stCondLst>
                                    <p:cond delay="0"/>
                                  </p:stCondLst>
                                  <p:childTnLst>
                                    <p:animScale>
                                      <p:cBhvr>
                                        <p:cTn id="264" dur="1500" fill="hold"/>
                                        <p:tgtEl>
                                          <p:spTgt spid="115"/>
                                        </p:tgtEl>
                                      </p:cBhvr>
                                      <p:by x="8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3" grpId="1" animBg="1"/>
      <p:bldP spid="53" grpId="2" animBg="1"/>
      <p:bldP spid="53" grpId="3" animBg="1"/>
      <p:bldP spid="64" grpId="0"/>
      <p:bldP spid="65" grpId="0" animBg="1"/>
      <p:bldP spid="66" grpId="0" animBg="1"/>
      <p:bldP spid="67" grpId="0" animBg="1"/>
      <p:bldP spid="68" grpId="0" animBg="1"/>
      <p:bldP spid="69" grpId="0" animBg="1"/>
      <p:bldP spid="70" grpId="0" animBg="1"/>
      <p:bldP spid="70" grpId="1" animBg="1"/>
      <p:bldP spid="70" grpId="2" animBg="1"/>
      <p:bldP spid="70" grpId="3" animBg="1"/>
      <p:bldP spid="71" grpId="0"/>
      <p:bldP spid="72" grpId="0" animBg="1"/>
      <p:bldP spid="73" grpId="0"/>
      <p:bldP spid="96" grpId="0" animBg="1"/>
      <p:bldP spid="96" grpId="1" animBg="1"/>
      <p:bldP spid="96" grpId="2" animBg="1"/>
      <p:bldP spid="96" grpId="3" animBg="1"/>
      <p:bldP spid="97" grpId="0" animBg="1"/>
      <p:bldP spid="97" grpId="1" animBg="1"/>
      <p:bldP spid="97" grpId="2" animBg="1"/>
      <p:bldP spid="97" grpId="3" animBg="1"/>
      <p:bldP spid="98" grpId="0" animBg="1"/>
      <p:bldP spid="98" grpId="1" animBg="1"/>
      <p:bldP spid="98" grpId="2" animBg="1"/>
      <p:bldP spid="98" grpId="3" animBg="1"/>
      <p:bldP spid="99" grpId="0" animBg="1"/>
      <p:bldP spid="99" grpId="1" animBg="1"/>
      <p:bldP spid="99" grpId="2" animBg="1"/>
      <p:bldP spid="99" grpId="3" animBg="1"/>
      <p:bldP spid="100" grpId="0" animBg="1"/>
      <p:bldP spid="100" grpId="1" animBg="1"/>
      <p:bldP spid="100" grpId="2" animBg="1"/>
      <p:bldP spid="100" grpId="3" animBg="1"/>
      <p:bldP spid="101" grpId="0" animBg="1"/>
      <p:bldP spid="101" grpId="1" animBg="1"/>
      <p:bldP spid="101" grpId="2" animBg="1"/>
      <p:bldP spid="101" grpId="3" animBg="1"/>
      <p:bldP spid="102" grpId="0" animBg="1"/>
      <p:bldP spid="102" grpId="1" animBg="1"/>
      <p:bldP spid="102" grpId="2" animBg="1"/>
      <p:bldP spid="102" grpId="3" animBg="1"/>
      <p:bldP spid="103" grpId="0" animBg="1"/>
      <p:bldP spid="103" grpId="1" animBg="1"/>
      <p:bldP spid="103" grpId="2" animBg="1"/>
      <p:bldP spid="103" grpId="3" animBg="1"/>
      <p:bldP spid="104" grpId="0" animBg="1"/>
      <p:bldP spid="104" grpId="1" animBg="1"/>
      <p:bldP spid="104" grpId="2" animBg="1"/>
      <p:bldP spid="104" grpId="3" animBg="1"/>
      <p:bldP spid="105" grpId="0" animBg="1"/>
      <p:bldP spid="105" grpId="1" animBg="1"/>
      <p:bldP spid="105" grpId="2" animBg="1"/>
      <p:bldP spid="105" grpId="3" animBg="1"/>
      <p:bldP spid="106" grpId="0" animBg="1"/>
      <p:bldP spid="106" grpId="1" animBg="1"/>
      <p:bldP spid="106" grpId="2" animBg="1"/>
      <p:bldP spid="106" grpId="3" animBg="1"/>
      <p:bldP spid="107" grpId="0" animBg="1"/>
      <p:bldP spid="107" grpId="1" animBg="1"/>
      <p:bldP spid="107" grpId="2" animBg="1"/>
      <p:bldP spid="107" grpId="3" animBg="1"/>
      <p:bldP spid="108" grpId="0" animBg="1"/>
      <p:bldP spid="108" grpId="1" animBg="1"/>
      <p:bldP spid="108" grpId="2" animBg="1"/>
      <p:bldP spid="108" grpId="3" animBg="1"/>
      <p:bldP spid="109" grpId="0" animBg="1"/>
      <p:bldP spid="109" grpId="1" animBg="1"/>
      <p:bldP spid="109" grpId="2" animBg="1"/>
      <p:bldP spid="109" grpId="3" animBg="1"/>
      <p:bldP spid="110" grpId="0" animBg="1"/>
      <p:bldP spid="110" grpId="1" animBg="1"/>
      <p:bldP spid="110" grpId="2" animBg="1"/>
      <p:bldP spid="110" grpId="3" animBg="1"/>
      <p:bldP spid="111" grpId="0" animBg="1"/>
      <p:bldP spid="111" grpId="1" animBg="1"/>
      <p:bldP spid="111" grpId="2" animBg="1"/>
      <p:bldP spid="111" grpId="3" animBg="1"/>
      <p:bldP spid="112" grpId="0" animBg="1"/>
      <p:bldP spid="112" grpId="1" animBg="1"/>
      <p:bldP spid="112" grpId="2" animBg="1"/>
      <p:bldP spid="112" grpId="3" animBg="1"/>
      <p:bldP spid="113" grpId="0" animBg="1"/>
      <p:bldP spid="113" grpId="1" animBg="1"/>
      <p:bldP spid="113" grpId="2" animBg="1"/>
      <p:bldP spid="113" grpId="3" animBg="1"/>
      <p:bldP spid="114" grpId="0" animBg="1"/>
      <p:bldP spid="114" grpId="1" animBg="1"/>
      <p:bldP spid="114" grpId="2" animBg="1"/>
      <p:bldP spid="114" grpId="3" animBg="1"/>
      <p:bldP spid="115" grpId="0" animBg="1"/>
      <p:bldP spid="115" grpId="1" animBg="1"/>
      <p:bldP spid="115" grpId="2" animBg="1"/>
      <p:bldP spid="115" grpId="3" animBg="1"/>
      <p:bldP spid="116" grpId="0"/>
      <p:bldP spid="11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4639" y="295274"/>
            <a:ext cx="11889564" cy="917575"/>
          </a:xfrm>
        </p:spPr>
        <p:txBody>
          <a:bodyPr/>
          <a:lstStyle/>
          <a:p>
            <a:r>
              <a:rPr lang="en-US" dirty="0"/>
              <a:t>VM to Container Comparison</a:t>
            </a:r>
          </a:p>
        </p:txBody>
      </p:sp>
      <p:sp>
        <p:nvSpPr>
          <p:cNvPr id="4" name="Rectangle 3"/>
          <p:cNvSpPr/>
          <p:nvPr/>
        </p:nvSpPr>
        <p:spPr bwMode="auto">
          <a:xfrm>
            <a:off x="457200" y="2125663"/>
            <a:ext cx="5303838" cy="4389437"/>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p:nvSpPr>
        <p:spPr bwMode="auto">
          <a:xfrm>
            <a:off x="685799" y="5553076"/>
            <a:ext cx="4846637" cy="7315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Physical Server</a:t>
            </a:r>
          </a:p>
        </p:txBody>
      </p:sp>
      <p:sp>
        <p:nvSpPr>
          <p:cNvPr id="6" name="Rectangle 5"/>
          <p:cNvSpPr/>
          <p:nvPr/>
        </p:nvSpPr>
        <p:spPr bwMode="auto">
          <a:xfrm>
            <a:off x="685799" y="4639571"/>
            <a:ext cx="4846637" cy="73152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Hypervisor</a:t>
            </a:r>
          </a:p>
        </p:txBody>
      </p:sp>
      <p:sp>
        <p:nvSpPr>
          <p:cNvPr id="7" name="Rectangle 6"/>
          <p:cNvSpPr/>
          <p:nvPr/>
        </p:nvSpPr>
        <p:spPr bwMode="auto">
          <a:xfrm>
            <a:off x="685799" y="3909535"/>
            <a:ext cx="2332039" cy="54864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Guest OS</a:t>
            </a:r>
          </a:p>
        </p:txBody>
      </p:sp>
      <p:sp>
        <p:nvSpPr>
          <p:cNvPr id="8" name="Rectangle 7"/>
          <p:cNvSpPr/>
          <p:nvPr/>
        </p:nvSpPr>
        <p:spPr bwMode="auto">
          <a:xfrm>
            <a:off x="685799" y="2352189"/>
            <a:ext cx="2332039" cy="1570384"/>
          </a:xfrm>
          <a:prstGeom prst="rect">
            <a:avLst/>
          </a:prstGeom>
          <a:solidFill>
            <a:schemeClr val="accent4">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Application A</a:t>
            </a:r>
          </a:p>
        </p:txBody>
      </p:sp>
      <p:sp>
        <p:nvSpPr>
          <p:cNvPr id="9" name="Rectangle 8"/>
          <p:cNvSpPr/>
          <p:nvPr/>
        </p:nvSpPr>
        <p:spPr bwMode="auto">
          <a:xfrm>
            <a:off x="3200397" y="3908153"/>
            <a:ext cx="2332039" cy="54864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Guest OS</a:t>
            </a:r>
          </a:p>
        </p:txBody>
      </p:sp>
      <p:sp>
        <p:nvSpPr>
          <p:cNvPr id="10" name="Rectangle 9"/>
          <p:cNvSpPr/>
          <p:nvPr/>
        </p:nvSpPr>
        <p:spPr bwMode="auto">
          <a:xfrm>
            <a:off x="3200397" y="2352188"/>
            <a:ext cx="2332039" cy="1555965"/>
          </a:xfrm>
          <a:prstGeom prst="rect">
            <a:avLst/>
          </a:prstGeom>
          <a:solidFill>
            <a:schemeClr val="accent4">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Application B</a:t>
            </a:r>
          </a:p>
        </p:txBody>
      </p:sp>
      <p:sp>
        <p:nvSpPr>
          <p:cNvPr id="11" name="Rectangle 10"/>
          <p:cNvSpPr/>
          <p:nvPr/>
        </p:nvSpPr>
        <p:spPr bwMode="auto">
          <a:xfrm>
            <a:off x="6675438" y="2125663"/>
            <a:ext cx="5303838" cy="4389437"/>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p:cNvSpPr/>
          <p:nvPr/>
        </p:nvSpPr>
        <p:spPr bwMode="auto">
          <a:xfrm>
            <a:off x="6904037" y="5553076"/>
            <a:ext cx="4846637" cy="7315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Physical Server</a:t>
            </a:r>
          </a:p>
        </p:txBody>
      </p:sp>
      <p:sp>
        <p:nvSpPr>
          <p:cNvPr id="13" name="Rectangle 12"/>
          <p:cNvSpPr/>
          <p:nvPr/>
        </p:nvSpPr>
        <p:spPr bwMode="auto">
          <a:xfrm>
            <a:off x="6904037" y="4639571"/>
            <a:ext cx="4846637" cy="73152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Host OS w/Container Support</a:t>
            </a:r>
          </a:p>
        </p:txBody>
      </p:sp>
      <p:sp>
        <p:nvSpPr>
          <p:cNvPr id="15" name="Rectangle 14"/>
          <p:cNvSpPr/>
          <p:nvPr/>
        </p:nvSpPr>
        <p:spPr bwMode="auto">
          <a:xfrm>
            <a:off x="6904037" y="2352189"/>
            <a:ext cx="2332039" cy="2056878"/>
          </a:xfrm>
          <a:prstGeom prst="rect">
            <a:avLst/>
          </a:prstGeom>
          <a:solidFill>
            <a:schemeClr val="accent4">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Application A</a:t>
            </a:r>
          </a:p>
        </p:txBody>
      </p:sp>
      <p:sp>
        <p:nvSpPr>
          <p:cNvPr id="17" name="Rectangle 16"/>
          <p:cNvSpPr/>
          <p:nvPr/>
        </p:nvSpPr>
        <p:spPr bwMode="auto">
          <a:xfrm>
            <a:off x="9418635" y="2352188"/>
            <a:ext cx="2332039" cy="2056879"/>
          </a:xfrm>
          <a:prstGeom prst="rect">
            <a:avLst/>
          </a:prstGeom>
          <a:solidFill>
            <a:schemeClr val="accent4">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Application B</a:t>
            </a:r>
          </a:p>
        </p:txBody>
      </p:sp>
      <p:sp>
        <p:nvSpPr>
          <p:cNvPr id="18" name="Rectangle 17"/>
          <p:cNvSpPr/>
          <p:nvPr/>
        </p:nvSpPr>
        <p:spPr bwMode="auto">
          <a:xfrm>
            <a:off x="685799" y="2352188"/>
            <a:ext cx="2332039" cy="2104605"/>
          </a:xfrm>
          <a:prstGeom prst="rect">
            <a:avLst/>
          </a:prstGeom>
          <a:noFill/>
          <a:ln w="762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p:cNvSpPr/>
          <p:nvPr/>
        </p:nvSpPr>
        <p:spPr bwMode="auto">
          <a:xfrm>
            <a:off x="6904037" y="2352188"/>
            <a:ext cx="2332039" cy="2056879"/>
          </a:xfrm>
          <a:prstGeom prst="rect">
            <a:avLst/>
          </a:prstGeom>
          <a:noFill/>
          <a:ln w="762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 name="TextBox 19"/>
          <p:cNvSpPr txBox="1"/>
          <p:nvPr/>
        </p:nvSpPr>
        <p:spPr>
          <a:xfrm>
            <a:off x="1789912" y="1365825"/>
            <a:ext cx="2638415" cy="627864"/>
          </a:xfrm>
          <a:prstGeom prst="rect">
            <a:avLst/>
          </a:prstGeom>
          <a:noFill/>
        </p:spPr>
        <p:txBody>
          <a:bodyPr wrap="none" lIns="182880" tIns="146304" rIns="182880" bIns="146304" rtlCol="0">
            <a:spAutoFit/>
          </a:bodyPr>
          <a:lstStyle/>
          <a:p>
            <a:pPr algn="ctr">
              <a:lnSpc>
                <a:spcPct val="90000"/>
              </a:lnSpc>
              <a:spcAft>
                <a:spcPts val="600"/>
              </a:spcAft>
            </a:pPr>
            <a:r>
              <a:rPr lang="en-US" sz="2400" dirty="0">
                <a:gradFill>
                  <a:gsLst>
                    <a:gs pos="2917">
                      <a:schemeClr val="tx1"/>
                    </a:gs>
                    <a:gs pos="30000">
                      <a:schemeClr val="tx1"/>
                    </a:gs>
                  </a:gsLst>
                  <a:lin ang="5400000" scaled="0"/>
                </a:gradFill>
              </a:rPr>
              <a:t>Virtual Machines</a:t>
            </a:r>
          </a:p>
        </p:txBody>
      </p:sp>
      <p:sp>
        <p:nvSpPr>
          <p:cNvPr id="21" name="TextBox 20"/>
          <p:cNvSpPr txBox="1"/>
          <p:nvPr/>
        </p:nvSpPr>
        <p:spPr>
          <a:xfrm>
            <a:off x="8413870" y="1365825"/>
            <a:ext cx="1826975" cy="627864"/>
          </a:xfrm>
          <a:prstGeom prst="rect">
            <a:avLst/>
          </a:prstGeom>
          <a:noFill/>
        </p:spPr>
        <p:txBody>
          <a:bodyPr wrap="none" lIns="182880" tIns="146304" rIns="182880" bIns="146304" rtlCol="0">
            <a:spAutoFit/>
          </a:bodyPr>
          <a:lstStyle/>
          <a:p>
            <a:pPr algn="ctr">
              <a:lnSpc>
                <a:spcPct val="90000"/>
              </a:lnSpc>
              <a:spcAft>
                <a:spcPts val="600"/>
              </a:spcAft>
            </a:pPr>
            <a:r>
              <a:rPr lang="en-US" sz="2400" dirty="0">
                <a:gradFill>
                  <a:gsLst>
                    <a:gs pos="2917">
                      <a:schemeClr val="tx1"/>
                    </a:gs>
                    <a:gs pos="30000">
                      <a:schemeClr val="tx1"/>
                    </a:gs>
                  </a:gsLst>
                  <a:lin ang="5400000" scaled="0"/>
                </a:gradFill>
              </a:rPr>
              <a:t>Containers</a:t>
            </a:r>
          </a:p>
        </p:txBody>
      </p:sp>
    </p:spTree>
    <p:extLst>
      <p:ext uri="{BB962C8B-B14F-4D97-AF65-F5344CB8AC3E}">
        <p14:creationId xmlns:p14="http://schemas.microsoft.com/office/powerpoint/2010/main" val="17209184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Container workflow</a:t>
            </a:r>
          </a:p>
        </p:txBody>
      </p:sp>
      <p:pic>
        <p:nvPicPr>
          <p:cNvPr id="5" name="Picture 4"/>
          <p:cNvPicPr>
            <a:picLocks noChangeAspect="1"/>
          </p:cNvPicPr>
          <p:nvPr/>
        </p:nvPicPr>
        <p:blipFill>
          <a:blip r:embed="rId3">
            <a:duotone>
              <a:schemeClr val="accent1">
                <a:shade val="45000"/>
                <a:satMod val="135000"/>
              </a:schemeClr>
              <a:prstClr val="white"/>
            </a:duotone>
          </a:blip>
          <a:stretch>
            <a:fillRect/>
          </a:stretch>
        </p:blipFill>
        <p:spPr>
          <a:xfrm>
            <a:off x="3954344" y="1664051"/>
            <a:ext cx="3670110" cy="1786283"/>
          </a:xfrm>
          <a:prstGeom prst="rect">
            <a:avLst/>
          </a:prstGeom>
        </p:spPr>
      </p:pic>
      <p:sp>
        <p:nvSpPr>
          <p:cNvPr id="6" name="Freeform 19"/>
          <p:cNvSpPr>
            <a:spLocks noChangeAspect="1" noEditPoints="1"/>
          </p:cNvSpPr>
          <p:nvPr/>
        </p:nvSpPr>
        <p:spPr bwMode="auto">
          <a:xfrm>
            <a:off x="1211359" y="2701070"/>
            <a:ext cx="2212670" cy="1831488"/>
          </a:xfrm>
          <a:custGeom>
            <a:avLst/>
            <a:gdLst>
              <a:gd name="T0" fmla="*/ 363 w 400"/>
              <a:gd name="T1" fmla="*/ 109 h 330"/>
              <a:gd name="T2" fmla="*/ 340 w 400"/>
              <a:gd name="T3" fmla="*/ 131 h 330"/>
              <a:gd name="T4" fmla="*/ 363 w 400"/>
              <a:gd name="T5" fmla="*/ 154 h 330"/>
              <a:gd name="T6" fmla="*/ 385 w 400"/>
              <a:gd name="T7" fmla="*/ 131 h 330"/>
              <a:gd name="T8" fmla="*/ 363 w 400"/>
              <a:gd name="T9" fmla="*/ 109 h 330"/>
              <a:gd name="T10" fmla="*/ 37 w 400"/>
              <a:gd name="T11" fmla="*/ 109 h 330"/>
              <a:gd name="T12" fmla="*/ 15 w 400"/>
              <a:gd name="T13" fmla="*/ 131 h 330"/>
              <a:gd name="T14" fmla="*/ 37 w 400"/>
              <a:gd name="T15" fmla="*/ 154 h 330"/>
              <a:gd name="T16" fmla="*/ 60 w 400"/>
              <a:gd name="T17" fmla="*/ 131 h 330"/>
              <a:gd name="T18" fmla="*/ 37 w 400"/>
              <a:gd name="T19" fmla="*/ 109 h 330"/>
              <a:gd name="T20" fmla="*/ 295 w 400"/>
              <a:gd name="T21" fmla="*/ 67 h 330"/>
              <a:gd name="T22" fmla="*/ 262 w 400"/>
              <a:gd name="T23" fmla="*/ 101 h 330"/>
              <a:gd name="T24" fmla="*/ 295 w 400"/>
              <a:gd name="T25" fmla="*/ 135 h 330"/>
              <a:gd name="T26" fmla="*/ 329 w 400"/>
              <a:gd name="T27" fmla="*/ 101 h 330"/>
              <a:gd name="T28" fmla="*/ 295 w 400"/>
              <a:gd name="T29" fmla="*/ 67 h 330"/>
              <a:gd name="T30" fmla="*/ 400 w 400"/>
              <a:gd name="T31" fmla="*/ 272 h 330"/>
              <a:gd name="T32" fmla="*/ 362 w 400"/>
              <a:gd name="T33" fmla="*/ 272 h 330"/>
              <a:gd name="T34" fmla="*/ 362 w 400"/>
              <a:gd name="T35" fmla="*/ 202 h 330"/>
              <a:gd name="T36" fmla="*/ 352 w 400"/>
              <a:gd name="T37" fmla="*/ 169 h 330"/>
              <a:gd name="T38" fmla="*/ 363 w 400"/>
              <a:gd name="T39" fmla="*/ 167 h 330"/>
              <a:gd name="T40" fmla="*/ 400 w 400"/>
              <a:gd name="T41" fmla="*/ 204 h 330"/>
              <a:gd name="T42" fmla="*/ 400 w 400"/>
              <a:gd name="T43" fmla="*/ 272 h 330"/>
              <a:gd name="T44" fmla="*/ 105 w 400"/>
              <a:gd name="T45" fmla="*/ 67 h 330"/>
              <a:gd name="T46" fmla="*/ 71 w 400"/>
              <a:gd name="T47" fmla="*/ 101 h 330"/>
              <a:gd name="T48" fmla="*/ 105 w 400"/>
              <a:gd name="T49" fmla="*/ 135 h 330"/>
              <a:gd name="T50" fmla="*/ 138 w 400"/>
              <a:gd name="T51" fmla="*/ 101 h 330"/>
              <a:gd name="T52" fmla="*/ 105 w 400"/>
              <a:gd name="T53" fmla="*/ 67 h 330"/>
              <a:gd name="T54" fmla="*/ 37 w 400"/>
              <a:gd name="T55" fmla="*/ 167 h 330"/>
              <a:gd name="T56" fmla="*/ 48 w 400"/>
              <a:gd name="T57" fmla="*/ 169 h 330"/>
              <a:gd name="T58" fmla="*/ 38 w 400"/>
              <a:gd name="T59" fmla="*/ 202 h 330"/>
              <a:gd name="T60" fmla="*/ 38 w 400"/>
              <a:gd name="T61" fmla="*/ 272 h 330"/>
              <a:gd name="T62" fmla="*/ 0 w 400"/>
              <a:gd name="T63" fmla="*/ 272 h 330"/>
              <a:gd name="T64" fmla="*/ 0 w 400"/>
              <a:gd name="T65" fmla="*/ 204 h 330"/>
              <a:gd name="T66" fmla="*/ 37 w 400"/>
              <a:gd name="T67" fmla="*/ 167 h 330"/>
              <a:gd name="T68" fmla="*/ 200 w 400"/>
              <a:gd name="T69" fmla="*/ 0 h 330"/>
              <a:gd name="T70" fmla="*/ 150 w 400"/>
              <a:gd name="T71" fmla="*/ 50 h 330"/>
              <a:gd name="T72" fmla="*/ 200 w 400"/>
              <a:gd name="T73" fmla="*/ 100 h 330"/>
              <a:gd name="T74" fmla="*/ 250 w 400"/>
              <a:gd name="T75" fmla="*/ 50 h 330"/>
              <a:gd name="T76" fmla="*/ 200 w 400"/>
              <a:gd name="T77" fmla="*/ 0 h 330"/>
              <a:gd name="T78" fmla="*/ 349 w 400"/>
              <a:gd name="T79" fmla="*/ 299 h 330"/>
              <a:gd name="T80" fmla="*/ 290 w 400"/>
              <a:gd name="T81" fmla="*/ 299 h 330"/>
              <a:gd name="T82" fmla="*/ 290 w 400"/>
              <a:gd name="T83" fmla="*/ 191 h 330"/>
              <a:gd name="T84" fmla="*/ 280 w 400"/>
              <a:gd name="T85" fmla="*/ 150 h 330"/>
              <a:gd name="T86" fmla="*/ 295 w 400"/>
              <a:gd name="T87" fmla="*/ 148 h 330"/>
              <a:gd name="T88" fmla="*/ 349 w 400"/>
              <a:gd name="T89" fmla="*/ 202 h 330"/>
              <a:gd name="T90" fmla="*/ 349 w 400"/>
              <a:gd name="T91" fmla="*/ 299 h 330"/>
              <a:gd name="T92" fmla="*/ 110 w 400"/>
              <a:gd name="T93" fmla="*/ 191 h 330"/>
              <a:gd name="T94" fmla="*/ 110 w 400"/>
              <a:gd name="T95" fmla="*/ 299 h 330"/>
              <a:gd name="T96" fmla="*/ 51 w 400"/>
              <a:gd name="T97" fmla="*/ 299 h 330"/>
              <a:gd name="T98" fmla="*/ 51 w 400"/>
              <a:gd name="T99" fmla="*/ 202 h 330"/>
              <a:gd name="T100" fmla="*/ 105 w 400"/>
              <a:gd name="T101" fmla="*/ 148 h 330"/>
              <a:gd name="T102" fmla="*/ 120 w 400"/>
              <a:gd name="T103" fmla="*/ 150 h 330"/>
              <a:gd name="T104" fmla="*/ 110 w 400"/>
              <a:gd name="T105" fmla="*/ 191 h 330"/>
              <a:gd name="T106" fmla="*/ 122 w 400"/>
              <a:gd name="T107" fmla="*/ 330 h 330"/>
              <a:gd name="T108" fmla="*/ 278 w 400"/>
              <a:gd name="T109" fmla="*/ 330 h 330"/>
              <a:gd name="T110" fmla="*/ 278 w 400"/>
              <a:gd name="T111" fmla="*/ 191 h 330"/>
              <a:gd name="T112" fmla="*/ 200 w 400"/>
              <a:gd name="T113" fmla="*/ 113 h 330"/>
              <a:gd name="T114" fmla="*/ 122 w 400"/>
              <a:gd name="T115" fmla="*/ 191 h 330"/>
              <a:gd name="T116" fmla="*/ 122 w 400"/>
              <a:gd name="T117" fmla="*/ 33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00" h="330">
                <a:moveTo>
                  <a:pt x="363" y="109"/>
                </a:moveTo>
                <a:cubicBezTo>
                  <a:pt x="350" y="109"/>
                  <a:pt x="340" y="119"/>
                  <a:pt x="340" y="131"/>
                </a:cubicBezTo>
                <a:cubicBezTo>
                  <a:pt x="340" y="144"/>
                  <a:pt x="350" y="154"/>
                  <a:pt x="363" y="154"/>
                </a:cubicBezTo>
                <a:cubicBezTo>
                  <a:pt x="375" y="154"/>
                  <a:pt x="385" y="144"/>
                  <a:pt x="385" y="131"/>
                </a:cubicBezTo>
                <a:cubicBezTo>
                  <a:pt x="385" y="119"/>
                  <a:pt x="375" y="109"/>
                  <a:pt x="363" y="109"/>
                </a:cubicBezTo>
                <a:close/>
                <a:moveTo>
                  <a:pt x="37" y="109"/>
                </a:moveTo>
                <a:cubicBezTo>
                  <a:pt x="25" y="109"/>
                  <a:pt x="15" y="119"/>
                  <a:pt x="15" y="131"/>
                </a:cubicBezTo>
                <a:cubicBezTo>
                  <a:pt x="15" y="144"/>
                  <a:pt x="25" y="154"/>
                  <a:pt x="37" y="154"/>
                </a:cubicBezTo>
                <a:cubicBezTo>
                  <a:pt x="50" y="154"/>
                  <a:pt x="60" y="144"/>
                  <a:pt x="60" y="131"/>
                </a:cubicBezTo>
                <a:cubicBezTo>
                  <a:pt x="60" y="119"/>
                  <a:pt x="50" y="109"/>
                  <a:pt x="37" y="109"/>
                </a:cubicBezTo>
                <a:close/>
                <a:moveTo>
                  <a:pt x="295" y="67"/>
                </a:moveTo>
                <a:cubicBezTo>
                  <a:pt x="277" y="67"/>
                  <a:pt x="262" y="83"/>
                  <a:pt x="262" y="101"/>
                </a:cubicBezTo>
                <a:cubicBezTo>
                  <a:pt x="262" y="120"/>
                  <a:pt x="277" y="135"/>
                  <a:pt x="295" y="135"/>
                </a:cubicBezTo>
                <a:cubicBezTo>
                  <a:pt x="314" y="135"/>
                  <a:pt x="329" y="120"/>
                  <a:pt x="329" y="101"/>
                </a:cubicBezTo>
                <a:cubicBezTo>
                  <a:pt x="329" y="83"/>
                  <a:pt x="314" y="67"/>
                  <a:pt x="295" y="67"/>
                </a:cubicBezTo>
                <a:close/>
                <a:moveTo>
                  <a:pt x="400" y="272"/>
                </a:moveTo>
                <a:cubicBezTo>
                  <a:pt x="362" y="272"/>
                  <a:pt x="362" y="272"/>
                  <a:pt x="362" y="272"/>
                </a:cubicBezTo>
                <a:cubicBezTo>
                  <a:pt x="362" y="202"/>
                  <a:pt x="362" y="202"/>
                  <a:pt x="362" y="202"/>
                </a:cubicBezTo>
                <a:cubicBezTo>
                  <a:pt x="362" y="190"/>
                  <a:pt x="358" y="178"/>
                  <a:pt x="352" y="169"/>
                </a:cubicBezTo>
                <a:cubicBezTo>
                  <a:pt x="356" y="168"/>
                  <a:pt x="359" y="167"/>
                  <a:pt x="363" y="167"/>
                </a:cubicBezTo>
                <a:cubicBezTo>
                  <a:pt x="383" y="167"/>
                  <a:pt x="400" y="184"/>
                  <a:pt x="400" y="204"/>
                </a:cubicBezTo>
                <a:lnTo>
                  <a:pt x="400" y="272"/>
                </a:lnTo>
                <a:close/>
                <a:moveTo>
                  <a:pt x="105" y="67"/>
                </a:moveTo>
                <a:cubicBezTo>
                  <a:pt x="86" y="67"/>
                  <a:pt x="71" y="83"/>
                  <a:pt x="71" y="101"/>
                </a:cubicBezTo>
                <a:cubicBezTo>
                  <a:pt x="71" y="120"/>
                  <a:pt x="86" y="135"/>
                  <a:pt x="105" y="135"/>
                </a:cubicBezTo>
                <a:cubicBezTo>
                  <a:pt x="123" y="135"/>
                  <a:pt x="138" y="120"/>
                  <a:pt x="138" y="101"/>
                </a:cubicBezTo>
                <a:cubicBezTo>
                  <a:pt x="138" y="83"/>
                  <a:pt x="123" y="67"/>
                  <a:pt x="105" y="67"/>
                </a:cubicBezTo>
                <a:close/>
                <a:moveTo>
                  <a:pt x="37" y="167"/>
                </a:moveTo>
                <a:cubicBezTo>
                  <a:pt x="41" y="167"/>
                  <a:pt x="44" y="168"/>
                  <a:pt x="48" y="169"/>
                </a:cubicBezTo>
                <a:cubicBezTo>
                  <a:pt x="42" y="178"/>
                  <a:pt x="38" y="190"/>
                  <a:pt x="38" y="202"/>
                </a:cubicBezTo>
                <a:cubicBezTo>
                  <a:pt x="38" y="272"/>
                  <a:pt x="38" y="272"/>
                  <a:pt x="38" y="272"/>
                </a:cubicBezTo>
                <a:cubicBezTo>
                  <a:pt x="0" y="272"/>
                  <a:pt x="0" y="272"/>
                  <a:pt x="0" y="272"/>
                </a:cubicBezTo>
                <a:cubicBezTo>
                  <a:pt x="0" y="204"/>
                  <a:pt x="0" y="204"/>
                  <a:pt x="0" y="204"/>
                </a:cubicBezTo>
                <a:cubicBezTo>
                  <a:pt x="0" y="184"/>
                  <a:pt x="17" y="167"/>
                  <a:pt x="37" y="167"/>
                </a:cubicBezTo>
                <a:close/>
                <a:moveTo>
                  <a:pt x="200" y="0"/>
                </a:moveTo>
                <a:cubicBezTo>
                  <a:pt x="173" y="0"/>
                  <a:pt x="150" y="22"/>
                  <a:pt x="150" y="50"/>
                </a:cubicBezTo>
                <a:cubicBezTo>
                  <a:pt x="150" y="77"/>
                  <a:pt x="173" y="100"/>
                  <a:pt x="200" y="100"/>
                </a:cubicBezTo>
                <a:cubicBezTo>
                  <a:pt x="227" y="100"/>
                  <a:pt x="250" y="77"/>
                  <a:pt x="250" y="50"/>
                </a:cubicBezTo>
                <a:cubicBezTo>
                  <a:pt x="250" y="22"/>
                  <a:pt x="227" y="0"/>
                  <a:pt x="200" y="0"/>
                </a:cubicBezTo>
                <a:close/>
                <a:moveTo>
                  <a:pt x="349" y="299"/>
                </a:moveTo>
                <a:cubicBezTo>
                  <a:pt x="290" y="299"/>
                  <a:pt x="290" y="299"/>
                  <a:pt x="290" y="299"/>
                </a:cubicBezTo>
                <a:cubicBezTo>
                  <a:pt x="290" y="191"/>
                  <a:pt x="290" y="191"/>
                  <a:pt x="290" y="191"/>
                </a:cubicBezTo>
                <a:cubicBezTo>
                  <a:pt x="290" y="176"/>
                  <a:pt x="287" y="163"/>
                  <a:pt x="280" y="150"/>
                </a:cubicBezTo>
                <a:cubicBezTo>
                  <a:pt x="285" y="149"/>
                  <a:pt x="290" y="148"/>
                  <a:pt x="295" y="148"/>
                </a:cubicBezTo>
                <a:cubicBezTo>
                  <a:pt x="325" y="148"/>
                  <a:pt x="349" y="172"/>
                  <a:pt x="349" y="202"/>
                </a:cubicBezTo>
                <a:lnTo>
                  <a:pt x="349" y="299"/>
                </a:lnTo>
                <a:close/>
                <a:moveTo>
                  <a:pt x="110" y="191"/>
                </a:moveTo>
                <a:cubicBezTo>
                  <a:pt x="110" y="299"/>
                  <a:pt x="110" y="299"/>
                  <a:pt x="110" y="299"/>
                </a:cubicBezTo>
                <a:cubicBezTo>
                  <a:pt x="51" y="299"/>
                  <a:pt x="51" y="299"/>
                  <a:pt x="51" y="299"/>
                </a:cubicBezTo>
                <a:cubicBezTo>
                  <a:pt x="51" y="202"/>
                  <a:pt x="51" y="202"/>
                  <a:pt x="51" y="202"/>
                </a:cubicBezTo>
                <a:cubicBezTo>
                  <a:pt x="51" y="172"/>
                  <a:pt x="75" y="148"/>
                  <a:pt x="105" y="148"/>
                </a:cubicBezTo>
                <a:cubicBezTo>
                  <a:pt x="110" y="148"/>
                  <a:pt x="115" y="149"/>
                  <a:pt x="120" y="150"/>
                </a:cubicBezTo>
                <a:cubicBezTo>
                  <a:pt x="113" y="163"/>
                  <a:pt x="110" y="176"/>
                  <a:pt x="110" y="191"/>
                </a:cubicBezTo>
                <a:close/>
                <a:moveTo>
                  <a:pt x="122" y="330"/>
                </a:moveTo>
                <a:cubicBezTo>
                  <a:pt x="278" y="330"/>
                  <a:pt x="278" y="330"/>
                  <a:pt x="278" y="330"/>
                </a:cubicBezTo>
                <a:cubicBezTo>
                  <a:pt x="278" y="191"/>
                  <a:pt x="278" y="191"/>
                  <a:pt x="278" y="191"/>
                </a:cubicBezTo>
                <a:cubicBezTo>
                  <a:pt x="278" y="148"/>
                  <a:pt x="243" y="113"/>
                  <a:pt x="200" y="113"/>
                </a:cubicBezTo>
                <a:cubicBezTo>
                  <a:pt x="157" y="113"/>
                  <a:pt x="122" y="148"/>
                  <a:pt x="122" y="191"/>
                </a:cubicBezTo>
                <a:lnTo>
                  <a:pt x="122" y="330"/>
                </a:lnTo>
                <a:close/>
              </a:path>
            </a:pathLst>
          </a:custGeom>
          <a:solidFill>
            <a:schemeClr val="bg1">
              <a:lumMod val="85000"/>
            </a:schemeClr>
          </a:solidFill>
          <a:ln>
            <a:noFill/>
          </a:ln>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505050"/>
              </a:solidFill>
            </a:endParaRPr>
          </a:p>
        </p:txBody>
      </p:sp>
      <p:grpSp>
        <p:nvGrpSpPr>
          <p:cNvPr id="7" name="Group 4"/>
          <p:cNvGrpSpPr>
            <a:grpSpLocks noChangeAspect="1"/>
          </p:cNvGrpSpPr>
          <p:nvPr/>
        </p:nvGrpSpPr>
        <p:grpSpPr bwMode="auto">
          <a:xfrm>
            <a:off x="785281" y="3477020"/>
            <a:ext cx="1923777" cy="1055537"/>
            <a:chOff x="1282" y="1466"/>
            <a:chExt cx="1212" cy="665"/>
          </a:xfrm>
        </p:grpSpPr>
        <p:sp>
          <p:nvSpPr>
            <p:cNvPr id="8" name="Freeform 5"/>
            <p:cNvSpPr>
              <a:spLocks/>
            </p:cNvSpPr>
            <p:nvPr/>
          </p:nvSpPr>
          <p:spPr bwMode="auto">
            <a:xfrm>
              <a:off x="2354" y="2063"/>
              <a:ext cx="140" cy="68"/>
            </a:xfrm>
            <a:custGeom>
              <a:avLst/>
              <a:gdLst>
                <a:gd name="T0" fmla="*/ 51 w 100"/>
                <a:gd name="T1" fmla="*/ 1 h 49"/>
                <a:gd name="T2" fmla="*/ 0 w 100"/>
                <a:gd name="T3" fmla="*/ 49 h 49"/>
                <a:gd name="T4" fmla="*/ 99 w 100"/>
                <a:gd name="T5" fmla="*/ 49 h 49"/>
                <a:gd name="T6" fmla="*/ 51 w 100"/>
                <a:gd name="T7" fmla="*/ 1 h 49"/>
              </a:gdLst>
              <a:ahLst/>
              <a:cxnLst>
                <a:cxn ang="0">
                  <a:pos x="T0" y="T1"/>
                </a:cxn>
                <a:cxn ang="0">
                  <a:pos x="T2" y="T3"/>
                </a:cxn>
                <a:cxn ang="0">
                  <a:pos x="T4" y="T5"/>
                </a:cxn>
                <a:cxn ang="0">
                  <a:pos x="T6" y="T7"/>
                </a:cxn>
              </a:cxnLst>
              <a:rect l="0" t="0" r="r" b="b"/>
              <a:pathLst>
                <a:path w="100" h="49">
                  <a:moveTo>
                    <a:pt x="51" y="1"/>
                  </a:moveTo>
                  <a:cubicBezTo>
                    <a:pt x="24" y="0"/>
                    <a:pt x="1" y="21"/>
                    <a:pt x="0" y="49"/>
                  </a:cubicBezTo>
                  <a:cubicBezTo>
                    <a:pt x="99" y="49"/>
                    <a:pt x="99" y="49"/>
                    <a:pt x="99" y="49"/>
                  </a:cubicBezTo>
                  <a:cubicBezTo>
                    <a:pt x="100" y="21"/>
                    <a:pt x="79" y="2"/>
                    <a:pt x="51" y="1"/>
                  </a:cubicBez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9" name="Freeform 6"/>
            <p:cNvSpPr>
              <a:spLocks/>
            </p:cNvSpPr>
            <p:nvPr/>
          </p:nvSpPr>
          <p:spPr bwMode="auto">
            <a:xfrm>
              <a:off x="2096" y="2064"/>
              <a:ext cx="298" cy="38"/>
            </a:xfrm>
            <a:custGeom>
              <a:avLst/>
              <a:gdLst>
                <a:gd name="T0" fmla="*/ 210 w 213"/>
                <a:gd name="T1" fmla="*/ 27 h 27"/>
                <a:gd name="T2" fmla="*/ 188 w 213"/>
                <a:gd name="T3" fmla="*/ 17 h 27"/>
                <a:gd name="T4" fmla="*/ 142 w 213"/>
                <a:gd name="T5" fmla="*/ 8 h 27"/>
                <a:gd name="T6" fmla="*/ 0 w 213"/>
                <a:gd name="T7" fmla="*/ 8 h 27"/>
                <a:gd name="T8" fmla="*/ 0 w 213"/>
                <a:gd name="T9" fmla="*/ 0 h 27"/>
                <a:gd name="T10" fmla="*/ 142 w 213"/>
                <a:gd name="T11" fmla="*/ 0 h 27"/>
                <a:gd name="T12" fmla="*/ 191 w 213"/>
                <a:gd name="T13" fmla="*/ 10 h 27"/>
                <a:gd name="T14" fmla="*/ 213 w 213"/>
                <a:gd name="T15" fmla="*/ 20 h 27"/>
                <a:gd name="T16" fmla="*/ 210 w 213"/>
                <a:gd name="T17"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3" h="27">
                  <a:moveTo>
                    <a:pt x="210" y="27"/>
                  </a:moveTo>
                  <a:cubicBezTo>
                    <a:pt x="188" y="17"/>
                    <a:pt x="188" y="17"/>
                    <a:pt x="188" y="17"/>
                  </a:cubicBezTo>
                  <a:cubicBezTo>
                    <a:pt x="177" y="12"/>
                    <a:pt x="155" y="8"/>
                    <a:pt x="142" y="8"/>
                  </a:cubicBezTo>
                  <a:cubicBezTo>
                    <a:pt x="0" y="8"/>
                    <a:pt x="0" y="8"/>
                    <a:pt x="0" y="8"/>
                  </a:cubicBezTo>
                  <a:cubicBezTo>
                    <a:pt x="0" y="0"/>
                    <a:pt x="0" y="0"/>
                    <a:pt x="0" y="0"/>
                  </a:cubicBezTo>
                  <a:cubicBezTo>
                    <a:pt x="142" y="0"/>
                    <a:pt x="142" y="0"/>
                    <a:pt x="142" y="0"/>
                  </a:cubicBezTo>
                  <a:cubicBezTo>
                    <a:pt x="157" y="0"/>
                    <a:pt x="179" y="5"/>
                    <a:pt x="191" y="10"/>
                  </a:cubicBezTo>
                  <a:cubicBezTo>
                    <a:pt x="213" y="20"/>
                    <a:pt x="213" y="20"/>
                    <a:pt x="213" y="20"/>
                  </a:cubicBezTo>
                  <a:lnTo>
                    <a:pt x="210" y="27"/>
                  </a:ln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10" name="Oval 7"/>
            <p:cNvSpPr>
              <a:spLocks noChangeArrowheads="1"/>
            </p:cNvSpPr>
            <p:nvPr/>
          </p:nvSpPr>
          <p:spPr bwMode="auto">
            <a:xfrm>
              <a:off x="1593" y="1955"/>
              <a:ext cx="311" cy="66"/>
            </a:xfrm>
            <a:prstGeom prst="ellipse">
              <a:avLst/>
            </a:pr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11" name="Freeform 8"/>
            <p:cNvSpPr>
              <a:spLocks/>
            </p:cNvSpPr>
            <p:nvPr/>
          </p:nvSpPr>
          <p:spPr bwMode="auto">
            <a:xfrm>
              <a:off x="1366" y="1466"/>
              <a:ext cx="752" cy="522"/>
            </a:xfrm>
            <a:custGeom>
              <a:avLst/>
              <a:gdLst>
                <a:gd name="T0" fmla="*/ 527 w 537"/>
                <a:gd name="T1" fmla="*/ 373 h 373"/>
                <a:gd name="T2" fmla="*/ 537 w 537"/>
                <a:gd name="T3" fmla="*/ 362 h 373"/>
                <a:gd name="T4" fmla="*/ 537 w 537"/>
                <a:gd name="T5" fmla="*/ 11 h 373"/>
                <a:gd name="T6" fmla="*/ 527 w 537"/>
                <a:gd name="T7" fmla="*/ 0 h 373"/>
                <a:gd name="T8" fmla="*/ 11 w 537"/>
                <a:gd name="T9" fmla="*/ 0 h 373"/>
                <a:gd name="T10" fmla="*/ 0 w 537"/>
                <a:gd name="T11" fmla="*/ 11 h 373"/>
                <a:gd name="T12" fmla="*/ 0 w 537"/>
                <a:gd name="T13" fmla="*/ 362 h 373"/>
                <a:gd name="T14" fmla="*/ 11 w 537"/>
                <a:gd name="T15" fmla="*/ 373 h 373"/>
                <a:gd name="T16" fmla="*/ 527 w 537"/>
                <a:gd name="T17" fmla="*/ 373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7" h="373">
                  <a:moveTo>
                    <a:pt x="527" y="373"/>
                  </a:moveTo>
                  <a:cubicBezTo>
                    <a:pt x="532" y="373"/>
                    <a:pt x="537" y="368"/>
                    <a:pt x="537" y="362"/>
                  </a:cubicBezTo>
                  <a:cubicBezTo>
                    <a:pt x="537" y="11"/>
                    <a:pt x="537" y="11"/>
                    <a:pt x="537" y="11"/>
                  </a:cubicBezTo>
                  <a:cubicBezTo>
                    <a:pt x="537" y="5"/>
                    <a:pt x="532" y="0"/>
                    <a:pt x="527" y="0"/>
                  </a:cubicBezTo>
                  <a:cubicBezTo>
                    <a:pt x="11" y="0"/>
                    <a:pt x="11" y="0"/>
                    <a:pt x="11" y="0"/>
                  </a:cubicBezTo>
                  <a:cubicBezTo>
                    <a:pt x="5" y="0"/>
                    <a:pt x="0" y="5"/>
                    <a:pt x="0" y="11"/>
                  </a:cubicBezTo>
                  <a:cubicBezTo>
                    <a:pt x="0" y="362"/>
                    <a:pt x="0" y="362"/>
                    <a:pt x="0" y="362"/>
                  </a:cubicBezTo>
                  <a:cubicBezTo>
                    <a:pt x="0" y="368"/>
                    <a:pt x="5" y="373"/>
                    <a:pt x="11" y="373"/>
                  </a:cubicBezTo>
                  <a:lnTo>
                    <a:pt x="527" y="373"/>
                  </a:lnTo>
                  <a:close/>
                </a:path>
              </a:pathLst>
            </a:custGeom>
            <a:solidFill>
              <a:schemeClr val="bg1">
                <a:lumMod val="6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12" name="Rectangle 9"/>
            <p:cNvSpPr>
              <a:spLocks noChangeArrowheads="1"/>
            </p:cNvSpPr>
            <p:nvPr/>
          </p:nvSpPr>
          <p:spPr bwMode="auto">
            <a:xfrm>
              <a:off x="1390" y="1490"/>
              <a:ext cx="705" cy="399"/>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13" name="Rectangle 10"/>
            <p:cNvSpPr>
              <a:spLocks noChangeArrowheads="1"/>
            </p:cNvSpPr>
            <p:nvPr/>
          </p:nvSpPr>
          <p:spPr bwMode="auto">
            <a:xfrm>
              <a:off x="1282" y="2095"/>
              <a:ext cx="932" cy="35"/>
            </a:xfrm>
            <a:prstGeom prst="rect">
              <a:avLst/>
            </a:prstGeom>
            <a:solidFill>
              <a:schemeClr val="bg1">
                <a:lumMod val="6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14" name="Freeform 11"/>
            <p:cNvSpPr>
              <a:spLocks/>
            </p:cNvSpPr>
            <p:nvPr/>
          </p:nvSpPr>
          <p:spPr bwMode="auto">
            <a:xfrm>
              <a:off x="1282" y="2053"/>
              <a:ext cx="932" cy="42"/>
            </a:xfrm>
            <a:custGeom>
              <a:avLst/>
              <a:gdLst>
                <a:gd name="T0" fmla="*/ 932 w 932"/>
                <a:gd name="T1" fmla="*/ 42 h 42"/>
                <a:gd name="T2" fmla="*/ 0 w 932"/>
                <a:gd name="T3" fmla="*/ 42 h 42"/>
                <a:gd name="T4" fmla="*/ 59 w 932"/>
                <a:gd name="T5" fmla="*/ 0 h 42"/>
                <a:gd name="T6" fmla="*/ 874 w 932"/>
                <a:gd name="T7" fmla="*/ 0 h 42"/>
                <a:gd name="T8" fmla="*/ 932 w 932"/>
                <a:gd name="T9" fmla="*/ 42 h 42"/>
              </a:gdLst>
              <a:ahLst/>
              <a:cxnLst>
                <a:cxn ang="0">
                  <a:pos x="T0" y="T1"/>
                </a:cxn>
                <a:cxn ang="0">
                  <a:pos x="T2" y="T3"/>
                </a:cxn>
                <a:cxn ang="0">
                  <a:pos x="T4" y="T5"/>
                </a:cxn>
                <a:cxn ang="0">
                  <a:pos x="T6" y="T7"/>
                </a:cxn>
                <a:cxn ang="0">
                  <a:pos x="T8" y="T9"/>
                </a:cxn>
              </a:cxnLst>
              <a:rect l="0" t="0" r="r" b="b"/>
              <a:pathLst>
                <a:path w="932" h="42">
                  <a:moveTo>
                    <a:pt x="932" y="42"/>
                  </a:moveTo>
                  <a:lnTo>
                    <a:pt x="0" y="42"/>
                  </a:lnTo>
                  <a:lnTo>
                    <a:pt x="59" y="0"/>
                  </a:lnTo>
                  <a:lnTo>
                    <a:pt x="874" y="0"/>
                  </a:lnTo>
                  <a:lnTo>
                    <a:pt x="932" y="42"/>
                  </a:ln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15" name="Freeform 13"/>
            <p:cNvSpPr>
              <a:spLocks noEditPoints="1"/>
            </p:cNvSpPr>
            <p:nvPr/>
          </p:nvSpPr>
          <p:spPr bwMode="auto">
            <a:xfrm>
              <a:off x="1662" y="1500"/>
              <a:ext cx="185" cy="157"/>
            </a:xfrm>
            <a:custGeom>
              <a:avLst/>
              <a:gdLst>
                <a:gd name="T0" fmla="*/ 125 w 132"/>
                <a:gd name="T1" fmla="*/ 105 h 112"/>
                <a:gd name="T2" fmla="*/ 0 w 132"/>
                <a:gd name="T3" fmla="*/ 20 h 112"/>
                <a:gd name="T4" fmla="*/ 0 w 132"/>
                <a:gd name="T5" fmla="*/ 112 h 112"/>
                <a:gd name="T6" fmla="*/ 132 w 132"/>
                <a:gd name="T7" fmla="*/ 0 h 112"/>
                <a:gd name="T8" fmla="*/ 0 w 132"/>
                <a:gd name="T9" fmla="*/ 0 h 112"/>
                <a:gd name="T10" fmla="*/ 77 w 132"/>
                <a:gd name="T11" fmla="*/ 63 h 112"/>
                <a:gd name="T12" fmla="*/ 73 w 132"/>
                <a:gd name="T13" fmla="*/ 57 h 112"/>
                <a:gd name="T14" fmla="*/ 69 w 132"/>
                <a:gd name="T15" fmla="*/ 53 h 112"/>
                <a:gd name="T16" fmla="*/ 62 w 132"/>
                <a:gd name="T17" fmla="*/ 49 h 112"/>
                <a:gd name="T18" fmla="*/ 56 w 132"/>
                <a:gd name="T19" fmla="*/ 49 h 112"/>
                <a:gd name="T20" fmla="*/ 49 w 132"/>
                <a:gd name="T21" fmla="*/ 53 h 112"/>
                <a:gd name="T22" fmla="*/ 44 w 132"/>
                <a:gd name="T23" fmla="*/ 57 h 112"/>
                <a:gd name="T24" fmla="*/ 41 w 132"/>
                <a:gd name="T25" fmla="*/ 63 h 112"/>
                <a:gd name="T26" fmla="*/ 40 w 132"/>
                <a:gd name="T27" fmla="*/ 69 h 112"/>
                <a:gd name="T28" fmla="*/ 41 w 132"/>
                <a:gd name="T29" fmla="*/ 76 h 112"/>
                <a:gd name="T30" fmla="*/ 44 w 132"/>
                <a:gd name="T31" fmla="*/ 81 h 112"/>
                <a:gd name="T32" fmla="*/ 50 w 132"/>
                <a:gd name="T33" fmla="*/ 86 h 112"/>
                <a:gd name="T34" fmla="*/ 55 w 132"/>
                <a:gd name="T35" fmla="*/ 88 h 112"/>
                <a:gd name="T36" fmla="*/ 60 w 132"/>
                <a:gd name="T37" fmla="*/ 83 h 112"/>
                <a:gd name="T38" fmla="*/ 67 w 132"/>
                <a:gd name="T39" fmla="*/ 87 h 112"/>
                <a:gd name="T40" fmla="*/ 68 w 132"/>
                <a:gd name="T41" fmla="*/ 79 h 112"/>
                <a:gd name="T42" fmla="*/ 77 w 132"/>
                <a:gd name="T43" fmla="*/ 78 h 112"/>
                <a:gd name="T44" fmla="*/ 73 w 132"/>
                <a:gd name="T45" fmla="*/ 71 h 112"/>
                <a:gd name="T46" fmla="*/ 67 w 132"/>
                <a:gd name="T47" fmla="*/ 69 h 112"/>
                <a:gd name="T48" fmla="*/ 53 w 132"/>
                <a:gd name="T49" fmla="*/ 75 h 112"/>
                <a:gd name="T50" fmla="*/ 59 w 132"/>
                <a:gd name="T51" fmla="*/ 61 h 112"/>
                <a:gd name="T52" fmla="*/ 55 w 132"/>
                <a:gd name="T53" fmla="*/ 69 h 112"/>
                <a:gd name="T54" fmla="*/ 59 w 132"/>
                <a:gd name="T55" fmla="*/ 73 h 112"/>
                <a:gd name="T56" fmla="*/ 91 w 132"/>
                <a:gd name="T57" fmla="*/ 55 h 112"/>
                <a:gd name="T58" fmla="*/ 93 w 132"/>
                <a:gd name="T59" fmla="*/ 51 h 112"/>
                <a:gd name="T60" fmla="*/ 91 w 132"/>
                <a:gd name="T61" fmla="*/ 49 h 112"/>
                <a:gd name="T62" fmla="*/ 86 w 132"/>
                <a:gd name="T63" fmla="*/ 48 h 112"/>
                <a:gd name="T64" fmla="*/ 82 w 132"/>
                <a:gd name="T65" fmla="*/ 44 h 112"/>
                <a:gd name="T66" fmla="*/ 78 w 132"/>
                <a:gd name="T67" fmla="*/ 49 h 112"/>
                <a:gd name="T68" fmla="*/ 74 w 132"/>
                <a:gd name="T69" fmla="*/ 49 h 112"/>
                <a:gd name="T70" fmla="*/ 73 w 132"/>
                <a:gd name="T71" fmla="*/ 52 h 112"/>
                <a:gd name="T72" fmla="*/ 76 w 132"/>
                <a:gd name="T73" fmla="*/ 57 h 112"/>
                <a:gd name="T74" fmla="*/ 73 w 132"/>
                <a:gd name="T75" fmla="*/ 60 h 112"/>
                <a:gd name="T76" fmla="*/ 75 w 132"/>
                <a:gd name="T77" fmla="*/ 62 h 112"/>
                <a:gd name="T78" fmla="*/ 81 w 132"/>
                <a:gd name="T79" fmla="*/ 65 h 112"/>
                <a:gd name="T80" fmla="*/ 85 w 132"/>
                <a:gd name="T81" fmla="*/ 65 h 112"/>
                <a:gd name="T82" fmla="*/ 91 w 132"/>
                <a:gd name="T83" fmla="*/ 62 h 112"/>
                <a:gd name="T84" fmla="*/ 93 w 132"/>
                <a:gd name="T85" fmla="*/ 60 h 112"/>
                <a:gd name="T86" fmla="*/ 91 w 132"/>
                <a:gd name="T87" fmla="*/ 57 h 112"/>
                <a:gd name="T88" fmla="*/ 83 w 132"/>
                <a:gd name="T89" fmla="*/ 58 h 112"/>
                <a:gd name="T90" fmla="*/ 86 w 132"/>
                <a:gd name="T91" fmla="*/ 55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2" h="112">
                  <a:moveTo>
                    <a:pt x="7" y="26"/>
                  </a:moveTo>
                  <a:cubicBezTo>
                    <a:pt x="7" y="105"/>
                    <a:pt x="7" y="105"/>
                    <a:pt x="7" y="105"/>
                  </a:cubicBezTo>
                  <a:cubicBezTo>
                    <a:pt x="125" y="105"/>
                    <a:pt x="125" y="105"/>
                    <a:pt x="125" y="105"/>
                  </a:cubicBezTo>
                  <a:cubicBezTo>
                    <a:pt x="125" y="26"/>
                    <a:pt x="125" y="26"/>
                    <a:pt x="125" y="26"/>
                  </a:cubicBezTo>
                  <a:cubicBezTo>
                    <a:pt x="7" y="26"/>
                    <a:pt x="7" y="26"/>
                    <a:pt x="7" y="26"/>
                  </a:cubicBezTo>
                  <a:close/>
                  <a:moveTo>
                    <a:pt x="0" y="20"/>
                  </a:moveTo>
                  <a:cubicBezTo>
                    <a:pt x="132" y="20"/>
                    <a:pt x="132" y="20"/>
                    <a:pt x="132" y="20"/>
                  </a:cubicBezTo>
                  <a:cubicBezTo>
                    <a:pt x="132" y="112"/>
                    <a:pt x="132" y="112"/>
                    <a:pt x="132" y="112"/>
                  </a:cubicBezTo>
                  <a:cubicBezTo>
                    <a:pt x="0" y="112"/>
                    <a:pt x="0" y="112"/>
                    <a:pt x="0" y="112"/>
                  </a:cubicBezTo>
                  <a:cubicBezTo>
                    <a:pt x="0" y="20"/>
                    <a:pt x="0" y="20"/>
                    <a:pt x="0" y="20"/>
                  </a:cubicBezTo>
                  <a:close/>
                  <a:moveTo>
                    <a:pt x="0" y="0"/>
                  </a:moveTo>
                  <a:cubicBezTo>
                    <a:pt x="132" y="0"/>
                    <a:pt x="132" y="0"/>
                    <a:pt x="132" y="0"/>
                  </a:cubicBezTo>
                  <a:cubicBezTo>
                    <a:pt x="132" y="13"/>
                    <a:pt x="132" y="13"/>
                    <a:pt x="132" y="13"/>
                  </a:cubicBezTo>
                  <a:cubicBezTo>
                    <a:pt x="0" y="13"/>
                    <a:pt x="0" y="13"/>
                    <a:pt x="0" y="13"/>
                  </a:cubicBezTo>
                  <a:cubicBezTo>
                    <a:pt x="0" y="0"/>
                    <a:pt x="0" y="0"/>
                    <a:pt x="0" y="0"/>
                  </a:cubicBezTo>
                  <a:close/>
                  <a:moveTo>
                    <a:pt x="79" y="68"/>
                  </a:moveTo>
                  <a:cubicBezTo>
                    <a:pt x="78" y="64"/>
                    <a:pt x="78" y="64"/>
                    <a:pt x="78" y="64"/>
                  </a:cubicBezTo>
                  <a:cubicBezTo>
                    <a:pt x="78" y="64"/>
                    <a:pt x="78" y="63"/>
                    <a:pt x="77" y="63"/>
                  </a:cubicBezTo>
                  <a:cubicBezTo>
                    <a:pt x="71" y="63"/>
                    <a:pt x="71" y="63"/>
                    <a:pt x="71" y="63"/>
                  </a:cubicBezTo>
                  <a:cubicBezTo>
                    <a:pt x="71" y="63"/>
                    <a:pt x="71" y="62"/>
                    <a:pt x="71" y="62"/>
                  </a:cubicBezTo>
                  <a:cubicBezTo>
                    <a:pt x="73" y="57"/>
                    <a:pt x="73" y="57"/>
                    <a:pt x="73" y="57"/>
                  </a:cubicBezTo>
                  <a:cubicBezTo>
                    <a:pt x="73" y="56"/>
                    <a:pt x="73" y="56"/>
                    <a:pt x="73" y="55"/>
                  </a:cubicBezTo>
                  <a:cubicBezTo>
                    <a:pt x="70" y="53"/>
                    <a:pt x="70" y="53"/>
                    <a:pt x="70" y="53"/>
                  </a:cubicBezTo>
                  <a:cubicBezTo>
                    <a:pt x="70" y="53"/>
                    <a:pt x="69" y="53"/>
                    <a:pt x="69" y="53"/>
                  </a:cubicBezTo>
                  <a:cubicBezTo>
                    <a:pt x="64" y="56"/>
                    <a:pt x="64" y="56"/>
                    <a:pt x="64" y="56"/>
                  </a:cubicBezTo>
                  <a:cubicBezTo>
                    <a:pt x="64" y="56"/>
                    <a:pt x="64" y="56"/>
                    <a:pt x="63" y="56"/>
                  </a:cubicBezTo>
                  <a:cubicBezTo>
                    <a:pt x="62" y="49"/>
                    <a:pt x="62" y="49"/>
                    <a:pt x="62" y="49"/>
                  </a:cubicBezTo>
                  <a:cubicBezTo>
                    <a:pt x="62" y="49"/>
                    <a:pt x="61" y="49"/>
                    <a:pt x="61" y="49"/>
                  </a:cubicBezTo>
                  <a:cubicBezTo>
                    <a:pt x="57" y="49"/>
                    <a:pt x="57" y="49"/>
                    <a:pt x="57" y="49"/>
                  </a:cubicBezTo>
                  <a:cubicBezTo>
                    <a:pt x="57" y="49"/>
                    <a:pt x="56" y="49"/>
                    <a:pt x="56" y="49"/>
                  </a:cubicBezTo>
                  <a:cubicBezTo>
                    <a:pt x="55" y="56"/>
                    <a:pt x="55" y="56"/>
                    <a:pt x="55" y="56"/>
                  </a:cubicBezTo>
                  <a:cubicBezTo>
                    <a:pt x="54" y="56"/>
                    <a:pt x="54" y="56"/>
                    <a:pt x="53" y="56"/>
                  </a:cubicBezTo>
                  <a:cubicBezTo>
                    <a:pt x="49" y="53"/>
                    <a:pt x="49" y="53"/>
                    <a:pt x="49" y="53"/>
                  </a:cubicBezTo>
                  <a:cubicBezTo>
                    <a:pt x="48" y="53"/>
                    <a:pt x="48" y="53"/>
                    <a:pt x="48" y="53"/>
                  </a:cubicBezTo>
                  <a:cubicBezTo>
                    <a:pt x="45" y="55"/>
                    <a:pt x="45" y="55"/>
                    <a:pt x="45" y="55"/>
                  </a:cubicBezTo>
                  <a:cubicBezTo>
                    <a:pt x="44" y="56"/>
                    <a:pt x="44" y="56"/>
                    <a:pt x="44" y="57"/>
                  </a:cubicBezTo>
                  <a:cubicBezTo>
                    <a:pt x="47" y="62"/>
                    <a:pt x="47" y="62"/>
                    <a:pt x="47" y="62"/>
                  </a:cubicBezTo>
                  <a:cubicBezTo>
                    <a:pt x="47" y="62"/>
                    <a:pt x="46" y="63"/>
                    <a:pt x="46" y="63"/>
                  </a:cubicBezTo>
                  <a:cubicBezTo>
                    <a:pt x="41" y="63"/>
                    <a:pt x="41" y="63"/>
                    <a:pt x="41" y="63"/>
                  </a:cubicBezTo>
                  <a:cubicBezTo>
                    <a:pt x="40" y="63"/>
                    <a:pt x="40" y="64"/>
                    <a:pt x="40" y="64"/>
                  </a:cubicBezTo>
                  <a:cubicBezTo>
                    <a:pt x="39" y="68"/>
                    <a:pt x="39" y="68"/>
                    <a:pt x="39" y="68"/>
                  </a:cubicBezTo>
                  <a:cubicBezTo>
                    <a:pt x="39" y="68"/>
                    <a:pt x="39" y="68"/>
                    <a:pt x="40" y="69"/>
                  </a:cubicBezTo>
                  <a:cubicBezTo>
                    <a:pt x="45" y="71"/>
                    <a:pt x="45" y="71"/>
                    <a:pt x="45" y="71"/>
                  </a:cubicBezTo>
                  <a:cubicBezTo>
                    <a:pt x="45" y="71"/>
                    <a:pt x="45" y="72"/>
                    <a:pt x="45" y="73"/>
                  </a:cubicBezTo>
                  <a:cubicBezTo>
                    <a:pt x="41" y="76"/>
                    <a:pt x="41" y="76"/>
                    <a:pt x="41" y="76"/>
                  </a:cubicBezTo>
                  <a:cubicBezTo>
                    <a:pt x="41" y="76"/>
                    <a:pt x="41" y="77"/>
                    <a:pt x="41" y="78"/>
                  </a:cubicBezTo>
                  <a:cubicBezTo>
                    <a:pt x="43" y="81"/>
                    <a:pt x="43" y="81"/>
                    <a:pt x="43" y="81"/>
                  </a:cubicBezTo>
                  <a:cubicBezTo>
                    <a:pt x="43" y="81"/>
                    <a:pt x="43" y="81"/>
                    <a:pt x="44" y="81"/>
                  </a:cubicBezTo>
                  <a:cubicBezTo>
                    <a:pt x="49" y="79"/>
                    <a:pt x="49" y="79"/>
                    <a:pt x="49" y="79"/>
                  </a:cubicBezTo>
                  <a:cubicBezTo>
                    <a:pt x="50" y="80"/>
                    <a:pt x="50" y="80"/>
                    <a:pt x="50" y="81"/>
                  </a:cubicBezTo>
                  <a:cubicBezTo>
                    <a:pt x="50" y="86"/>
                    <a:pt x="50" y="86"/>
                    <a:pt x="50" y="86"/>
                  </a:cubicBezTo>
                  <a:cubicBezTo>
                    <a:pt x="50" y="87"/>
                    <a:pt x="50" y="87"/>
                    <a:pt x="50" y="87"/>
                  </a:cubicBezTo>
                  <a:cubicBezTo>
                    <a:pt x="54" y="88"/>
                    <a:pt x="54" y="88"/>
                    <a:pt x="54" y="88"/>
                  </a:cubicBezTo>
                  <a:cubicBezTo>
                    <a:pt x="54" y="88"/>
                    <a:pt x="55" y="88"/>
                    <a:pt x="55" y="88"/>
                  </a:cubicBezTo>
                  <a:cubicBezTo>
                    <a:pt x="58" y="83"/>
                    <a:pt x="58" y="83"/>
                    <a:pt x="58" y="83"/>
                  </a:cubicBezTo>
                  <a:cubicBezTo>
                    <a:pt x="58" y="83"/>
                    <a:pt x="59" y="83"/>
                    <a:pt x="59" y="83"/>
                  </a:cubicBezTo>
                  <a:cubicBezTo>
                    <a:pt x="59" y="83"/>
                    <a:pt x="59" y="83"/>
                    <a:pt x="60" y="83"/>
                  </a:cubicBezTo>
                  <a:cubicBezTo>
                    <a:pt x="63" y="88"/>
                    <a:pt x="63" y="88"/>
                    <a:pt x="63" y="88"/>
                  </a:cubicBezTo>
                  <a:cubicBezTo>
                    <a:pt x="63" y="88"/>
                    <a:pt x="63" y="88"/>
                    <a:pt x="64" y="88"/>
                  </a:cubicBezTo>
                  <a:cubicBezTo>
                    <a:pt x="67" y="87"/>
                    <a:pt x="67" y="87"/>
                    <a:pt x="67" y="87"/>
                  </a:cubicBezTo>
                  <a:cubicBezTo>
                    <a:pt x="68" y="87"/>
                    <a:pt x="68" y="87"/>
                    <a:pt x="68" y="86"/>
                  </a:cubicBezTo>
                  <a:cubicBezTo>
                    <a:pt x="67" y="81"/>
                    <a:pt x="67" y="81"/>
                    <a:pt x="67" y="81"/>
                  </a:cubicBezTo>
                  <a:cubicBezTo>
                    <a:pt x="68" y="80"/>
                    <a:pt x="68" y="80"/>
                    <a:pt x="68" y="79"/>
                  </a:cubicBezTo>
                  <a:cubicBezTo>
                    <a:pt x="74" y="81"/>
                    <a:pt x="74" y="81"/>
                    <a:pt x="74" y="81"/>
                  </a:cubicBezTo>
                  <a:cubicBezTo>
                    <a:pt x="74" y="81"/>
                    <a:pt x="75" y="81"/>
                    <a:pt x="75" y="81"/>
                  </a:cubicBezTo>
                  <a:cubicBezTo>
                    <a:pt x="77" y="78"/>
                    <a:pt x="77" y="78"/>
                    <a:pt x="77" y="78"/>
                  </a:cubicBezTo>
                  <a:cubicBezTo>
                    <a:pt x="77" y="77"/>
                    <a:pt x="77" y="76"/>
                    <a:pt x="77" y="76"/>
                  </a:cubicBezTo>
                  <a:cubicBezTo>
                    <a:pt x="73" y="73"/>
                    <a:pt x="73" y="73"/>
                    <a:pt x="73" y="73"/>
                  </a:cubicBezTo>
                  <a:cubicBezTo>
                    <a:pt x="73" y="72"/>
                    <a:pt x="73" y="71"/>
                    <a:pt x="73" y="71"/>
                  </a:cubicBezTo>
                  <a:cubicBezTo>
                    <a:pt x="78" y="69"/>
                    <a:pt x="78" y="69"/>
                    <a:pt x="78" y="69"/>
                  </a:cubicBezTo>
                  <a:cubicBezTo>
                    <a:pt x="79" y="68"/>
                    <a:pt x="79" y="68"/>
                    <a:pt x="79" y="68"/>
                  </a:cubicBezTo>
                  <a:close/>
                  <a:moveTo>
                    <a:pt x="67" y="69"/>
                  </a:moveTo>
                  <a:cubicBezTo>
                    <a:pt x="67" y="71"/>
                    <a:pt x="66" y="73"/>
                    <a:pt x="64" y="75"/>
                  </a:cubicBezTo>
                  <a:cubicBezTo>
                    <a:pt x="63" y="76"/>
                    <a:pt x="61" y="77"/>
                    <a:pt x="59" y="77"/>
                  </a:cubicBezTo>
                  <a:cubicBezTo>
                    <a:pt x="57" y="77"/>
                    <a:pt x="55" y="76"/>
                    <a:pt x="53" y="75"/>
                  </a:cubicBezTo>
                  <a:cubicBezTo>
                    <a:pt x="52" y="73"/>
                    <a:pt x="51" y="71"/>
                    <a:pt x="51" y="69"/>
                  </a:cubicBezTo>
                  <a:cubicBezTo>
                    <a:pt x="51" y="67"/>
                    <a:pt x="52" y="65"/>
                    <a:pt x="53" y="64"/>
                  </a:cubicBezTo>
                  <a:cubicBezTo>
                    <a:pt x="55" y="62"/>
                    <a:pt x="57" y="61"/>
                    <a:pt x="59" y="61"/>
                  </a:cubicBezTo>
                  <a:cubicBezTo>
                    <a:pt x="61" y="61"/>
                    <a:pt x="63" y="62"/>
                    <a:pt x="64" y="64"/>
                  </a:cubicBezTo>
                  <a:cubicBezTo>
                    <a:pt x="66" y="65"/>
                    <a:pt x="67" y="67"/>
                    <a:pt x="67" y="69"/>
                  </a:cubicBezTo>
                  <a:close/>
                  <a:moveTo>
                    <a:pt x="55" y="69"/>
                  </a:moveTo>
                  <a:cubicBezTo>
                    <a:pt x="55" y="67"/>
                    <a:pt x="57" y="66"/>
                    <a:pt x="59" y="66"/>
                  </a:cubicBezTo>
                  <a:cubicBezTo>
                    <a:pt x="61" y="66"/>
                    <a:pt x="63" y="67"/>
                    <a:pt x="63" y="69"/>
                  </a:cubicBezTo>
                  <a:cubicBezTo>
                    <a:pt x="63" y="71"/>
                    <a:pt x="61" y="73"/>
                    <a:pt x="59" y="73"/>
                  </a:cubicBezTo>
                  <a:cubicBezTo>
                    <a:pt x="57" y="73"/>
                    <a:pt x="55" y="71"/>
                    <a:pt x="55" y="69"/>
                  </a:cubicBezTo>
                  <a:close/>
                  <a:moveTo>
                    <a:pt x="91" y="57"/>
                  </a:moveTo>
                  <a:cubicBezTo>
                    <a:pt x="91" y="56"/>
                    <a:pt x="91" y="56"/>
                    <a:pt x="91" y="55"/>
                  </a:cubicBezTo>
                  <a:cubicBezTo>
                    <a:pt x="91" y="55"/>
                    <a:pt x="91" y="54"/>
                    <a:pt x="91" y="54"/>
                  </a:cubicBezTo>
                  <a:cubicBezTo>
                    <a:pt x="93" y="52"/>
                    <a:pt x="93" y="52"/>
                    <a:pt x="93" y="52"/>
                  </a:cubicBezTo>
                  <a:cubicBezTo>
                    <a:pt x="93" y="52"/>
                    <a:pt x="93" y="51"/>
                    <a:pt x="93" y="51"/>
                  </a:cubicBezTo>
                  <a:cubicBezTo>
                    <a:pt x="93" y="51"/>
                    <a:pt x="93" y="51"/>
                    <a:pt x="93" y="51"/>
                  </a:cubicBezTo>
                  <a:cubicBezTo>
                    <a:pt x="92" y="49"/>
                    <a:pt x="92" y="49"/>
                    <a:pt x="92" y="49"/>
                  </a:cubicBezTo>
                  <a:cubicBezTo>
                    <a:pt x="92" y="49"/>
                    <a:pt x="92" y="49"/>
                    <a:pt x="91" y="49"/>
                  </a:cubicBezTo>
                  <a:cubicBezTo>
                    <a:pt x="91" y="49"/>
                    <a:pt x="91" y="49"/>
                    <a:pt x="91" y="49"/>
                  </a:cubicBezTo>
                  <a:cubicBezTo>
                    <a:pt x="88" y="49"/>
                    <a:pt x="88" y="49"/>
                    <a:pt x="88" y="49"/>
                  </a:cubicBezTo>
                  <a:cubicBezTo>
                    <a:pt x="87" y="49"/>
                    <a:pt x="87" y="48"/>
                    <a:pt x="86" y="48"/>
                  </a:cubicBezTo>
                  <a:cubicBezTo>
                    <a:pt x="85" y="45"/>
                    <a:pt x="85" y="45"/>
                    <a:pt x="85" y="45"/>
                  </a:cubicBezTo>
                  <a:cubicBezTo>
                    <a:pt x="85" y="45"/>
                    <a:pt x="84" y="44"/>
                    <a:pt x="84" y="44"/>
                  </a:cubicBezTo>
                  <a:cubicBezTo>
                    <a:pt x="82" y="44"/>
                    <a:pt x="82" y="44"/>
                    <a:pt x="82" y="44"/>
                  </a:cubicBezTo>
                  <a:cubicBezTo>
                    <a:pt x="82" y="44"/>
                    <a:pt x="81" y="45"/>
                    <a:pt x="81" y="45"/>
                  </a:cubicBezTo>
                  <a:cubicBezTo>
                    <a:pt x="81" y="48"/>
                    <a:pt x="81" y="48"/>
                    <a:pt x="81" y="48"/>
                  </a:cubicBezTo>
                  <a:cubicBezTo>
                    <a:pt x="80" y="48"/>
                    <a:pt x="79" y="49"/>
                    <a:pt x="78" y="49"/>
                  </a:cubicBezTo>
                  <a:cubicBezTo>
                    <a:pt x="75" y="49"/>
                    <a:pt x="75" y="49"/>
                    <a:pt x="75" y="49"/>
                  </a:cubicBezTo>
                  <a:cubicBezTo>
                    <a:pt x="75" y="49"/>
                    <a:pt x="75" y="49"/>
                    <a:pt x="75" y="49"/>
                  </a:cubicBezTo>
                  <a:cubicBezTo>
                    <a:pt x="75" y="49"/>
                    <a:pt x="74" y="49"/>
                    <a:pt x="74" y="49"/>
                  </a:cubicBezTo>
                  <a:cubicBezTo>
                    <a:pt x="73" y="51"/>
                    <a:pt x="73" y="51"/>
                    <a:pt x="73" y="51"/>
                  </a:cubicBezTo>
                  <a:cubicBezTo>
                    <a:pt x="73" y="51"/>
                    <a:pt x="73" y="51"/>
                    <a:pt x="73" y="51"/>
                  </a:cubicBezTo>
                  <a:cubicBezTo>
                    <a:pt x="73" y="51"/>
                    <a:pt x="73" y="52"/>
                    <a:pt x="73" y="52"/>
                  </a:cubicBezTo>
                  <a:cubicBezTo>
                    <a:pt x="76" y="54"/>
                    <a:pt x="76" y="54"/>
                    <a:pt x="76" y="54"/>
                  </a:cubicBezTo>
                  <a:cubicBezTo>
                    <a:pt x="76" y="54"/>
                    <a:pt x="75" y="55"/>
                    <a:pt x="75" y="55"/>
                  </a:cubicBezTo>
                  <a:cubicBezTo>
                    <a:pt x="75" y="56"/>
                    <a:pt x="76" y="56"/>
                    <a:pt x="76" y="57"/>
                  </a:cubicBezTo>
                  <a:cubicBezTo>
                    <a:pt x="73" y="59"/>
                    <a:pt x="73" y="59"/>
                    <a:pt x="73" y="59"/>
                  </a:cubicBezTo>
                  <a:cubicBezTo>
                    <a:pt x="73" y="59"/>
                    <a:pt x="73" y="59"/>
                    <a:pt x="73" y="59"/>
                  </a:cubicBezTo>
                  <a:cubicBezTo>
                    <a:pt x="73" y="60"/>
                    <a:pt x="73" y="60"/>
                    <a:pt x="73" y="60"/>
                  </a:cubicBezTo>
                  <a:cubicBezTo>
                    <a:pt x="74" y="61"/>
                    <a:pt x="74" y="61"/>
                    <a:pt x="74" y="61"/>
                  </a:cubicBezTo>
                  <a:cubicBezTo>
                    <a:pt x="74" y="62"/>
                    <a:pt x="75" y="62"/>
                    <a:pt x="75" y="62"/>
                  </a:cubicBezTo>
                  <a:cubicBezTo>
                    <a:pt x="75" y="62"/>
                    <a:pt x="75" y="62"/>
                    <a:pt x="75" y="62"/>
                  </a:cubicBezTo>
                  <a:cubicBezTo>
                    <a:pt x="78" y="61"/>
                    <a:pt x="78" y="61"/>
                    <a:pt x="78" y="61"/>
                  </a:cubicBezTo>
                  <a:cubicBezTo>
                    <a:pt x="79" y="62"/>
                    <a:pt x="80" y="62"/>
                    <a:pt x="81" y="62"/>
                  </a:cubicBezTo>
                  <a:cubicBezTo>
                    <a:pt x="81" y="65"/>
                    <a:pt x="81" y="65"/>
                    <a:pt x="81" y="65"/>
                  </a:cubicBezTo>
                  <a:cubicBezTo>
                    <a:pt x="81" y="66"/>
                    <a:pt x="82" y="66"/>
                    <a:pt x="82" y="66"/>
                  </a:cubicBezTo>
                  <a:cubicBezTo>
                    <a:pt x="84" y="66"/>
                    <a:pt x="84" y="66"/>
                    <a:pt x="84" y="66"/>
                  </a:cubicBezTo>
                  <a:cubicBezTo>
                    <a:pt x="84" y="66"/>
                    <a:pt x="85" y="66"/>
                    <a:pt x="85" y="65"/>
                  </a:cubicBezTo>
                  <a:cubicBezTo>
                    <a:pt x="86" y="63"/>
                    <a:pt x="86" y="63"/>
                    <a:pt x="86" y="63"/>
                  </a:cubicBezTo>
                  <a:cubicBezTo>
                    <a:pt x="87" y="62"/>
                    <a:pt x="87" y="62"/>
                    <a:pt x="88" y="61"/>
                  </a:cubicBezTo>
                  <a:cubicBezTo>
                    <a:pt x="91" y="62"/>
                    <a:pt x="91" y="62"/>
                    <a:pt x="91" y="62"/>
                  </a:cubicBezTo>
                  <a:cubicBezTo>
                    <a:pt x="91" y="62"/>
                    <a:pt x="91" y="62"/>
                    <a:pt x="91" y="62"/>
                  </a:cubicBezTo>
                  <a:cubicBezTo>
                    <a:pt x="92" y="62"/>
                    <a:pt x="92" y="62"/>
                    <a:pt x="92" y="61"/>
                  </a:cubicBezTo>
                  <a:cubicBezTo>
                    <a:pt x="93" y="60"/>
                    <a:pt x="93" y="60"/>
                    <a:pt x="93" y="60"/>
                  </a:cubicBezTo>
                  <a:cubicBezTo>
                    <a:pt x="93" y="60"/>
                    <a:pt x="93" y="60"/>
                    <a:pt x="93" y="59"/>
                  </a:cubicBezTo>
                  <a:cubicBezTo>
                    <a:pt x="93" y="59"/>
                    <a:pt x="93" y="59"/>
                    <a:pt x="93" y="59"/>
                  </a:cubicBezTo>
                  <a:cubicBezTo>
                    <a:pt x="91" y="57"/>
                    <a:pt x="91" y="57"/>
                    <a:pt x="91" y="57"/>
                  </a:cubicBezTo>
                  <a:cubicBezTo>
                    <a:pt x="91" y="57"/>
                    <a:pt x="91" y="57"/>
                    <a:pt x="91" y="57"/>
                  </a:cubicBezTo>
                  <a:close/>
                  <a:moveTo>
                    <a:pt x="86" y="55"/>
                  </a:moveTo>
                  <a:cubicBezTo>
                    <a:pt x="86" y="57"/>
                    <a:pt x="85" y="58"/>
                    <a:pt x="83" y="58"/>
                  </a:cubicBezTo>
                  <a:cubicBezTo>
                    <a:pt x="82" y="58"/>
                    <a:pt x="80" y="57"/>
                    <a:pt x="80" y="55"/>
                  </a:cubicBezTo>
                  <a:cubicBezTo>
                    <a:pt x="80" y="54"/>
                    <a:pt x="82" y="52"/>
                    <a:pt x="83" y="52"/>
                  </a:cubicBezTo>
                  <a:cubicBezTo>
                    <a:pt x="85" y="52"/>
                    <a:pt x="86" y="54"/>
                    <a:pt x="86" y="55"/>
                  </a:cubicBez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grpSp>
      <p:grpSp>
        <p:nvGrpSpPr>
          <p:cNvPr id="16" name="Group 15"/>
          <p:cNvGrpSpPr/>
          <p:nvPr/>
        </p:nvGrpSpPr>
        <p:grpSpPr>
          <a:xfrm>
            <a:off x="1005124" y="3591273"/>
            <a:ext cx="457413" cy="447024"/>
            <a:chOff x="853289" y="2685914"/>
            <a:chExt cx="457478" cy="447088"/>
          </a:xfrm>
        </p:grpSpPr>
        <p:grpSp>
          <p:nvGrpSpPr>
            <p:cNvPr id="17" name="Group 16"/>
            <p:cNvGrpSpPr/>
            <p:nvPr/>
          </p:nvGrpSpPr>
          <p:grpSpPr>
            <a:xfrm>
              <a:off x="933495" y="2733930"/>
              <a:ext cx="316523" cy="355206"/>
              <a:chOff x="2304394" y="2806764"/>
              <a:chExt cx="203894" cy="228812"/>
            </a:xfrm>
            <a:solidFill>
              <a:srgbClr val="00188F"/>
            </a:solidFill>
          </p:grpSpPr>
          <p:sp>
            <p:nvSpPr>
              <p:cNvPr id="19"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20"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21"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grpSp>
        <p:sp>
          <p:nvSpPr>
            <p:cNvPr id="18" name="Rounded Rectangle 41"/>
            <p:cNvSpPr/>
            <p:nvPr/>
          </p:nvSpPr>
          <p:spPr bwMode="auto">
            <a:xfrm>
              <a:off x="853289" y="2685914"/>
              <a:ext cx="457478" cy="447088"/>
            </a:xfrm>
            <a:prstGeom prst="roundRect">
              <a:avLst/>
            </a:prstGeom>
            <a:noFill/>
            <a:ln w="28575">
              <a:solidFill>
                <a:srgbClr val="00188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2" name="Group 21"/>
          <p:cNvGrpSpPr/>
          <p:nvPr/>
        </p:nvGrpSpPr>
        <p:grpSpPr>
          <a:xfrm>
            <a:off x="1538790" y="3592400"/>
            <a:ext cx="457413" cy="447024"/>
            <a:chOff x="853289" y="2685914"/>
            <a:chExt cx="457478" cy="447088"/>
          </a:xfrm>
        </p:grpSpPr>
        <p:grpSp>
          <p:nvGrpSpPr>
            <p:cNvPr id="23" name="Group 22"/>
            <p:cNvGrpSpPr/>
            <p:nvPr/>
          </p:nvGrpSpPr>
          <p:grpSpPr>
            <a:xfrm>
              <a:off x="933495" y="2733930"/>
              <a:ext cx="316523" cy="355206"/>
              <a:chOff x="2304394" y="2806764"/>
              <a:chExt cx="203894" cy="228812"/>
            </a:xfrm>
            <a:solidFill>
              <a:srgbClr val="00188F"/>
            </a:solidFill>
          </p:grpSpPr>
          <p:sp>
            <p:nvSpPr>
              <p:cNvPr id="25"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grpFill/>
              <a:ln w="9525">
                <a:noFill/>
                <a:round/>
                <a:headEnd/>
                <a:tailEnd/>
              </a:ln>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26"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grpFill/>
              <a:ln w="9525">
                <a:noFill/>
                <a:round/>
                <a:headEnd/>
                <a:tailEnd/>
              </a:ln>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27"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grpFill/>
              <a:ln w="9525">
                <a:noFill/>
                <a:round/>
                <a:headEnd/>
                <a:tailEnd/>
              </a:ln>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grpSp>
        <p:sp>
          <p:nvSpPr>
            <p:cNvPr id="24" name="Rounded Rectangle 285"/>
            <p:cNvSpPr/>
            <p:nvPr/>
          </p:nvSpPr>
          <p:spPr bwMode="auto">
            <a:xfrm>
              <a:off x="853289" y="2685914"/>
              <a:ext cx="457478" cy="447088"/>
            </a:xfrm>
            <a:prstGeom prst="roundRect">
              <a:avLst/>
            </a:prstGeom>
            <a:noFill/>
            <a:ln w="28575">
              <a:solidFill>
                <a:srgbClr val="00188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28" name="TextBox 27"/>
          <p:cNvSpPr txBox="1"/>
          <p:nvPr/>
        </p:nvSpPr>
        <p:spPr>
          <a:xfrm>
            <a:off x="510612" y="4534496"/>
            <a:ext cx="2845711" cy="1198943"/>
          </a:xfrm>
          <a:prstGeom prst="rect">
            <a:avLst/>
          </a:prstGeom>
          <a:noFill/>
        </p:spPr>
        <p:txBody>
          <a:bodyPr wrap="square" lIns="182854" tIns="146283" rIns="182854" bIns="146283" rtlCol="0">
            <a:spAutoFit/>
          </a:bodyPr>
          <a:lstStyle/>
          <a:p>
            <a:pPr>
              <a:lnSpc>
                <a:spcPct val="90000"/>
              </a:lnSpc>
              <a:spcAft>
                <a:spcPts val="600"/>
              </a:spcAft>
            </a:pPr>
            <a:r>
              <a:rPr lang="en-US" sz="1599" dirty="0">
                <a:gradFill>
                  <a:gsLst>
                    <a:gs pos="85841">
                      <a:srgbClr val="0078D7"/>
                    </a:gs>
                    <a:gs pos="46018">
                      <a:srgbClr val="0078D7"/>
                    </a:gs>
                  </a:gsLst>
                  <a:lin ang="5400000" scaled="1"/>
                </a:gradFill>
              </a:rPr>
              <a:t>Developers </a:t>
            </a:r>
            <a:r>
              <a:rPr lang="en-US" sz="1599" dirty="0">
                <a:gradFill>
                  <a:gsLst>
                    <a:gs pos="15929">
                      <a:srgbClr val="505050"/>
                    </a:gs>
                    <a:gs pos="46018">
                      <a:srgbClr val="505050"/>
                    </a:gs>
                  </a:gsLst>
                  <a:lin ang="5400000" scaled="1"/>
                </a:gradFill>
              </a:rPr>
              <a:t>build and test apps in containers, using development environment</a:t>
            </a:r>
            <a:br>
              <a:rPr lang="en-US" sz="1599" dirty="0">
                <a:gradFill>
                  <a:gsLst>
                    <a:gs pos="15929">
                      <a:srgbClr val="505050"/>
                    </a:gs>
                    <a:gs pos="46018">
                      <a:srgbClr val="505050"/>
                    </a:gs>
                  </a:gsLst>
                  <a:lin ang="5400000" scaled="1"/>
                </a:gradFill>
              </a:rPr>
            </a:br>
            <a:endParaRPr lang="en-US" sz="1599" dirty="0">
              <a:gradFill>
                <a:gsLst>
                  <a:gs pos="15929">
                    <a:srgbClr val="505050"/>
                  </a:gs>
                  <a:gs pos="46018">
                    <a:srgbClr val="505050"/>
                  </a:gs>
                </a:gsLst>
                <a:lin ang="5400000" scaled="1"/>
              </a:gradFill>
            </a:endParaRPr>
          </a:p>
        </p:txBody>
      </p:sp>
      <p:sp>
        <p:nvSpPr>
          <p:cNvPr id="29" name="Rectangle 28"/>
          <p:cNvSpPr/>
          <p:nvPr/>
        </p:nvSpPr>
        <p:spPr>
          <a:xfrm>
            <a:off x="4670931" y="6082791"/>
            <a:ext cx="3094614" cy="545931"/>
          </a:xfrm>
          <a:prstGeom prst="rect">
            <a:avLst/>
          </a:prstGeom>
        </p:spPr>
        <p:txBody>
          <a:bodyPr wrap="square">
            <a:spAutoFit/>
          </a:bodyPr>
          <a:lstStyle/>
          <a:p>
            <a:pPr algn="ctr">
              <a:lnSpc>
                <a:spcPct val="90000"/>
              </a:lnSpc>
              <a:spcAft>
                <a:spcPts val="600"/>
              </a:spcAft>
            </a:pPr>
            <a:r>
              <a:rPr lang="en-US" sz="1599" dirty="0">
                <a:gradFill>
                  <a:gsLst>
                    <a:gs pos="15929">
                      <a:srgbClr val="505050"/>
                    </a:gs>
                    <a:gs pos="46018">
                      <a:srgbClr val="505050"/>
                    </a:gs>
                  </a:gsLst>
                  <a:lin ang="5400000" scaled="1"/>
                </a:gradFill>
              </a:rPr>
              <a:t>Containers pushed to</a:t>
            </a:r>
            <a:br>
              <a:rPr lang="en-US" sz="1599" dirty="0">
                <a:gradFill>
                  <a:gsLst>
                    <a:gs pos="15929">
                      <a:srgbClr val="505050"/>
                    </a:gs>
                    <a:gs pos="46018">
                      <a:srgbClr val="505050"/>
                    </a:gs>
                  </a:gsLst>
                  <a:lin ang="5400000" scaled="1"/>
                </a:gradFill>
              </a:rPr>
            </a:br>
            <a:r>
              <a:rPr lang="en-US" sz="1599" dirty="0">
                <a:gradFill>
                  <a:gsLst>
                    <a:gs pos="15929">
                      <a:srgbClr val="505050"/>
                    </a:gs>
                    <a:gs pos="46018">
                      <a:srgbClr val="505050"/>
                    </a:gs>
                  </a:gsLst>
                  <a:lin ang="5400000" scaled="1"/>
                </a:gradFill>
              </a:rPr>
              <a:t>central repository</a:t>
            </a:r>
          </a:p>
        </p:txBody>
      </p:sp>
      <p:sp>
        <p:nvSpPr>
          <p:cNvPr id="30" name="Can 259"/>
          <p:cNvSpPr/>
          <p:nvPr/>
        </p:nvSpPr>
        <p:spPr bwMode="auto">
          <a:xfrm>
            <a:off x="5564528" y="5026896"/>
            <a:ext cx="1307420" cy="998378"/>
          </a:xfrm>
          <a:prstGeom prst="can">
            <a:avLst>
              <a:gd name="adj" fmla="val 16232"/>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1" name="Group 30"/>
          <p:cNvGrpSpPr/>
          <p:nvPr/>
        </p:nvGrpSpPr>
        <p:grpSpPr>
          <a:xfrm>
            <a:off x="5878146" y="5425433"/>
            <a:ext cx="316675" cy="309483"/>
            <a:chOff x="5878098" y="5309578"/>
            <a:chExt cx="316720" cy="309527"/>
          </a:xfrm>
        </p:grpSpPr>
        <p:grpSp>
          <p:nvGrpSpPr>
            <p:cNvPr id="32" name="Group 31"/>
            <p:cNvGrpSpPr/>
            <p:nvPr/>
          </p:nvGrpSpPr>
          <p:grpSpPr>
            <a:xfrm>
              <a:off x="5926891" y="5342820"/>
              <a:ext cx="219134" cy="245915"/>
              <a:chOff x="2304394" y="2806764"/>
              <a:chExt cx="203894" cy="228812"/>
            </a:xfrm>
            <a:solidFill>
              <a:srgbClr val="00188F"/>
            </a:solidFill>
          </p:grpSpPr>
          <p:sp>
            <p:nvSpPr>
              <p:cNvPr id="34"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grpFill/>
              <a:ln w="9525">
                <a:noFill/>
                <a:round/>
                <a:headEnd/>
                <a:tailEnd/>
              </a:ln>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35"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grpFill/>
              <a:ln w="9525">
                <a:noFill/>
                <a:round/>
                <a:headEnd/>
                <a:tailEnd/>
              </a:ln>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36"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grpFill/>
              <a:ln w="9525">
                <a:noFill/>
                <a:round/>
                <a:headEnd/>
                <a:tailEnd/>
              </a:ln>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grpSp>
        <p:sp>
          <p:nvSpPr>
            <p:cNvPr id="33" name="Rounded Rectangle 337"/>
            <p:cNvSpPr/>
            <p:nvPr/>
          </p:nvSpPr>
          <p:spPr bwMode="auto">
            <a:xfrm>
              <a:off x="5878098" y="5309578"/>
              <a:ext cx="316720" cy="309527"/>
            </a:xfrm>
            <a:prstGeom prst="roundRect">
              <a:avLst/>
            </a:prstGeom>
            <a:noFill/>
            <a:ln w="28575">
              <a:solidFill>
                <a:srgbClr val="00188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37" name="Group 36"/>
          <p:cNvGrpSpPr/>
          <p:nvPr/>
        </p:nvGrpSpPr>
        <p:grpSpPr>
          <a:xfrm>
            <a:off x="6252397" y="5425433"/>
            <a:ext cx="316675" cy="309483"/>
            <a:chOff x="6252402" y="5309578"/>
            <a:chExt cx="316720" cy="309527"/>
          </a:xfrm>
        </p:grpSpPr>
        <p:grpSp>
          <p:nvGrpSpPr>
            <p:cNvPr id="38" name="Group 37"/>
            <p:cNvGrpSpPr/>
            <p:nvPr/>
          </p:nvGrpSpPr>
          <p:grpSpPr>
            <a:xfrm>
              <a:off x="6301195" y="5342820"/>
              <a:ext cx="219134" cy="245915"/>
              <a:chOff x="2304394" y="2806764"/>
              <a:chExt cx="203894" cy="228812"/>
            </a:xfrm>
            <a:solidFill>
              <a:srgbClr val="00188F"/>
            </a:solidFill>
          </p:grpSpPr>
          <p:sp>
            <p:nvSpPr>
              <p:cNvPr id="40"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grpFill/>
              <a:ln w="9525">
                <a:noFill/>
                <a:round/>
                <a:headEnd/>
                <a:tailEnd/>
              </a:ln>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41"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grpFill/>
              <a:ln w="9525">
                <a:noFill/>
                <a:round/>
                <a:headEnd/>
                <a:tailEnd/>
              </a:ln>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42"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grpFill/>
              <a:ln w="9525">
                <a:noFill/>
                <a:round/>
                <a:headEnd/>
                <a:tailEnd/>
              </a:ln>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grpSp>
        <p:sp>
          <p:nvSpPr>
            <p:cNvPr id="39" name="Rounded Rectangle 343"/>
            <p:cNvSpPr/>
            <p:nvPr/>
          </p:nvSpPr>
          <p:spPr bwMode="auto">
            <a:xfrm>
              <a:off x="6252402" y="5309578"/>
              <a:ext cx="316720" cy="309527"/>
            </a:xfrm>
            <a:prstGeom prst="roundRect">
              <a:avLst/>
            </a:prstGeom>
            <a:noFill/>
            <a:ln w="28575">
              <a:solidFill>
                <a:srgbClr val="00188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43" name="Group 42"/>
          <p:cNvGrpSpPr/>
          <p:nvPr/>
        </p:nvGrpSpPr>
        <p:grpSpPr>
          <a:xfrm>
            <a:off x="8812892" y="2960962"/>
            <a:ext cx="2754952" cy="2976245"/>
            <a:chOff x="8813259" y="2844756"/>
            <a:chExt cx="2755343" cy="2976668"/>
          </a:xfrm>
        </p:grpSpPr>
        <p:grpSp>
          <p:nvGrpSpPr>
            <p:cNvPr id="44" name="Group 210"/>
            <p:cNvGrpSpPr>
              <a:grpSpLocks noChangeAspect="1"/>
            </p:cNvGrpSpPr>
            <p:nvPr/>
          </p:nvGrpSpPr>
          <p:grpSpPr bwMode="auto">
            <a:xfrm>
              <a:off x="8813259" y="2844756"/>
              <a:ext cx="2755343" cy="1871811"/>
              <a:chOff x="5665" y="1781"/>
              <a:chExt cx="1210" cy="822"/>
            </a:xfrm>
          </p:grpSpPr>
          <p:sp>
            <p:nvSpPr>
              <p:cNvPr id="46" name="Freeform 211"/>
              <p:cNvSpPr>
                <a:spLocks/>
              </p:cNvSpPr>
              <p:nvPr/>
            </p:nvSpPr>
            <p:spPr bwMode="auto">
              <a:xfrm>
                <a:off x="5712" y="1781"/>
                <a:ext cx="332" cy="298"/>
              </a:xfrm>
              <a:custGeom>
                <a:avLst/>
                <a:gdLst>
                  <a:gd name="T0" fmla="*/ 332 w 332"/>
                  <a:gd name="T1" fmla="*/ 298 h 298"/>
                  <a:gd name="T2" fmla="*/ 0 w 332"/>
                  <a:gd name="T3" fmla="*/ 267 h 298"/>
                  <a:gd name="T4" fmla="*/ 0 w 332"/>
                  <a:gd name="T5" fmla="*/ 0 h 298"/>
                  <a:gd name="T6" fmla="*/ 332 w 332"/>
                  <a:gd name="T7" fmla="*/ 82 h 298"/>
                  <a:gd name="T8" fmla="*/ 332 w 332"/>
                  <a:gd name="T9" fmla="*/ 298 h 298"/>
                </a:gdLst>
                <a:ahLst/>
                <a:cxnLst>
                  <a:cxn ang="0">
                    <a:pos x="T0" y="T1"/>
                  </a:cxn>
                  <a:cxn ang="0">
                    <a:pos x="T2" y="T3"/>
                  </a:cxn>
                  <a:cxn ang="0">
                    <a:pos x="T4" y="T5"/>
                  </a:cxn>
                  <a:cxn ang="0">
                    <a:pos x="T6" y="T7"/>
                  </a:cxn>
                  <a:cxn ang="0">
                    <a:pos x="T8" y="T9"/>
                  </a:cxn>
                </a:cxnLst>
                <a:rect l="0" t="0" r="r" b="b"/>
                <a:pathLst>
                  <a:path w="332" h="298">
                    <a:moveTo>
                      <a:pt x="332" y="298"/>
                    </a:moveTo>
                    <a:lnTo>
                      <a:pt x="0" y="267"/>
                    </a:lnTo>
                    <a:lnTo>
                      <a:pt x="0" y="0"/>
                    </a:lnTo>
                    <a:lnTo>
                      <a:pt x="332" y="82"/>
                    </a:lnTo>
                    <a:lnTo>
                      <a:pt x="332" y="298"/>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47" name="Freeform 212"/>
              <p:cNvSpPr>
                <a:spLocks/>
              </p:cNvSpPr>
              <p:nvPr/>
            </p:nvSpPr>
            <p:spPr bwMode="auto">
              <a:xfrm>
                <a:off x="6501" y="1781"/>
                <a:ext cx="330" cy="298"/>
              </a:xfrm>
              <a:custGeom>
                <a:avLst/>
                <a:gdLst>
                  <a:gd name="T0" fmla="*/ 0 w 330"/>
                  <a:gd name="T1" fmla="*/ 298 h 298"/>
                  <a:gd name="T2" fmla="*/ 330 w 330"/>
                  <a:gd name="T3" fmla="*/ 262 h 298"/>
                  <a:gd name="T4" fmla="*/ 330 w 330"/>
                  <a:gd name="T5" fmla="*/ 0 h 298"/>
                  <a:gd name="T6" fmla="*/ 0 w 330"/>
                  <a:gd name="T7" fmla="*/ 82 h 298"/>
                  <a:gd name="T8" fmla="*/ 0 w 330"/>
                  <a:gd name="T9" fmla="*/ 298 h 298"/>
                </a:gdLst>
                <a:ahLst/>
                <a:cxnLst>
                  <a:cxn ang="0">
                    <a:pos x="T0" y="T1"/>
                  </a:cxn>
                  <a:cxn ang="0">
                    <a:pos x="T2" y="T3"/>
                  </a:cxn>
                  <a:cxn ang="0">
                    <a:pos x="T4" y="T5"/>
                  </a:cxn>
                  <a:cxn ang="0">
                    <a:pos x="T6" y="T7"/>
                  </a:cxn>
                  <a:cxn ang="0">
                    <a:pos x="T8" y="T9"/>
                  </a:cxn>
                </a:cxnLst>
                <a:rect l="0" t="0" r="r" b="b"/>
                <a:pathLst>
                  <a:path w="330" h="298">
                    <a:moveTo>
                      <a:pt x="0" y="298"/>
                    </a:moveTo>
                    <a:lnTo>
                      <a:pt x="330" y="262"/>
                    </a:lnTo>
                    <a:lnTo>
                      <a:pt x="330" y="0"/>
                    </a:lnTo>
                    <a:lnTo>
                      <a:pt x="0" y="82"/>
                    </a:lnTo>
                    <a:lnTo>
                      <a:pt x="0" y="298"/>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48" name="Oval 213"/>
              <p:cNvSpPr>
                <a:spLocks noChangeArrowheads="1"/>
              </p:cNvSpPr>
              <p:nvPr/>
            </p:nvSpPr>
            <p:spPr bwMode="auto">
              <a:xfrm>
                <a:off x="5771" y="2398"/>
                <a:ext cx="186" cy="40"/>
              </a:xfrm>
              <a:prstGeom prst="ellipse">
                <a:avLst/>
              </a:pr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49" name="Oval 214"/>
              <p:cNvSpPr>
                <a:spLocks noChangeArrowheads="1"/>
              </p:cNvSpPr>
              <p:nvPr/>
            </p:nvSpPr>
            <p:spPr bwMode="auto">
              <a:xfrm>
                <a:off x="6574" y="2398"/>
                <a:ext cx="186" cy="40"/>
              </a:xfrm>
              <a:prstGeom prst="ellipse">
                <a:avLst/>
              </a:pr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50" name="Oval 215"/>
              <p:cNvSpPr>
                <a:spLocks noChangeArrowheads="1"/>
              </p:cNvSpPr>
              <p:nvPr/>
            </p:nvSpPr>
            <p:spPr bwMode="auto">
              <a:xfrm>
                <a:off x="6198" y="2375"/>
                <a:ext cx="150" cy="3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51" name="Oval 216"/>
              <p:cNvSpPr>
                <a:spLocks noChangeArrowheads="1"/>
              </p:cNvSpPr>
              <p:nvPr/>
            </p:nvSpPr>
            <p:spPr bwMode="auto">
              <a:xfrm>
                <a:off x="6198" y="2503"/>
                <a:ext cx="150" cy="31"/>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52" name="Oval 217"/>
              <p:cNvSpPr>
                <a:spLocks noChangeArrowheads="1"/>
              </p:cNvSpPr>
              <p:nvPr/>
            </p:nvSpPr>
            <p:spPr bwMode="auto">
              <a:xfrm>
                <a:off x="6074" y="2529"/>
                <a:ext cx="37" cy="8"/>
              </a:xfrm>
              <a:prstGeom prst="ellipse">
                <a:avLst/>
              </a:pr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53" name="Oval 218"/>
              <p:cNvSpPr>
                <a:spLocks noChangeArrowheads="1"/>
              </p:cNvSpPr>
              <p:nvPr/>
            </p:nvSpPr>
            <p:spPr bwMode="auto">
              <a:xfrm>
                <a:off x="6121" y="2529"/>
                <a:ext cx="37" cy="8"/>
              </a:xfrm>
              <a:prstGeom prst="ellipse">
                <a:avLst/>
              </a:pr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54" name="Oval 219"/>
              <p:cNvSpPr>
                <a:spLocks noChangeArrowheads="1"/>
              </p:cNvSpPr>
              <p:nvPr/>
            </p:nvSpPr>
            <p:spPr bwMode="auto">
              <a:xfrm>
                <a:off x="6145" y="2516"/>
                <a:ext cx="36" cy="8"/>
              </a:xfrm>
              <a:prstGeom prst="ellipse">
                <a:avLst/>
              </a:pr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55" name="Oval 220"/>
              <p:cNvSpPr>
                <a:spLocks noChangeArrowheads="1"/>
              </p:cNvSpPr>
              <p:nvPr/>
            </p:nvSpPr>
            <p:spPr bwMode="auto">
              <a:xfrm>
                <a:off x="6097" y="2516"/>
                <a:ext cx="38" cy="8"/>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56" name="Oval 221"/>
              <p:cNvSpPr>
                <a:spLocks noChangeArrowheads="1"/>
              </p:cNvSpPr>
              <p:nvPr/>
            </p:nvSpPr>
            <p:spPr bwMode="auto">
              <a:xfrm>
                <a:off x="6169" y="2529"/>
                <a:ext cx="36" cy="8"/>
              </a:xfrm>
              <a:prstGeom prst="ellipse">
                <a:avLst/>
              </a:pr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57" name="Oval 222"/>
              <p:cNvSpPr>
                <a:spLocks noChangeArrowheads="1"/>
              </p:cNvSpPr>
              <p:nvPr/>
            </p:nvSpPr>
            <p:spPr bwMode="auto">
              <a:xfrm>
                <a:off x="6436" y="2529"/>
                <a:ext cx="38" cy="8"/>
              </a:xfrm>
              <a:prstGeom prst="ellipse">
                <a:avLst/>
              </a:pr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58" name="Oval 223"/>
              <p:cNvSpPr>
                <a:spLocks noChangeArrowheads="1"/>
              </p:cNvSpPr>
              <p:nvPr/>
            </p:nvSpPr>
            <p:spPr bwMode="auto">
              <a:xfrm>
                <a:off x="6389" y="2529"/>
                <a:ext cx="37" cy="8"/>
              </a:xfrm>
              <a:prstGeom prst="ellipse">
                <a:avLst/>
              </a:pr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59" name="Oval 224"/>
              <p:cNvSpPr>
                <a:spLocks noChangeArrowheads="1"/>
              </p:cNvSpPr>
              <p:nvPr/>
            </p:nvSpPr>
            <p:spPr bwMode="auto">
              <a:xfrm>
                <a:off x="6366" y="2516"/>
                <a:ext cx="37" cy="8"/>
              </a:xfrm>
              <a:prstGeom prst="ellipse">
                <a:avLst/>
              </a:pr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60" name="Oval 225"/>
              <p:cNvSpPr>
                <a:spLocks noChangeArrowheads="1"/>
              </p:cNvSpPr>
              <p:nvPr/>
            </p:nvSpPr>
            <p:spPr bwMode="auto">
              <a:xfrm>
                <a:off x="6412" y="2516"/>
                <a:ext cx="38" cy="8"/>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61" name="Oval 226"/>
              <p:cNvSpPr>
                <a:spLocks noChangeArrowheads="1"/>
              </p:cNvSpPr>
              <p:nvPr/>
            </p:nvSpPr>
            <p:spPr bwMode="auto">
              <a:xfrm>
                <a:off x="6342" y="2529"/>
                <a:ext cx="37" cy="8"/>
              </a:xfrm>
              <a:prstGeom prst="ellipse">
                <a:avLst/>
              </a:pr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62" name="Oval 227"/>
              <p:cNvSpPr>
                <a:spLocks noChangeArrowheads="1"/>
              </p:cNvSpPr>
              <p:nvPr/>
            </p:nvSpPr>
            <p:spPr bwMode="auto">
              <a:xfrm>
                <a:off x="6018" y="2564"/>
                <a:ext cx="25" cy="5"/>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63" name="Oval 228"/>
              <p:cNvSpPr>
                <a:spLocks noChangeArrowheads="1"/>
              </p:cNvSpPr>
              <p:nvPr/>
            </p:nvSpPr>
            <p:spPr bwMode="auto">
              <a:xfrm>
                <a:off x="6050" y="2564"/>
                <a:ext cx="25" cy="5"/>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64" name="Oval 229"/>
              <p:cNvSpPr>
                <a:spLocks noChangeArrowheads="1"/>
              </p:cNvSpPr>
              <p:nvPr/>
            </p:nvSpPr>
            <p:spPr bwMode="auto">
              <a:xfrm>
                <a:off x="6065" y="2555"/>
                <a:ext cx="25" cy="6"/>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65" name="Oval 230"/>
              <p:cNvSpPr>
                <a:spLocks noChangeArrowheads="1"/>
              </p:cNvSpPr>
              <p:nvPr/>
            </p:nvSpPr>
            <p:spPr bwMode="auto">
              <a:xfrm>
                <a:off x="6034" y="2555"/>
                <a:ext cx="24" cy="6"/>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66" name="Oval 231"/>
              <p:cNvSpPr>
                <a:spLocks noChangeArrowheads="1"/>
              </p:cNvSpPr>
              <p:nvPr/>
            </p:nvSpPr>
            <p:spPr bwMode="auto">
              <a:xfrm>
                <a:off x="6082" y="2564"/>
                <a:ext cx="24" cy="5"/>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67" name="Oval 232"/>
              <p:cNvSpPr>
                <a:spLocks noChangeArrowheads="1"/>
              </p:cNvSpPr>
              <p:nvPr/>
            </p:nvSpPr>
            <p:spPr bwMode="auto">
              <a:xfrm>
                <a:off x="6162" y="2555"/>
                <a:ext cx="24" cy="6"/>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68" name="Oval 233"/>
              <p:cNvSpPr>
                <a:spLocks noChangeArrowheads="1"/>
              </p:cNvSpPr>
              <p:nvPr/>
            </p:nvSpPr>
            <p:spPr bwMode="auto">
              <a:xfrm>
                <a:off x="6130" y="2555"/>
                <a:ext cx="23" cy="6"/>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69" name="Oval 234"/>
              <p:cNvSpPr>
                <a:spLocks noChangeArrowheads="1"/>
              </p:cNvSpPr>
              <p:nvPr/>
            </p:nvSpPr>
            <p:spPr bwMode="auto">
              <a:xfrm>
                <a:off x="6114" y="2564"/>
                <a:ext cx="24" cy="5"/>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70" name="Oval 235"/>
              <p:cNvSpPr>
                <a:spLocks noChangeArrowheads="1"/>
              </p:cNvSpPr>
              <p:nvPr/>
            </p:nvSpPr>
            <p:spPr bwMode="auto">
              <a:xfrm>
                <a:off x="6145" y="2564"/>
                <a:ext cx="25" cy="5"/>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71" name="Oval 236"/>
              <p:cNvSpPr>
                <a:spLocks noChangeArrowheads="1"/>
              </p:cNvSpPr>
              <p:nvPr/>
            </p:nvSpPr>
            <p:spPr bwMode="auto">
              <a:xfrm>
                <a:off x="6097" y="2555"/>
                <a:ext cx="26" cy="6"/>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72" name="Oval 237"/>
              <p:cNvSpPr>
                <a:spLocks noChangeArrowheads="1"/>
              </p:cNvSpPr>
              <p:nvPr/>
            </p:nvSpPr>
            <p:spPr bwMode="auto">
              <a:xfrm>
                <a:off x="6177" y="2564"/>
                <a:ext cx="24" cy="5"/>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73" name="Oval 238"/>
              <p:cNvSpPr>
                <a:spLocks noChangeArrowheads="1"/>
              </p:cNvSpPr>
              <p:nvPr/>
            </p:nvSpPr>
            <p:spPr bwMode="auto">
              <a:xfrm>
                <a:off x="6209" y="2564"/>
                <a:ext cx="24" cy="5"/>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74" name="Oval 239"/>
              <p:cNvSpPr>
                <a:spLocks noChangeArrowheads="1"/>
              </p:cNvSpPr>
              <p:nvPr/>
            </p:nvSpPr>
            <p:spPr bwMode="auto">
              <a:xfrm>
                <a:off x="6225" y="2555"/>
                <a:ext cx="25" cy="6"/>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75" name="Oval 240"/>
              <p:cNvSpPr>
                <a:spLocks noChangeArrowheads="1"/>
              </p:cNvSpPr>
              <p:nvPr/>
            </p:nvSpPr>
            <p:spPr bwMode="auto">
              <a:xfrm>
                <a:off x="6193" y="2555"/>
                <a:ext cx="25" cy="6"/>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76" name="Oval 241"/>
              <p:cNvSpPr>
                <a:spLocks noChangeArrowheads="1"/>
              </p:cNvSpPr>
              <p:nvPr/>
            </p:nvSpPr>
            <p:spPr bwMode="auto">
              <a:xfrm>
                <a:off x="6240" y="2564"/>
                <a:ext cx="25" cy="5"/>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77" name="Oval 242"/>
              <p:cNvSpPr>
                <a:spLocks noChangeArrowheads="1"/>
              </p:cNvSpPr>
              <p:nvPr/>
            </p:nvSpPr>
            <p:spPr bwMode="auto">
              <a:xfrm>
                <a:off x="6320" y="2555"/>
                <a:ext cx="25" cy="6"/>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78" name="Oval 243"/>
              <p:cNvSpPr>
                <a:spLocks noChangeArrowheads="1"/>
              </p:cNvSpPr>
              <p:nvPr/>
            </p:nvSpPr>
            <p:spPr bwMode="auto">
              <a:xfrm>
                <a:off x="6289" y="2555"/>
                <a:ext cx="24" cy="6"/>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79" name="Oval 244"/>
              <p:cNvSpPr>
                <a:spLocks noChangeArrowheads="1"/>
              </p:cNvSpPr>
              <p:nvPr/>
            </p:nvSpPr>
            <p:spPr bwMode="auto">
              <a:xfrm>
                <a:off x="6272" y="2564"/>
                <a:ext cx="26" cy="5"/>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80" name="Oval 245"/>
              <p:cNvSpPr>
                <a:spLocks noChangeArrowheads="1"/>
              </p:cNvSpPr>
              <p:nvPr/>
            </p:nvSpPr>
            <p:spPr bwMode="auto">
              <a:xfrm>
                <a:off x="6305" y="2564"/>
                <a:ext cx="23" cy="5"/>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81" name="Oval 246"/>
              <p:cNvSpPr>
                <a:spLocks noChangeArrowheads="1"/>
              </p:cNvSpPr>
              <p:nvPr/>
            </p:nvSpPr>
            <p:spPr bwMode="auto">
              <a:xfrm>
                <a:off x="6257" y="2555"/>
                <a:ext cx="24" cy="6"/>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82" name="Oval 247"/>
              <p:cNvSpPr>
                <a:spLocks noChangeArrowheads="1"/>
              </p:cNvSpPr>
              <p:nvPr/>
            </p:nvSpPr>
            <p:spPr bwMode="auto">
              <a:xfrm>
                <a:off x="6337" y="2564"/>
                <a:ext cx="24" cy="5"/>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83" name="Oval 248"/>
              <p:cNvSpPr>
                <a:spLocks noChangeArrowheads="1"/>
              </p:cNvSpPr>
              <p:nvPr/>
            </p:nvSpPr>
            <p:spPr bwMode="auto">
              <a:xfrm>
                <a:off x="6368" y="2564"/>
                <a:ext cx="25" cy="5"/>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84" name="Oval 249"/>
              <p:cNvSpPr>
                <a:spLocks noChangeArrowheads="1"/>
              </p:cNvSpPr>
              <p:nvPr/>
            </p:nvSpPr>
            <p:spPr bwMode="auto">
              <a:xfrm>
                <a:off x="6384" y="2555"/>
                <a:ext cx="24" cy="6"/>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85" name="Oval 250"/>
              <p:cNvSpPr>
                <a:spLocks noChangeArrowheads="1"/>
              </p:cNvSpPr>
              <p:nvPr/>
            </p:nvSpPr>
            <p:spPr bwMode="auto">
              <a:xfrm>
                <a:off x="6352" y="2555"/>
                <a:ext cx="24" cy="6"/>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86" name="Oval 251"/>
              <p:cNvSpPr>
                <a:spLocks noChangeArrowheads="1"/>
              </p:cNvSpPr>
              <p:nvPr/>
            </p:nvSpPr>
            <p:spPr bwMode="auto">
              <a:xfrm>
                <a:off x="6400" y="2564"/>
                <a:ext cx="25" cy="5"/>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87" name="Oval 252"/>
              <p:cNvSpPr>
                <a:spLocks noChangeArrowheads="1"/>
              </p:cNvSpPr>
              <p:nvPr/>
            </p:nvSpPr>
            <p:spPr bwMode="auto">
              <a:xfrm>
                <a:off x="6480" y="2555"/>
                <a:ext cx="23" cy="6"/>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88" name="Oval 253"/>
              <p:cNvSpPr>
                <a:spLocks noChangeArrowheads="1"/>
              </p:cNvSpPr>
              <p:nvPr/>
            </p:nvSpPr>
            <p:spPr bwMode="auto">
              <a:xfrm>
                <a:off x="6447" y="2555"/>
                <a:ext cx="26" cy="6"/>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89" name="Oval 254"/>
              <p:cNvSpPr>
                <a:spLocks noChangeArrowheads="1"/>
              </p:cNvSpPr>
              <p:nvPr/>
            </p:nvSpPr>
            <p:spPr bwMode="auto">
              <a:xfrm>
                <a:off x="6432" y="2564"/>
                <a:ext cx="24" cy="5"/>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90" name="Oval 255"/>
              <p:cNvSpPr>
                <a:spLocks noChangeArrowheads="1"/>
              </p:cNvSpPr>
              <p:nvPr/>
            </p:nvSpPr>
            <p:spPr bwMode="auto">
              <a:xfrm>
                <a:off x="6463" y="2564"/>
                <a:ext cx="25" cy="5"/>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91" name="Oval 256"/>
              <p:cNvSpPr>
                <a:spLocks noChangeArrowheads="1"/>
              </p:cNvSpPr>
              <p:nvPr/>
            </p:nvSpPr>
            <p:spPr bwMode="auto">
              <a:xfrm>
                <a:off x="6495" y="2564"/>
                <a:ext cx="25" cy="5"/>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92" name="Oval 257"/>
              <p:cNvSpPr>
                <a:spLocks noChangeArrowheads="1"/>
              </p:cNvSpPr>
              <p:nvPr/>
            </p:nvSpPr>
            <p:spPr bwMode="auto">
              <a:xfrm>
                <a:off x="6415" y="2555"/>
                <a:ext cx="25" cy="6"/>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93" name="Oval 258"/>
              <p:cNvSpPr>
                <a:spLocks noChangeArrowheads="1"/>
              </p:cNvSpPr>
              <p:nvPr/>
            </p:nvSpPr>
            <p:spPr bwMode="auto">
              <a:xfrm>
                <a:off x="5970" y="2596"/>
                <a:ext cx="29" cy="7"/>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94" name="Oval 259"/>
              <p:cNvSpPr>
                <a:spLocks noChangeArrowheads="1"/>
              </p:cNvSpPr>
              <p:nvPr/>
            </p:nvSpPr>
            <p:spPr bwMode="auto">
              <a:xfrm>
                <a:off x="6008" y="2596"/>
                <a:ext cx="29" cy="7"/>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95" name="Oval 260"/>
              <p:cNvSpPr>
                <a:spLocks noChangeArrowheads="1"/>
              </p:cNvSpPr>
              <p:nvPr/>
            </p:nvSpPr>
            <p:spPr bwMode="auto">
              <a:xfrm>
                <a:off x="6027" y="2586"/>
                <a:ext cx="30" cy="6"/>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96" name="Oval 261"/>
              <p:cNvSpPr>
                <a:spLocks noChangeArrowheads="1"/>
              </p:cNvSpPr>
              <p:nvPr/>
            </p:nvSpPr>
            <p:spPr bwMode="auto">
              <a:xfrm>
                <a:off x="5990" y="2586"/>
                <a:ext cx="28" cy="6"/>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97" name="Oval 262"/>
              <p:cNvSpPr>
                <a:spLocks noChangeArrowheads="1"/>
              </p:cNvSpPr>
              <p:nvPr/>
            </p:nvSpPr>
            <p:spPr bwMode="auto">
              <a:xfrm>
                <a:off x="6046" y="2596"/>
                <a:ext cx="29" cy="7"/>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98" name="Oval 263"/>
              <p:cNvSpPr>
                <a:spLocks noChangeArrowheads="1"/>
              </p:cNvSpPr>
              <p:nvPr/>
            </p:nvSpPr>
            <p:spPr bwMode="auto">
              <a:xfrm>
                <a:off x="6141" y="2586"/>
                <a:ext cx="29" cy="6"/>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99" name="Oval 264"/>
              <p:cNvSpPr>
                <a:spLocks noChangeArrowheads="1"/>
              </p:cNvSpPr>
              <p:nvPr/>
            </p:nvSpPr>
            <p:spPr bwMode="auto">
              <a:xfrm>
                <a:off x="6103" y="2586"/>
                <a:ext cx="29" cy="6"/>
              </a:xfrm>
              <a:prstGeom prst="ellipse">
                <a:avLst/>
              </a:pr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100" name="Oval 265"/>
              <p:cNvSpPr>
                <a:spLocks noChangeArrowheads="1"/>
              </p:cNvSpPr>
              <p:nvPr/>
            </p:nvSpPr>
            <p:spPr bwMode="auto">
              <a:xfrm>
                <a:off x="6083" y="2596"/>
                <a:ext cx="30" cy="7"/>
              </a:xfrm>
              <a:prstGeom prst="ellipse">
                <a:avLst/>
              </a:pr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101" name="Oval 266"/>
              <p:cNvSpPr>
                <a:spLocks noChangeArrowheads="1"/>
              </p:cNvSpPr>
              <p:nvPr/>
            </p:nvSpPr>
            <p:spPr bwMode="auto">
              <a:xfrm>
                <a:off x="6121" y="2596"/>
                <a:ext cx="30" cy="7"/>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102" name="Oval 267"/>
              <p:cNvSpPr>
                <a:spLocks noChangeArrowheads="1"/>
              </p:cNvSpPr>
              <p:nvPr/>
            </p:nvSpPr>
            <p:spPr bwMode="auto">
              <a:xfrm>
                <a:off x="6065" y="2586"/>
                <a:ext cx="30" cy="6"/>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103" name="Oval 268"/>
              <p:cNvSpPr>
                <a:spLocks noChangeArrowheads="1"/>
              </p:cNvSpPr>
              <p:nvPr/>
            </p:nvSpPr>
            <p:spPr bwMode="auto">
              <a:xfrm>
                <a:off x="6159" y="2596"/>
                <a:ext cx="29" cy="7"/>
              </a:xfrm>
              <a:prstGeom prst="ellipse">
                <a:avLst/>
              </a:pr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104" name="Oval 269"/>
              <p:cNvSpPr>
                <a:spLocks noChangeArrowheads="1"/>
              </p:cNvSpPr>
              <p:nvPr/>
            </p:nvSpPr>
            <p:spPr bwMode="auto">
              <a:xfrm>
                <a:off x="6198" y="2596"/>
                <a:ext cx="28" cy="7"/>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105" name="Oval 270"/>
              <p:cNvSpPr>
                <a:spLocks noChangeArrowheads="1"/>
              </p:cNvSpPr>
              <p:nvPr/>
            </p:nvSpPr>
            <p:spPr bwMode="auto">
              <a:xfrm>
                <a:off x="6216" y="2586"/>
                <a:ext cx="30" cy="6"/>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106" name="Oval 271"/>
              <p:cNvSpPr>
                <a:spLocks noChangeArrowheads="1"/>
              </p:cNvSpPr>
              <p:nvPr/>
            </p:nvSpPr>
            <p:spPr bwMode="auto">
              <a:xfrm>
                <a:off x="6179" y="2586"/>
                <a:ext cx="29" cy="6"/>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107" name="Oval 272"/>
              <p:cNvSpPr>
                <a:spLocks noChangeArrowheads="1"/>
              </p:cNvSpPr>
              <p:nvPr/>
            </p:nvSpPr>
            <p:spPr bwMode="auto">
              <a:xfrm>
                <a:off x="6236" y="2596"/>
                <a:ext cx="28" cy="7"/>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108" name="Oval 273"/>
              <p:cNvSpPr>
                <a:spLocks noChangeArrowheads="1"/>
              </p:cNvSpPr>
              <p:nvPr/>
            </p:nvSpPr>
            <p:spPr bwMode="auto">
              <a:xfrm>
                <a:off x="6330" y="2586"/>
                <a:ext cx="29" cy="6"/>
              </a:xfrm>
              <a:prstGeom prst="ellipse">
                <a:avLst/>
              </a:pr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109" name="Oval 274"/>
              <p:cNvSpPr>
                <a:spLocks noChangeArrowheads="1"/>
              </p:cNvSpPr>
              <p:nvPr/>
            </p:nvSpPr>
            <p:spPr bwMode="auto">
              <a:xfrm>
                <a:off x="6292" y="2586"/>
                <a:ext cx="29" cy="6"/>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110" name="Oval 275"/>
              <p:cNvSpPr>
                <a:spLocks noChangeArrowheads="1"/>
              </p:cNvSpPr>
              <p:nvPr/>
            </p:nvSpPr>
            <p:spPr bwMode="auto">
              <a:xfrm>
                <a:off x="6274" y="2596"/>
                <a:ext cx="29" cy="7"/>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111" name="Oval 276"/>
              <p:cNvSpPr>
                <a:spLocks noChangeArrowheads="1"/>
              </p:cNvSpPr>
              <p:nvPr/>
            </p:nvSpPr>
            <p:spPr bwMode="auto">
              <a:xfrm>
                <a:off x="6312" y="2596"/>
                <a:ext cx="29" cy="7"/>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112" name="Oval 277"/>
              <p:cNvSpPr>
                <a:spLocks noChangeArrowheads="1"/>
              </p:cNvSpPr>
              <p:nvPr/>
            </p:nvSpPr>
            <p:spPr bwMode="auto">
              <a:xfrm>
                <a:off x="6254" y="2586"/>
                <a:ext cx="30" cy="6"/>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113" name="Oval 278"/>
              <p:cNvSpPr>
                <a:spLocks noChangeArrowheads="1"/>
              </p:cNvSpPr>
              <p:nvPr/>
            </p:nvSpPr>
            <p:spPr bwMode="auto">
              <a:xfrm>
                <a:off x="6349" y="2596"/>
                <a:ext cx="30" cy="7"/>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114" name="Oval 279"/>
              <p:cNvSpPr>
                <a:spLocks noChangeArrowheads="1"/>
              </p:cNvSpPr>
              <p:nvPr/>
            </p:nvSpPr>
            <p:spPr bwMode="auto">
              <a:xfrm>
                <a:off x="6387" y="2596"/>
                <a:ext cx="30" cy="7"/>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115" name="Oval 280"/>
              <p:cNvSpPr>
                <a:spLocks noChangeArrowheads="1"/>
              </p:cNvSpPr>
              <p:nvPr/>
            </p:nvSpPr>
            <p:spPr bwMode="auto">
              <a:xfrm>
                <a:off x="6405" y="2586"/>
                <a:ext cx="30" cy="6"/>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116" name="Oval 281"/>
              <p:cNvSpPr>
                <a:spLocks noChangeArrowheads="1"/>
              </p:cNvSpPr>
              <p:nvPr/>
            </p:nvSpPr>
            <p:spPr bwMode="auto">
              <a:xfrm>
                <a:off x="6368" y="2586"/>
                <a:ext cx="29" cy="6"/>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117" name="Oval 282"/>
              <p:cNvSpPr>
                <a:spLocks noChangeArrowheads="1"/>
              </p:cNvSpPr>
              <p:nvPr/>
            </p:nvSpPr>
            <p:spPr bwMode="auto">
              <a:xfrm>
                <a:off x="6425" y="2596"/>
                <a:ext cx="29" cy="7"/>
              </a:xfrm>
              <a:prstGeom prst="ellipse">
                <a:avLst/>
              </a:pr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118" name="Oval 283"/>
              <p:cNvSpPr>
                <a:spLocks noChangeArrowheads="1"/>
              </p:cNvSpPr>
              <p:nvPr/>
            </p:nvSpPr>
            <p:spPr bwMode="auto">
              <a:xfrm>
                <a:off x="6520" y="2586"/>
                <a:ext cx="30" cy="6"/>
              </a:xfrm>
              <a:prstGeom prst="ellipse">
                <a:avLst/>
              </a:pr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119" name="Oval 284"/>
              <p:cNvSpPr>
                <a:spLocks noChangeArrowheads="1"/>
              </p:cNvSpPr>
              <p:nvPr/>
            </p:nvSpPr>
            <p:spPr bwMode="auto">
              <a:xfrm>
                <a:off x="6482" y="2586"/>
                <a:ext cx="28" cy="6"/>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120" name="Oval 285"/>
              <p:cNvSpPr>
                <a:spLocks noChangeArrowheads="1"/>
              </p:cNvSpPr>
              <p:nvPr/>
            </p:nvSpPr>
            <p:spPr bwMode="auto">
              <a:xfrm>
                <a:off x="6463" y="2596"/>
                <a:ext cx="29" cy="7"/>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121" name="Oval 286"/>
              <p:cNvSpPr>
                <a:spLocks noChangeArrowheads="1"/>
              </p:cNvSpPr>
              <p:nvPr/>
            </p:nvSpPr>
            <p:spPr bwMode="auto">
              <a:xfrm>
                <a:off x="6501" y="2596"/>
                <a:ext cx="29" cy="7"/>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122" name="Oval 287"/>
              <p:cNvSpPr>
                <a:spLocks noChangeArrowheads="1"/>
              </p:cNvSpPr>
              <p:nvPr/>
            </p:nvSpPr>
            <p:spPr bwMode="auto">
              <a:xfrm>
                <a:off x="6538" y="2596"/>
                <a:ext cx="30" cy="7"/>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123" name="Oval 288"/>
              <p:cNvSpPr>
                <a:spLocks noChangeArrowheads="1"/>
              </p:cNvSpPr>
              <p:nvPr/>
            </p:nvSpPr>
            <p:spPr bwMode="auto">
              <a:xfrm>
                <a:off x="6443" y="2586"/>
                <a:ext cx="30" cy="6"/>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124" name="Oval 289"/>
              <p:cNvSpPr>
                <a:spLocks noChangeArrowheads="1"/>
              </p:cNvSpPr>
              <p:nvPr/>
            </p:nvSpPr>
            <p:spPr bwMode="auto">
              <a:xfrm>
                <a:off x="6228" y="2499"/>
                <a:ext cx="89" cy="18"/>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125" name="Freeform 290"/>
              <p:cNvSpPr>
                <a:spLocks/>
              </p:cNvSpPr>
              <p:nvPr/>
            </p:nvSpPr>
            <p:spPr bwMode="auto">
              <a:xfrm>
                <a:off x="6088" y="2138"/>
                <a:ext cx="364" cy="253"/>
              </a:xfrm>
              <a:custGeom>
                <a:avLst/>
                <a:gdLst>
                  <a:gd name="T0" fmla="*/ 255 w 260"/>
                  <a:gd name="T1" fmla="*/ 181 h 181"/>
                  <a:gd name="T2" fmla="*/ 260 w 260"/>
                  <a:gd name="T3" fmla="*/ 176 h 181"/>
                  <a:gd name="T4" fmla="*/ 260 w 260"/>
                  <a:gd name="T5" fmla="*/ 5 h 181"/>
                  <a:gd name="T6" fmla="*/ 255 w 260"/>
                  <a:gd name="T7" fmla="*/ 0 h 181"/>
                  <a:gd name="T8" fmla="*/ 5 w 260"/>
                  <a:gd name="T9" fmla="*/ 0 h 181"/>
                  <a:gd name="T10" fmla="*/ 0 w 260"/>
                  <a:gd name="T11" fmla="*/ 5 h 181"/>
                  <a:gd name="T12" fmla="*/ 0 w 260"/>
                  <a:gd name="T13" fmla="*/ 176 h 181"/>
                  <a:gd name="T14" fmla="*/ 5 w 260"/>
                  <a:gd name="T15" fmla="*/ 181 h 181"/>
                  <a:gd name="T16" fmla="*/ 255 w 260"/>
                  <a:gd name="T17" fmla="*/ 181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0" h="181">
                    <a:moveTo>
                      <a:pt x="255" y="181"/>
                    </a:moveTo>
                    <a:cubicBezTo>
                      <a:pt x="258" y="181"/>
                      <a:pt x="260" y="178"/>
                      <a:pt x="260" y="176"/>
                    </a:cubicBezTo>
                    <a:cubicBezTo>
                      <a:pt x="260" y="5"/>
                      <a:pt x="260" y="5"/>
                      <a:pt x="260" y="5"/>
                    </a:cubicBezTo>
                    <a:cubicBezTo>
                      <a:pt x="260" y="3"/>
                      <a:pt x="258" y="0"/>
                      <a:pt x="255" y="0"/>
                    </a:cubicBezTo>
                    <a:cubicBezTo>
                      <a:pt x="5" y="0"/>
                      <a:pt x="5" y="0"/>
                      <a:pt x="5" y="0"/>
                    </a:cubicBezTo>
                    <a:cubicBezTo>
                      <a:pt x="2" y="0"/>
                      <a:pt x="0" y="3"/>
                      <a:pt x="0" y="5"/>
                    </a:cubicBezTo>
                    <a:cubicBezTo>
                      <a:pt x="0" y="176"/>
                      <a:pt x="0" y="176"/>
                      <a:pt x="0" y="176"/>
                    </a:cubicBezTo>
                    <a:cubicBezTo>
                      <a:pt x="0" y="178"/>
                      <a:pt x="2" y="181"/>
                      <a:pt x="5" y="181"/>
                    </a:cubicBezTo>
                    <a:lnTo>
                      <a:pt x="255" y="181"/>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126" name="Rectangle 291"/>
              <p:cNvSpPr>
                <a:spLocks noChangeArrowheads="1"/>
              </p:cNvSpPr>
              <p:nvPr/>
            </p:nvSpPr>
            <p:spPr bwMode="auto">
              <a:xfrm>
                <a:off x="6099" y="2149"/>
                <a:ext cx="341" cy="19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127" name="Freeform 292"/>
              <p:cNvSpPr>
                <a:spLocks/>
              </p:cNvSpPr>
              <p:nvPr/>
            </p:nvSpPr>
            <p:spPr bwMode="auto">
              <a:xfrm>
                <a:off x="5665" y="2110"/>
                <a:ext cx="26" cy="323"/>
              </a:xfrm>
              <a:custGeom>
                <a:avLst/>
                <a:gdLst>
                  <a:gd name="T0" fmla="*/ 0 w 26"/>
                  <a:gd name="T1" fmla="*/ 321 h 323"/>
                  <a:gd name="T2" fmla="*/ 26 w 26"/>
                  <a:gd name="T3" fmla="*/ 323 h 323"/>
                  <a:gd name="T4" fmla="*/ 26 w 26"/>
                  <a:gd name="T5" fmla="*/ 0 h 323"/>
                  <a:gd name="T6" fmla="*/ 0 w 26"/>
                  <a:gd name="T7" fmla="*/ 3 h 323"/>
                  <a:gd name="T8" fmla="*/ 0 w 26"/>
                  <a:gd name="T9" fmla="*/ 321 h 323"/>
                </a:gdLst>
                <a:ahLst/>
                <a:cxnLst>
                  <a:cxn ang="0">
                    <a:pos x="T0" y="T1"/>
                  </a:cxn>
                  <a:cxn ang="0">
                    <a:pos x="T2" y="T3"/>
                  </a:cxn>
                  <a:cxn ang="0">
                    <a:pos x="T4" y="T5"/>
                  </a:cxn>
                  <a:cxn ang="0">
                    <a:pos x="T6" y="T7"/>
                  </a:cxn>
                  <a:cxn ang="0">
                    <a:pos x="T8" y="T9"/>
                  </a:cxn>
                </a:cxnLst>
                <a:rect l="0" t="0" r="r" b="b"/>
                <a:pathLst>
                  <a:path w="26" h="323">
                    <a:moveTo>
                      <a:pt x="0" y="321"/>
                    </a:moveTo>
                    <a:lnTo>
                      <a:pt x="26" y="323"/>
                    </a:lnTo>
                    <a:lnTo>
                      <a:pt x="26" y="0"/>
                    </a:lnTo>
                    <a:lnTo>
                      <a:pt x="0" y="3"/>
                    </a:lnTo>
                    <a:lnTo>
                      <a:pt x="0" y="321"/>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128" name="Freeform 293"/>
              <p:cNvSpPr>
                <a:spLocks/>
              </p:cNvSpPr>
              <p:nvPr/>
            </p:nvSpPr>
            <p:spPr bwMode="auto">
              <a:xfrm>
                <a:off x="5684" y="2110"/>
                <a:ext cx="377" cy="323"/>
              </a:xfrm>
              <a:custGeom>
                <a:avLst/>
                <a:gdLst>
                  <a:gd name="T0" fmla="*/ 264 w 269"/>
                  <a:gd name="T1" fmla="*/ 204 h 231"/>
                  <a:gd name="T2" fmla="*/ 269 w 269"/>
                  <a:gd name="T3" fmla="*/ 199 h 231"/>
                  <a:gd name="T4" fmla="*/ 269 w 269"/>
                  <a:gd name="T5" fmla="*/ 22 h 231"/>
                  <a:gd name="T6" fmla="*/ 264 w 269"/>
                  <a:gd name="T7" fmla="*/ 17 h 231"/>
                  <a:gd name="T8" fmla="*/ 5 w 269"/>
                  <a:gd name="T9" fmla="*/ 0 h 231"/>
                  <a:gd name="T10" fmla="*/ 0 w 269"/>
                  <a:gd name="T11" fmla="*/ 6 h 231"/>
                  <a:gd name="T12" fmla="*/ 0 w 269"/>
                  <a:gd name="T13" fmla="*/ 225 h 231"/>
                  <a:gd name="T14" fmla="*/ 5 w 269"/>
                  <a:gd name="T15" fmla="*/ 231 h 231"/>
                  <a:gd name="T16" fmla="*/ 264 w 269"/>
                  <a:gd name="T17" fmla="*/ 204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9" h="231">
                    <a:moveTo>
                      <a:pt x="264" y="204"/>
                    </a:moveTo>
                    <a:cubicBezTo>
                      <a:pt x="267" y="204"/>
                      <a:pt x="269" y="201"/>
                      <a:pt x="269" y="199"/>
                    </a:cubicBezTo>
                    <a:cubicBezTo>
                      <a:pt x="269" y="22"/>
                      <a:pt x="269" y="22"/>
                      <a:pt x="269" y="22"/>
                    </a:cubicBezTo>
                    <a:cubicBezTo>
                      <a:pt x="269" y="20"/>
                      <a:pt x="267" y="17"/>
                      <a:pt x="264" y="17"/>
                    </a:cubicBezTo>
                    <a:cubicBezTo>
                      <a:pt x="5" y="0"/>
                      <a:pt x="5" y="0"/>
                      <a:pt x="5" y="0"/>
                    </a:cubicBezTo>
                    <a:cubicBezTo>
                      <a:pt x="2" y="0"/>
                      <a:pt x="0" y="3"/>
                      <a:pt x="0" y="6"/>
                    </a:cubicBezTo>
                    <a:cubicBezTo>
                      <a:pt x="0" y="225"/>
                      <a:pt x="0" y="225"/>
                      <a:pt x="0" y="225"/>
                    </a:cubicBezTo>
                    <a:cubicBezTo>
                      <a:pt x="0" y="228"/>
                      <a:pt x="2" y="231"/>
                      <a:pt x="5" y="231"/>
                    </a:cubicBezTo>
                    <a:lnTo>
                      <a:pt x="264" y="204"/>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129" name="Freeform 294"/>
              <p:cNvSpPr>
                <a:spLocks/>
              </p:cNvSpPr>
              <p:nvPr/>
            </p:nvSpPr>
            <p:spPr bwMode="auto">
              <a:xfrm>
                <a:off x="5700" y="2125"/>
                <a:ext cx="350" cy="252"/>
              </a:xfrm>
              <a:custGeom>
                <a:avLst/>
                <a:gdLst>
                  <a:gd name="T0" fmla="*/ 350 w 350"/>
                  <a:gd name="T1" fmla="*/ 223 h 252"/>
                  <a:gd name="T2" fmla="*/ 0 w 350"/>
                  <a:gd name="T3" fmla="*/ 252 h 252"/>
                  <a:gd name="T4" fmla="*/ 0 w 350"/>
                  <a:gd name="T5" fmla="*/ 0 h 252"/>
                  <a:gd name="T6" fmla="*/ 350 w 350"/>
                  <a:gd name="T7" fmla="*/ 20 h 252"/>
                  <a:gd name="T8" fmla="*/ 350 w 350"/>
                  <a:gd name="T9" fmla="*/ 223 h 252"/>
                </a:gdLst>
                <a:ahLst/>
                <a:cxnLst>
                  <a:cxn ang="0">
                    <a:pos x="T0" y="T1"/>
                  </a:cxn>
                  <a:cxn ang="0">
                    <a:pos x="T2" y="T3"/>
                  </a:cxn>
                  <a:cxn ang="0">
                    <a:pos x="T4" y="T5"/>
                  </a:cxn>
                  <a:cxn ang="0">
                    <a:pos x="T6" y="T7"/>
                  </a:cxn>
                  <a:cxn ang="0">
                    <a:pos x="T8" y="T9"/>
                  </a:cxn>
                </a:cxnLst>
                <a:rect l="0" t="0" r="r" b="b"/>
                <a:pathLst>
                  <a:path w="350" h="252">
                    <a:moveTo>
                      <a:pt x="350" y="223"/>
                    </a:moveTo>
                    <a:lnTo>
                      <a:pt x="0" y="252"/>
                    </a:lnTo>
                    <a:lnTo>
                      <a:pt x="0" y="0"/>
                    </a:lnTo>
                    <a:lnTo>
                      <a:pt x="350" y="20"/>
                    </a:lnTo>
                    <a:lnTo>
                      <a:pt x="350" y="223"/>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130" name="Freeform 295"/>
              <p:cNvSpPr>
                <a:spLocks/>
              </p:cNvSpPr>
              <p:nvPr/>
            </p:nvSpPr>
            <p:spPr bwMode="auto">
              <a:xfrm>
                <a:off x="6848" y="2110"/>
                <a:ext cx="27" cy="323"/>
              </a:xfrm>
              <a:custGeom>
                <a:avLst/>
                <a:gdLst>
                  <a:gd name="T0" fmla="*/ 27 w 27"/>
                  <a:gd name="T1" fmla="*/ 321 h 323"/>
                  <a:gd name="T2" fmla="*/ 0 w 27"/>
                  <a:gd name="T3" fmla="*/ 323 h 323"/>
                  <a:gd name="T4" fmla="*/ 0 w 27"/>
                  <a:gd name="T5" fmla="*/ 0 h 323"/>
                  <a:gd name="T6" fmla="*/ 27 w 27"/>
                  <a:gd name="T7" fmla="*/ 3 h 323"/>
                  <a:gd name="T8" fmla="*/ 27 w 27"/>
                  <a:gd name="T9" fmla="*/ 321 h 323"/>
                </a:gdLst>
                <a:ahLst/>
                <a:cxnLst>
                  <a:cxn ang="0">
                    <a:pos x="T0" y="T1"/>
                  </a:cxn>
                  <a:cxn ang="0">
                    <a:pos x="T2" y="T3"/>
                  </a:cxn>
                  <a:cxn ang="0">
                    <a:pos x="T4" y="T5"/>
                  </a:cxn>
                  <a:cxn ang="0">
                    <a:pos x="T6" y="T7"/>
                  </a:cxn>
                  <a:cxn ang="0">
                    <a:pos x="T8" y="T9"/>
                  </a:cxn>
                </a:cxnLst>
                <a:rect l="0" t="0" r="r" b="b"/>
                <a:pathLst>
                  <a:path w="27" h="323">
                    <a:moveTo>
                      <a:pt x="27" y="321"/>
                    </a:moveTo>
                    <a:lnTo>
                      <a:pt x="0" y="323"/>
                    </a:lnTo>
                    <a:lnTo>
                      <a:pt x="0" y="0"/>
                    </a:lnTo>
                    <a:lnTo>
                      <a:pt x="27" y="3"/>
                    </a:lnTo>
                    <a:lnTo>
                      <a:pt x="27" y="321"/>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131" name="Freeform 296"/>
              <p:cNvSpPr>
                <a:spLocks/>
              </p:cNvSpPr>
              <p:nvPr/>
            </p:nvSpPr>
            <p:spPr bwMode="auto">
              <a:xfrm>
                <a:off x="6478" y="2110"/>
                <a:ext cx="377" cy="323"/>
              </a:xfrm>
              <a:custGeom>
                <a:avLst/>
                <a:gdLst>
                  <a:gd name="T0" fmla="*/ 5 w 269"/>
                  <a:gd name="T1" fmla="*/ 204 h 231"/>
                  <a:gd name="T2" fmla="*/ 0 w 269"/>
                  <a:gd name="T3" fmla="*/ 199 h 231"/>
                  <a:gd name="T4" fmla="*/ 0 w 269"/>
                  <a:gd name="T5" fmla="*/ 22 h 231"/>
                  <a:gd name="T6" fmla="*/ 5 w 269"/>
                  <a:gd name="T7" fmla="*/ 17 h 231"/>
                  <a:gd name="T8" fmla="*/ 264 w 269"/>
                  <a:gd name="T9" fmla="*/ 0 h 231"/>
                  <a:gd name="T10" fmla="*/ 269 w 269"/>
                  <a:gd name="T11" fmla="*/ 6 h 231"/>
                  <a:gd name="T12" fmla="*/ 269 w 269"/>
                  <a:gd name="T13" fmla="*/ 225 h 231"/>
                  <a:gd name="T14" fmla="*/ 264 w 269"/>
                  <a:gd name="T15" fmla="*/ 231 h 231"/>
                  <a:gd name="T16" fmla="*/ 5 w 269"/>
                  <a:gd name="T17" fmla="*/ 204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9" h="231">
                    <a:moveTo>
                      <a:pt x="5" y="204"/>
                    </a:moveTo>
                    <a:cubicBezTo>
                      <a:pt x="3" y="204"/>
                      <a:pt x="0" y="201"/>
                      <a:pt x="0" y="199"/>
                    </a:cubicBezTo>
                    <a:cubicBezTo>
                      <a:pt x="0" y="22"/>
                      <a:pt x="0" y="22"/>
                      <a:pt x="0" y="22"/>
                    </a:cubicBezTo>
                    <a:cubicBezTo>
                      <a:pt x="0" y="20"/>
                      <a:pt x="3" y="17"/>
                      <a:pt x="5" y="17"/>
                    </a:cubicBezTo>
                    <a:cubicBezTo>
                      <a:pt x="264" y="0"/>
                      <a:pt x="264" y="0"/>
                      <a:pt x="264" y="0"/>
                    </a:cubicBezTo>
                    <a:cubicBezTo>
                      <a:pt x="267" y="0"/>
                      <a:pt x="269" y="3"/>
                      <a:pt x="269" y="6"/>
                    </a:cubicBezTo>
                    <a:cubicBezTo>
                      <a:pt x="269" y="225"/>
                      <a:pt x="269" y="225"/>
                      <a:pt x="269" y="225"/>
                    </a:cubicBezTo>
                    <a:cubicBezTo>
                      <a:pt x="269" y="228"/>
                      <a:pt x="267" y="231"/>
                      <a:pt x="264" y="231"/>
                    </a:cubicBezTo>
                    <a:lnTo>
                      <a:pt x="5" y="204"/>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132" name="Freeform 297"/>
              <p:cNvSpPr>
                <a:spLocks/>
              </p:cNvSpPr>
              <p:nvPr/>
            </p:nvSpPr>
            <p:spPr bwMode="auto">
              <a:xfrm>
                <a:off x="6491" y="2125"/>
                <a:ext cx="350" cy="252"/>
              </a:xfrm>
              <a:custGeom>
                <a:avLst/>
                <a:gdLst>
                  <a:gd name="T0" fmla="*/ 0 w 350"/>
                  <a:gd name="T1" fmla="*/ 223 h 252"/>
                  <a:gd name="T2" fmla="*/ 350 w 350"/>
                  <a:gd name="T3" fmla="*/ 252 h 252"/>
                  <a:gd name="T4" fmla="*/ 350 w 350"/>
                  <a:gd name="T5" fmla="*/ 0 h 252"/>
                  <a:gd name="T6" fmla="*/ 0 w 350"/>
                  <a:gd name="T7" fmla="*/ 20 h 252"/>
                  <a:gd name="T8" fmla="*/ 0 w 350"/>
                  <a:gd name="T9" fmla="*/ 223 h 252"/>
                </a:gdLst>
                <a:ahLst/>
                <a:cxnLst>
                  <a:cxn ang="0">
                    <a:pos x="T0" y="T1"/>
                  </a:cxn>
                  <a:cxn ang="0">
                    <a:pos x="T2" y="T3"/>
                  </a:cxn>
                  <a:cxn ang="0">
                    <a:pos x="T4" y="T5"/>
                  </a:cxn>
                  <a:cxn ang="0">
                    <a:pos x="T6" y="T7"/>
                  </a:cxn>
                  <a:cxn ang="0">
                    <a:pos x="T8" y="T9"/>
                  </a:cxn>
                </a:cxnLst>
                <a:rect l="0" t="0" r="r" b="b"/>
                <a:pathLst>
                  <a:path w="350" h="252">
                    <a:moveTo>
                      <a:pt x="0" y="223"/>
                    </a:moveTo>
                    <a:lnTo>
                      <a:pt x="350" y="252"/>
                    </a:lnTo>
                    <a:lnTo>
                      <a:pt x="350" y="0"/>
                    </a:lnTo>
                    <a:lnTo>
                      <a:pt x="0" y="20"/>
                    </a:lnTo>
                    <a:lnTo>
                      <a:pt x="0" y="223"/>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133" name="Freeform 298"/>
              <p:cNvSpPr>
                <a:spLocks/>
              </p:cNvSpPr>
              <p:nvPr/>
            </p:nvSpPr>
            <p:spPr bwMode="auto">
              <a:xfrm>
                <a:off x="5724" y="2282"/>
                <a:ext cx="18" cy="70"/>
              </a:xfrm>
              <a:custGeom>
                <a:avLst/>
                <a:gdLst>
                  <a:gd name="T0" fmla="*/ 18 w 18"/>
                  <a:gd name="T1" fmla="*/ 0 h 70"/>
                  <a:gd name="T2" fmla="*/ 18 w 18"/>
                  <a:gd name="T3" fmla="*/ 69 h 70"/>
                  <a:gd name="T4" fmla="*/ 0 w 18"/>
                  <a:gd name="T5" fmla="*/ 70 h 70"/>
                  <a:gd name="T6" fmla="*/ 0 w 18"/>
                  <a:gd name="T7" fmla="*/ 2 h 70"/>
                  <a:gd name="T8" fmla="*/ 18 w 18"/>
                  <a:gd name="T9" fmla="*/ 0 h 70"/>
                </a:gdLst>
                <a:ahLst/>
                <a:cxnLst>
                  <a:cxn ang="0">
                    <a:pos x="T0" y="T1"/>
                  </a:cxn>
                  <a:cxn ang="0">
                    <a:pos x="T2" y="T3"/>
                  </a:cxn>
                  <a:cxn ang="0">
                    <a:pos x="T4" y="T5"/>
                  </a:cxn>
                  <a:cxn ang="0">
                    <a:pos x="T6" y="T7"/>
                  </a:cxn>
                  <a:cxn ang="0">
                    <a:pos x="T8" y="T9"/>
                  </a:cxn>
                </a:cxnLst>
                <a:rect l="0" t="0" r="r" b="b"/>
                <a:pathLst>
                  <a:path w="18" h="70">
                    <a:moveTo>
                      <a:pt x="18" y="0"/>
                    </a:moveTo>
                    <a:lnTo>
                      <a:pt x="18" y="69"/>
                    </a:lnTo>
                    <a:lnTo>
                      <a:pt x="0" y="70"/>
                    </a:lnTo>
                    <a:lnTo>
                      <a:pt x="0" y="2"/>
                    </a:lnTo>
                    <a:lnTo>
                      <a:pt x="18"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134" name="Freeform 299"/>
              <p:cNvSpPr>
                <a:spLocks/>
              </p:cNvSpPr>
              <p:nvPr/>
            </p:nvSpPr>
            <p:spPr bwMode="auto">
              <a:xfrm>
                <a:off x="5977" y="2201"/>
                <a:ext cx="49" cy="22"/>
              </a:xfrm>
              <a:custGeom>
                <a:avLst/>
                <a:gdLst>
                  <a:gd name="T0" fmla="*/ 33 w 35"/>
                  <a:gd name="T1" fmla="*/ 0 h 16"/>
                  <a:gd name="T2" fmla="*/ 34 w 35"/>
                  <a:gd name="T3" fmla="*/ 4 h 16"/>
                  <a:gd name="T4" fmla="*/ 35 w 35"/>
                  <a:gd name="T5" fmla="*/ 8 h 16"/>
                  <a:gd name="T6" fmla="*/ 35 w 35"/>
                  <a:gd name="T7" fmla="*/ 12 h 16"/>
                  <a:gd name="T8" fmla="*/ 35 w 35"/>
                  <a:gd name="T9" fmla="*/ 16 h 16"/>
                  <a:gd name="T10" fmla="*/ 0 w 35"/>
                  <a:gd name="T11" fmla="*/ 16 h 16"/>
                  <a:gd name="T12" fmla="*/ 33 w 35"/>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35" h="16">
                    <a:moveTo>
                      <a:pt x="33" y="0"/>
                    </a:moveTo>
                    <a:cubicBezTo>
                      <a:pt x="33" y="1"/>
                      <a:pt x="34" y="3"/>
                      <a:pt x="34" y="4"/>
                    </a:cubicBezTo>
                    <a:cubicBezTo>
                      <a:pt x="34" y="5"/>
                      <a:pt x="35" y="7"/>
                      <a:pt x="35" y="8"/>
                    </a:cubicBezTo>
                    <a:cubicBezTo>
                      <a:pt x="35" y="9"/>
                      <a:pt x="35" y="11"/>
                      <a:pt x="35" y="12"/>
                    </a:cubicBezTo>
                    <a:cubicBezTo>
                      <a:pt x="35" y="13"/>
                      <a:pt x="35" y="15"/>
                      <a:pt x="35" y="16"/>
                    </a:cubicBezTo>
                    <a:cubicBezTo>
                      <a:pt x="0" y="16"/>
                      <a:pt x="0" y="16"/>
                      <a:pt x="0" y="16"/>
                    </a:cubicBezTo>
                    <a:lnTo>
                      <a:pt x="33"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135" name="Freeform 300"/>
              <p:cNvSpPr>
                <a:spLocks/>
              </p:cNvSpPr>
              <p:nvPr/>
            </p:nvSpPr>
            <p:spPr bwMode="auto">
              <a:xfrm>
                <a:off x="5977" y="2179"/>
                <a:ext cx="46" cy="44"/>
              </a:xfrm>
              <a:custGeom>
                <a:avLst/>
                <a:gdLst>
                  <a:gd name="T0" fmla="*/ 24 w 33"/>
                  <a:gd name="T1" fmla="*/ 0 h 32"/>
                  <a:gd name="T2" fmla="*/ 27 w 33"/>
                  <a:gd name="T3" fmla="*/ 4 h 32"/>
                  <a:gd name="T4" fmla="*/ 29 w 33"/>
                  <a:gd name="T5" fmla="*/ 8 h 32"/>
                  <a:gd name="T6" fmla="*/ 31 w 33"/>
                  <a:gd name="T7" fmla="*/ 12 h 32"/>
                  <a:gd name="T8" fmla="*/ 33 w 33"/>
                  <a:gd name="T9" fmla="*/ 16 h 32"/>
                  <a:gd name="T10" fmla="*/ 0 w 33"/>
                  <a:gd name="T11" fmla="*/ 32 h 32"/>
                  <a:gd name="T12" fmla="*/ 24 w 33"/>
                  <a:gd name="T13" fmla="*/ 0 h 32"/>
                </a:gdLst>
                <a:ahLst/>
                <a:cxnLst>
                  <a:cxn ang="0">
                    <a:pos x="T0" y="T1"/>
                  </a:cxn>
                  <a:cxn ang="0">
                    <a:pos x="T2" y="T3"/>
                  </a:cxn>
                  <a:cxn ang="0">
                    <a:pos x="T4" y="T5"/>
                  </a:cxn>
                  <a:cxn ang="0">
                    <a:pos x="T6" y="T7"/>
                  </a:cxn>
                  <a:cxn ang="0">
                    <a:pos x="T8" y="T9"/>
                  </a:cxn>
                  <a:cxn ang="0">
                    <a:pos x="T10" y="T11"/>
                  </a:cxn>
                  <a:cxn ang="0">
                    <a:pos x="T12" y="T13"/>
                  </a:cxn>
                </a:cxnLst>
                <a:rect l="0" t="0" r="r" b="b"/>
                <a:pathLst>
                  <a:path w="33" h="32">
                    <a:moveTo>
                      <a:pt x="24" y="0"/>
                    </a:moveTo>
                    <a:cubicBezTo>
                      <a:pt x="25" y="1"/>
                      <a:pt x="26" y="3"/>
                      <a:pt x="27" y="4"/>
                    </a:cubicBezTo>
                    <a:cubicBezTo>
                      <a:pt x="28" y="5"/>
                      <a:pt x="29" y="6"/>
                      <a:pt x="29" y="8"/>
                    </a:cubicBezTo>
                    <a:cubicBezTo>
                      <a:pt x="30" y="9"/>
                      <a:pt x="31" y="10"/>
                      <a:pt x="31" y="12"/>
                    </a:cubicBezTo>
                    <a:cubicBezTo>
                      <a:pt x="32" y="13"/>
                      <a:pt x="32" y="15"/>
                      <a:pt x="33" y="16"/>
                    </a:cubicBezTo>
                    <a:cubicBezTo>
                      <a:pt x="0" y="32"/>
                      <a:pt x="0" y="32"/>
                      <a:pt x="0" y="32"/>
                    </a:cubicBezTo>
                    <a:lnTo>
                      <a:pt x="24"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136" name="Freeform 301"/>
              <p:cNvSpPr>
                <a:spLocks/>
              </p:cNvSpPr>
              <p:nvPr/>
            </p:nvSpPr>
            <p:spPr bwMode="auto">
              <a:xfrm>
                <a:off x="5953" y="2223"/>
                <a:ext cx="73" cy="62"/>
              </a:xfrm>
              <a:custGeom>
                <a:avLst/>
                <a:gdLst>
                  <a:gd name="T0" fmla="*/ 17 w 52"/>
                  <a:gd name="T1" fmla="*/ 0 h 44"/>
                  <a:gd name="T2" fmla="*/ 52 w 52"/>
                  <a:gd name="T3" fmla="*/ 0 h 44"/>
                  <a:gd name="T4" fmla="*/ 50 w 52"/>
                  <a:gd name="T5" fmla="*/ 17 h 44"/>
                  <a:gd name="T6" fmla="*/ 42 w 52"/>
                  <a:gd name="T7" fmla="*/ 30 h 44"/>
                  <a:gd name="T8" fmla="*/ 31 w 52"/>
                  <a:gd name="T9" fmla="*/ 40 h 44"/>
                  <a:gd name="T10" fmla="*/ 17 w 52"/>
                  <a:gd name="T11" fmla="*/ 44 h 44"/>
                  <a:gd name="T12" fmla="*/ 12 w 52"/>
                  <a:gd name="T13" fmla="*/ 44 h 44"/>
                  <a:gd name="T14" fmla="*/ 8 w 52"/>
                  <a:gd name="T15" fmla="*/ 43 h 44"/>
                  <a:gd name="T16" fmla="*/ 4 w 52"/>
                  <a:gd name="T17" fmla="*/ 41 h 44"/>
                  <a:gd name="T18" fmla="*/ 0 w 52"/>
                  <a:gd name="T19" fmla="*/ 39 h 44"/>
                  <a:gd name="T20" fmla="*/ 17 w 52"/>
                  <a:gd name="T21"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 h="44">
                    <a:moveTo>
                      <a:pt x="17" y="0"/>
                    </a:moveTo>
                    <a:cubicBezTo>
                      <a:pt x="52" y="0"/>
                      <a:pt x="52" y="0"/>
                      <a:pt x="52" y="0"/>
                    </a:cubicBezTo>
                    <a:cubicBezTo>
                      <a:pt x="52" y="6"/>
                      <a:pt x="52" y="12"/>
                      <a:pt x="50" y="17"/>
                    </a:cubicBezTo>
                    <a:cubicBezTo>
                      <a:pt x="48" y="22"/>
                      <a:pt x="46" y="26"/>
                      <a:pt x="42" y="30"/>
                    </a:cubicBezTo>
                    <a:cubicBezTo>
                      <a:pt x="39" y="34"/>
                      <a:pt x="35" y="38"/>
                      <a:pt x="31" y="40"/>
                    </a:cubicBezTo>
                    <a:cubicBezTo>
                      <a:pt x="27" y="42"/>
                      <a:pt x="22" y="44"/>
                      <a:pt x="17" y="44"/>
                    </a:cubicBezTo>
                    <a:cubicBezTo>
                      <a:pt x="15" y="44"/>
                      <a:pt x="14" y="44"/>
                      <a:pt x="12" y="44"/>
                    </a:cubicBezTo>
                    <a:cubicBezTo>
                      <a:pt x="11" y="43"/>
                      <a:pt x="9" y="43"/>
                      <a:pt x="8" y="43"/>
                    </a:cubicBezTo>
                    <a:cubicBezTo>
                      <a:pt x="6" y="42"/>
                      <a:pt x="5" y="42"/>
                      <a:pt x="4" y="41"/>
                    </a:cubicBezTo>
                    <a:cubicBezTo>
                      <a:pt x="2" y="41"/>
                      <a:pt x="1" y="40"/>
                      <a:pt x="0" y="39"/>
                    </a:cubicBezTo>
                    <a:lnTo>
                      <a:pt x="17"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137" name="Freeform 302"/>
              <p:cNvSpPr>
                <a:spLocks/>
              </p:cNvSpPr>
              <p:nvPr/>
            </p:nvSpPr>
            <p:spPr bwMode="auto">
              <a:xfrm>
                <a:off x="5977" y="2223"/>
                <a:ext cx="49" cy="62"/>
              </a:xfrm>
              <a:custGeom>
                <a:avLst/>
                <a:gdLst>
                  <a:gd name="T0" fmla="*/ 35 w 35"/>
                  <a:gd name="T1" fmla="*/ 0 h 44"/>
                  <a:gd name="T2" fmla="*/ 33 w 35"/>
                  <a:gd name="T3" fmla="*/ 17 h 44"/>
                  <a:gd name="T4" fmla="*/ 25 w 35"/>
                  <a:gd name="T5" fmla="*/ 30 h 44"/>
                  <a:gd name="T6" fmla="*/ 14 w 35"/>
                  <a:gd name="T7" fmla="*/ 40 h 44"/>
                  <a:gd name="T8" fmla="*/ 0 w 35"/>
                  <a:gd name="T9" fmla="*/ 44 h 44"/>
                  <a:gd name="T10" fmla="*/ 14 w 35"/>
                  <a:gd name="T11" fmla="*/ 40 h 44"/>
                  <a:gd name="T12" fmla="*/ 25 w 35"/>
                  <a:gd name="T13" fmla="*/ 30 h 44"/>
                  <a:gd name="T14" fmla="*/ 33 w 35"/>
                  <a:gd name="T15" fmla="*/ 17 h 44"/>
                  <a:gd name="T16" fmla="*/ 35 w 35"/>
                  <a:gd name="T17"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44">
                    <a:moveTo>
                      <a:pt x="35" y="0"/>
                    </a:moveTo>
                    <a:cubicBezTo>
                      <a:pt x="35" y="6"/>
                      <a:pt x="35" y="12"/>
                      <a:pt x="33" y="17"/>
                    </a:cubicBezTo>
                    <a:cubicBezTo>
                      <a:pt x="31" y="22"/>
                      <a:pt x="29" y="26"/>
                      <a:pt x="25" y="30"/>
                    </a:cubicBezTo>
                    <a:cubicBezTo>
                      <a:pt x="22" y="34"/>
                      <a:pt x="18" y="38"/>
                      <a:pt x="14" y="40"/>
                    </a:cubicBezTo>
                    <a:cubicBezTo>
                      <a:pt x="10" y="42"/>
                      <a:pt x="5" y="44"/>
                      <a:pt x="0" y="44"/>
                    </a:cubicBezTo>
                    <a:cubicBezTo>
                      <a:pt x="5" y="44"/>
                      <a:pt x="10" y="42"/>
                      <a:pt x="14" y="40"/>
                    </a:cubicBezTo>
                    <a:cubicBezTo>
                      <a:pt x="18" y="38"/>
                      <a:pt x="22" y="34"/>
                      <a:pt x="25" y="30"/>
                    </a:cubicBezTo>
                    <a:cubicBezTo>
                      <a:pt x="29" y="26"/>
                      <a:pt x="31" y="22"/>
                      <a:pt x="33" y="17"/>
                    </a:cubicBezTo>
                    <a:cubicBezTo>
                      <a:pt x="35" y="12"/>
                      <a:pt x="35" y="6"/>
                      <a:pt x="35" y="0"/>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138" name="Freeform 303"/>
              <p:cNvSpPr>
                <a:spLocks/>
              </p:cNvSpPr>
              <p:nvPr/>
            </p:nvSpPr>
            <p:spPr bwMode="auto">
              <a:xfrm>
                <a:off x="5977" y="2160"/>
                <a:ext cx="34" cy="19"/>
              </a:xfrm>
              <a:custGeom>
                <a:avLst/>
                <a:gdLst>
                  <a:gd name="T0" fmla="*/ 0 w 24"/>
                  <a:gd name="T1" fmla="*/ 0 h 13"/>
                  <a:gd name="T2" fmla="*/ 7 w 24"/>
                  <a:gd name="T3" fmla="*/ 2 h 13"/>
                  <a:gd name="T4" fmla="*/ 13 w 24"/>
                  <a:gd name="T5" fmla="*/ 4 h 13"/>
                  <a:gd name="T6" fmla="*/ 19 w 24"/>
                  <a:gd name="T7" fmla="*/ 8 h 13"/>
                  <a:gd name="T8" fmla="*/ 24 w 24"/>
                  <a:gd name="T9" fmla="*/ 13 h 13"/>
                  <a:gd name="T10" fmla="*/ 19 w 24"/>
                  <a:gd name="T11" fmla="*/ 8 h 13"/>
                  <a:gd name="T12" fmla="*/ 13 w 24"/>
                  <a:gd name="T13" fmla="*/ 4 h 13"/>
                  <a:gd name="T14" fmla="*/ 7 w 24"/>
                  <a:gd name="T15" fmla="*/ 2 h 13"/>
                  <a:gd name="T16" fmla="*/ 0 w 24"/>
                  <a:gd name="T17"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13">
                    <a:moveTo>
                      <a:pt x="0" y="0"/>
                    </a:moveTo>
                    <a:cubicBezTo>
                      <a:pt x="2" y="0"/>
                      <a:pt x="5" y="1"/>
                      <a:pt x="7" y="2"/>
                    </a:cubicBezTo>
                    <a:cubicBezTo>
                      <a:pt x="9" y="2"/>
                      <a:pt x="11" y="3"/>
                      <a:pt x="13" y="4"/>
                    </a:cubicBezTo>
                    <a:cubicBezTo>
                      <a:pt x="15" y="5"/>
                      <a:pt x="17" y="7"/>
                      <a:pt x="19" y="8"/>
                    </a:cubicBezTo>
                    <a:cubicBezTo>
                      <a:pt x="21" y="10"/>
                      <a:pt x="23" y="11"/>
                      <a:pt x="24" y="13"/>
                    </a:cubicBezTo>
                    <a:cubicBezTo>
                      <a:pt x="23" y="11"/>
                      <a:pt x="21" y="10"/>
                      <a:pt x="19" y="8"/>
                    </a:cubicBezTo>
                    <a:cubicBezTo>
                      <a:pt x="17" y="7"/>
                      <a:pt x="15" y="5"/>
                      <a:pt x="13" y="4"/>
                    </a:cubicBezTo>
                    <a:cubicBezTo>
                      <a:pt x="11" y="3"/>
                      <a:pt x="9" y="2"/>
                      <a:pt x="7" y="2"/>
                    </a:cubicBezTo>
                    <a:cubicBezTo>
                      <a:pt x="5" y="1"/>
                      <a:pt x="2" y="0"/>
                      <a:pt x="0" y="0"/>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139" name="Freeform 304"/>
              <p:cNvSpPr>
                <a:spLocks/>
              </p:cNvSpPr>
              <p:nvPr/>
            </p:nvSpPr>
            <p:spPr bwMode="auto">
              <a:xfrm>
                <a:off x="5955" y="2160"/>
                <a:ext cx="56" cy="63"/>
              </a:xfrm>
              <a:custGeom>
                <a:avLst/>
                <a:gdLst>
                  <a:gd name="T0" fmla="*/ 16 w 40"/>
                  <a:gd name="T1" fmla="*/ 0 h 45"/>
                  <a:gd name="T2" fmla="*/ 23 w 40"/>
                  <a:gd name="T3" fmla="*/ 2 h 45"/>
                  <a:gd name="T4" fmla="*/ 29 w 40"/>
                  <a:gd name="T5" fmla="*/ 4 h 45"/>
                  <a:gd name="T6" fmla="*/ 35 w 40"/>
                  <a:gd name="T7" fmla="*/ 8 h 45"/>
                  <a:gd name="T8" fmla="*/ 40 w 40"/>
                  <a:gd name="T9" fmla="*/ 13 h 45"/>
                  <a:gd name="T10" fmla="*/ 16 w 40"/>
                  <a:gd name="T11" fmla="*/ 45 h 45"/>
                  <a:gd name="T12" fmla="*/ 0 w 40"/>
                  <a:gd name="T13" fmla="*/ 3 h 45"/>
                  <a:gd name="T14" fmla="*/ 3 w 40"/>
                  <a:gd name="T15" fmla="*/ 2 h 45"/>
                  <a:gd name="T16" fmla="*/ 8 w 40"/>
                  <a:gd name="T17" fmla="*/ 1 h 45"/>
                  <a:gd name="T18" fmla="*/ 12 w 40"/>
                  <a:gd name="T19" fmla="*/ 0 h 45"/>
                  <a:gd name="T20" fmla="*/ 16 w 40"/>
                  <a:gd name="T21"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 h="45">
                    <a:moveTo>
                      <a:pt x="16" y="0"/>
                    </a:moveTo>
                    <a:cubicBezTo>
                      <a:pt x="18" y="0"/>
                      <a:pt x="21" y="1"/>
                      <a:pt x="23" y="2"/>
                    </a:cubicBezTo>
                    <a:cubicBezTo>
                      <a:pt x="25" y="2"/>
                      <a:pt x="27" y="3"/>
                      <a:pt x="29" y="4"/>
                    </a:cubicBezTo>
                    <a:cubicBezTo>
                      <a:pt x="31" y="5"/>
                      <a:pt x="33" y="7"/>
                      <a:pt x="35" y="8"/>
                    </a:cubicBezTo>
                    <a:cubicBezTo>
                      <a:pt x="37" y="10"/>
                      <a:pt x="39" y="11"/>
                      <a:pt x="40" y="13"/>
                    </a:cubicBezTo>
                    <a:cubicBezTo>
                      <a:pt x="16" y="45"/>
                      <a:pt x="16" y="45"/>
                      <a:pt x="16" y="45"/>
                    </a:cubicBezTo>
                    <a:cubicBezTo>
                      <a:pt x="0" y="3"/>
                      <a:pt x="0" y="3"/>
                      <a:pt x="0" y="3"/>
                    </a:cubicBezTo>
                    <a:cubicBezTo>
                      <a:pt x="1" y="3"/>
                      <a:pt x="2" y="2"/>
                      <a:pt x="3" y="2"/>
                    </a:cubicBezTo>
                    <a:cubicBezTo>
                      <a:pt x="5" y="1"/>
                      <a:pt x="6" y="1"/>
                      <a:pt x="8" y="1"/>
                    </a:cubicBezTo>
                    <a:cubicBezTo>
                      <a:pt x="9" y="0"/>
                      <a:pt x="10" y="0"/>
                      <a:pt x="12" y="0"/>
                    </a:cubicBezTo>
                    <a:cubicBezTo>
                      <a:pt x="13" y="0"/>
                      <a:pt x="14" y="0"/>
                      <a:pt x="16" y="0"/>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140" name="Freeform 305"/>
              <p:cNvSpPr>
                <a:spLocks/>
              </p:cNvSpPr>
              <p:nvPr/>
            </p:nvSpPr>
            <p:spPr bwMode="auto">
              <a:xfrm>
                <a:off x="5938" y="2223"/>
                <a:ext cx="39" cy="55"/>
              </a:xfrm>
              <a:custGeom>
                <a:avLst/>
                <a:gdLst>
                  <a:gd name="T0" fmla="*/ 28 w 28"/>
                  <a:gd name="T1" fmla="*/ 0 h 39"/>
                  <a:gd name="T2" fmla="*/ 11 w 28"/>
                  <a:gd name="T3" fmla="*/ 39 h 39"/>
                  <a:gd name="T4" fmla="*/ 8 w 28"/>
                  <a:gd name="T5" fmla="*/ 38 h 39"/>
                  <a:gd name="T6" fmla="*/ 5 w 28"/>
                  <a:gd name="T7" fmla="*/ 36 h 39"/>
                  <a:gd name="T8" fmla="*/ 3 w 28"/>
                  <a:gd name="T9" fmla="*/ 34 h 39"/>
                  <a:gd name="T10" fmla="*/ 0 w 28"/>
                  <a:gd name="T11" fmla="*/ 31 h 39"/>
                  <a:gd name="T12" fmla="*/ 28 w 28"/>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28" h="39">
                    <a:moveTo>
                      <a:pt x="28" y="0"/>
                    </a:moveTo>
                    <a:cubicBezTo>
                      <a:pt x="11" y="39"/>
                      <a:pt x="11" y="39"/>
                      <a:pt x="11" y="39"/>
                    </a:cubicBezTo>
                    <a:cubicBezTo>
                      <a:pt x="10" y="39"/>
                      <a:pt x="9" y="38"/>
                      <a:pt x="8" y="38"/>
                    </a:cubicBezTo>
                    <a:cubicBezTo>
                      <a:pt x="7" y="37"/>
                      <a:pt x="6" y="36"/>
                      <a:pt x="5" y="36"/>
                    </a:cubicBezTo>
                    <a:cubicBezTo>
                      <a:pt x="4" y="35"/>
                      <a:pt x="3" y="34"/>
                      <a:pt x="3" y="34"/>
                    </a:cubicBezTo>
                    <a:cubicBezTo>
                      <a:pt x="2" y="33"/>
                      <a:pt x="1" y="32"/>
                      <a:pt x="0" y="31"/>
                    </a:cubicBezTo>
                    <a:lnTo>
                      <a:pt x="28"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141" name="Freeform 306"/>
              <p:cNvSpPr>
                <a:spLocks/>
              </p:cNvSpPr>
              <p:nvPr/>
            </p:nvSpPr>
            <p:spPr bwMode="auto">
              <a:xfrm>
                <a:off x="5927" y="2324"/>
                <a:ext cx="12" cy="11"/>
              </a:xfrm>
              <a:custGeom>
                <a:avLst/>
                <a:gdLst>
                  <a:gd name="T0" fmla="*/ 12 w 12"/>
                  <a:gd name="T1" fmla="*/ 0 h 11"/>
                  <a:gd name="T2" fmla="*/ 12 w 12"/>
                  <a:gd name="T3" fmla="*/ 10 h 11"/>
                  <a:gd name="T4" fmla="*/ 0 w 12"/>
                  <a:gd name="T5" fmla="*/ 11 h 11"/>
                  <a:gd name="T6" fmla="*/ 0 w 12"/>
                  <a:gd name="T7" fmla="*/ 2 h 11"/>
                  <a:gd name="T8" fmla="*/ 12 w 12"/>
                  <a:gd name="T9" fmla="*/ 0 h 11"/>
                </a:gdLst>
                <a:ahLst/>
                <a:cxnLst>
                  <a:cxn ang="0">
                    <a:pos x="T0" y="T1"/>
                  </a:cxn>
                  <a:cxn ang="0">
                    <a:pos x="T2" y="T3"/>
                  </a:cxn>
                  <a:cxn ang="0">
                    <a:pos x="T4" y="T5"/>
                  </a:cxn>
                  <a:cxn ang="0">
                    <a:pos x="T6" y="T7"/>
                  </a:cxn>
                  <a:cxn ang="0">
                    <a:pos x="T8" y="T9"/>
                  </a:cxn>
                </a:cxnLst>
                <a:rect l="0" t="0" r="r" b="b"/>
                <a:pathLst>
                  <a:path w="12" h="11">
                    <a:moveTo>
                      <a:pt x="12" y="0"/>
                    </a:moveTo>
                    <a:lnTo>
                      <a:pt x="12" y="10"/>
                    </a:lnTo>
                    <a:lnTo>
                      <a:pt x="0" y="11"/>
                    </a:lnTo>
                    <a:lnTo>
                      <a:pt x="0" y="2"/>
                    </a:lnTo>
                    <a:lnTo>
                      <a:pt x="12"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142" name="Freeform 307"/>
              <p:cNvSpPr>
                <a:spLocks/>
              </p:cNvSpPr>
              <p:nvPr/>
            </p:nvSpPr>
            <p:spPr bwMode="auto">
              <a:xfrm>
                <a:off x="5922" y="2165"/>
                <a:ext cx="55" cy="102"/>
              </a:xfrm>
              <a:custGeom>
                <a:avLst/>
                <a:gdLst>
                  <a:gd name="T0" fmla="*/ 23 w 39"/>
                  <a:gd name="T1" fmla="*/ 0 h 73"/>
                  <a:gd name="T2" fmla="*/ 39 w 39"/>
                  <a:gd name="T3" fmla="*/ 42 h 73"/>
                  <a:gd name="T4" fmla="*/ 11 w 39"/>
                  <a:gd name="T5" fmla="*/ 73 h 73"/>
                  <a:gd name="T6" fmla="*/ 6 w 39"/>
                  <a:gd name="T7" fmla="*/ 66 h 73"/>
                  <a:gd name="T8" fmla="*/ 3 w 39"/>
                  <a:gd name="T9" fmla="*/ 59 h 73"/>
                  <a:gd name="T10" fmla="*/ 0 w 39"/>
                  <a:gd name="T11" fmla="*/ 50 h 73"/>
                  <a:gd name="T12" fmla="*/ 0 w 39"/>
                  <a:gd name="T13" fmla="*/ 41 h 73"/>
                  <a:gd name="T14" fmla="*/ 1 w 39"/>
                  <a:gd name="T15" fmla="*/ 27 h 73"/>
                  <a:gd name="T16" fmla="*/ 6 w 39"/>
                  <a:gd name="T17" fmla="*/ 16 h 73"/>
                  <a:gd name="T18" fmla="*/ 13 w 39"/>
                  <a:gd name="T19" fmla="*/ 7 h 73"/>
                  <a:gd name="T20" fmla="*/ 23 w 39"/>
                  <a:gd name="T21" fmla="*/ 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 h="73">
                    <a:moveTo>
                      <a:pt x="23" y="0"/>
                    </a:moveTo>
                    <a:cubicBezTo>
                      <a:pt x="39" y="42"/>
                      <a:pt x="39" y="42"/>
                      <a:pt x="39" y="42"/>
                    </a:cubicBezTo>
                    <a:cubicBezTo>
                      <a:pt x="11" y="73"/>
                      <a:pt x="11" y="73"/>
                      <a:pt x="11" y="73"/>
                    </a:cubicBezTo>
                    <a:cubicBezTo>
                      <a:pt x="9" y="71"/>
                      <a:pt x="8" y="69"/>
                      <a:pt x="6" y="66"/>
                    </a:cubicBezTo>
                    <a:cubicBezTo>
                      <a:pt x="5" y="64"/>
                      <a:pt x="4" y="61"/>
                      <a:pt x="3" y="59"/>
                    </a:cubicBezTo>
                    <a:cubicBezTo>
                      <a:pt x="2" y="56"/>
                      <a:pt x="1" y="53"/>
                      <a:pt x="0" y="50"/>
                    </a:cubicBezTo>
                    <a:cubicBezTo>
                      <a:pt x="0" y="47"/>
                      <a:pt x="0" y="44"/>
                      <a:pt x="0" y="41"/>
                    </a:cubicBezTo>
                    <a:cubicBezTo>
                      <a:pt x="0" y="36"/>
                      <a:pt x="0" y="32"/>
                      <a:pt x="1" y="27"/>
                    </a:cubicBezTo>
                    <a:cubicBezTo>
                      <a:pt x="2" y="23"/>
                      <a:pt x="4" y="19"/>
                      <a:pt x="6" y="16"/>
                    </a:cubicBezTo>
                    <a:cubicBezTo>
                      <a:pt x="8" y="12"/>
                      <a:pt x="11" y="9"/>
                      <a:pt x="13" y="7"/>
                    </a:cubicBezTo>
                    <a:cubicBezTo>
                      <a:pt x="16" y="4"/>
                      <a:pt x="19" y="2"/>
                      <a:pt x="23" y="0"/>
                    </a:cubicBez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143" name="Freeform 308"/>
              <p:cNvSpPr>
                <a:spLocks/>
              </p:cNvSpPr>
              <p:nvPr/>
            </p:nvSpPr>
            <p:spPr bwMode="auto">
              <a:xfrm>
                <a:off x="5907" y="2298"/>
                <a:ext cx="14" cy="39"/>
              </a:xfrm>
              <a:custGeom>
                <a:avLst/>
                <a:gdLst>
                  <a:gd name="T0" fmla="*/ 14 w 14"/>
                  <a:gd name="T1" fmla="*/ 0 h 39"/>
                  <a:gd name="T2" fmla="*/ 14 w 14"/>
                  <a:gd name="T3" fmla="*/ 37 h 39"/>
                  <a:gd name="T4" fmla="*/ 0 w 14"/>
                  <a:gd name="T5" fmla="*/ 39 h 39"/>
                  <a:gd name="T6" fmla="*/ 0 w 14"/>
                  <a:gd name="T7" fmla="*/ 1 h 39"/>
                  <a:gd name="T8" fmla="*/ 14 w 14"/>
                  <a:gd name="T9" fmla="*/ 0 h 39"/>
                </a:gdLst>
                <a:ahLst/>
                <a:cxnLst>
                  <a:cxn ang="0">
                    <a:pos x="T0" y="T1"/>
                  </a:cxn>
                  <a:cxn ang="0">
                    <a:pos x="T2" y="T3"/>
                  </a:cxn>
                  <a:cxn ang="0">
                    <a:pos x="T4" y="T5"/>
                  </a:cxn>
                  <a:cxn ang="0">
                    <a:pos x="T6" y="T7"/>
                  </a:cxn>
                  <a:cxn ang="0">
                    <a:pos x="T8" y="T9"/>
                  </a:cxn>
                </a:cxnLst>
                <a:rect l="0" t="0" r="r" b="b"/>
                <a:pathLst>
                  <a:path w="14" h="39">
                    <a:moveTo>
                      <a:pt x="14" y="0"/>
                    </a:moveTo>
                    <a:lnTo>
                      <a:pt x="14" y="37"/>
                    </a:lnTo>
                    <a:lnTo>
                      <a:pt x="0" y="39"/>
                    </a:lnTo>
                    <a:lnTo>
                      <a:pt x="0" y="1"/>
                    </a:lnTo>
                    <a:lnTo>
                      <a:pt x="14" y="0"/>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144" name="Freeform 309"/>
              <p:cNvSpPr>
                <a:spLocks/>
              </p:cNvSpPr>
              <p:nvPr/>
            </p:nvSpPr>
            <p:spPr bwMode="auto">
              <a:xfrm>
                <a:off x="5887" y="2317"/>
                <a:ext cx="14" cy="21"/>
              </a:xfrm>
              <a:custGeom>
                <a:avLst/>
                <a:gdLst>
                  <a:gd name="T0" fmla="*/ 14 w 14"/>
                  <a:gd name="T1" fmla="*/ 0 h 21"/>
                  <a:gd name="T2" fmla="*/ 14 w 14"/>
                  <a:gd name="T3" fmla="*/ 20 h 21"/>
                  <a:gd name="T4" fmla="*/ 0 w 14"/>
                  <a:gd name="T5" fmla="*/ 21 h 21"/>
                  <a:gd name="T6" fmla="*/ 0 w 14"/>
                  <a:gd name="T7" fmla="*/ 2 h 21"/>
                  <a:gd name="T8" fmla="*/ 14 w 14"/>
                  <a:gd name="T9" fmla="*/ 0 h 21"/>
                </a:gdLst>
                <a:ahLst/>
                <a:cxnLst>
                  <a:cxn ang="0">
                    <a:pos x="T0" y="T1"/>
                  </a:cxn>
                  <a:cxn ang="0">
                    <a:pos x="T2" y="T3"/>
                  </a:cxn>
                  <a:cxn ang="0">
                    <a:pos x="T4" y="T5"/>
                  </a:cxn>
                  <a:cxn ang="0">
                    <a:pos x="T6" y="T7"/>
                  </a:cxn>
                  <a:cxn ang="0">
                    <a:pos x="T8" y="T9"/>
                  </a:cxn>
                </a:cxnLst>
                <a:rect l="0" t="0" r="r" b="b"/>
                <a:pathLst>
                  <a:path w="14" h="21">
                    <a:moveTo>
                      <a:pt x="14" y="0"/>
                    </a:moveTo>
                    <a:lnTo>
                      <a:pt x="14" y="20"/>
                    </a:lnTo>
                    <a:lnTo>
                      <a:pt x="0" y="21"/>
                    </a:lnTo>
                    <a:lnTo>
                      <a:pt x="0" y="2"/>
                    </a:lnTo>
                    <a:lnTo>
                      <a:pt x="14"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145" name="Rectangle 310"/>
              <p:cNvSpPr>
                <a:spLocks noChangeArrowheads="1"/>
              </p:cNvSpPr>
              <p:nvPr/>
            </p:nvSpPr>
            <p:spPr bwMode="auto">
              <a:xfrm>
                <a:off x="5866" y="2264"/>
                <a:ext cx="14" cy="76"/>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146" name="Freeform 311"/>
              <p:cNvSpPr>
                <a:spLocks/>
              </p:cNvSpPr>
              <p:nvPr/>
            </p:nvSpPr>
            <p:spPr bwMode="auto">
              <a:xfrm>
                <a:off x="5845" y="2309"/>
                <a:ext cx="14" cy="33"/>
              </a:xfrm>
              <a:custGeom>
                <a:avLst/>
                <a:gdLst>
                  <a:gd name="T0" fmla="*/ 14 w 14"/>
                  <a:gd name="T1" fmla="*/ 0 h 33"/>
                  <a:gd name="T2" fmla="*/ 14 w 14"/>
                  <a:gd name="T3" fmla="*/ 32 h 33"/>
                  <a:gd name="T4" fmla="*/ 0 w 14"/>
                  <a:gd name="T5" fmla="*/ 33 h 33"/>
                  <a:gd name="T6" fmla="*/ 0 w 14"/>
                  <a:gd name="T7" fmla="*/ 1 h 33"/>
                  <a:gd name="T8" fmla="*/ 14 w 14"/>
                  <a:gd name="T9" fmla="*/ 0 h 33"/>
                </a:gdLst>
                <a:ahLst/>
                <a:cxnLst>
                  <a:cxn ang="0">
                    <a:pos x="T0" y="T1"/>
                  </a:cxn>
                  <a:cxn ang="0">
                    <a:pos x="T2" y="T3"/>
                  </a:cxn>
                  <a:cxn ang="0">
                    <a:pos x="T4" y="T5"/>
                  </a:cxn>
                  <a:cxn ang="0">
                    <a:pos x="T6" y="T7"/>
                  </a:cxn>
                  <a:cxn ang="0">
                    <a:pos x="T8" y="T9"/>
                  </a:cxn>
                </a:cxnLst>
                <a:rect l="0" t="0" r="r" b="b"/>
                <a:pathLst>
                  <a:path w="14" h="33">
                    <a:moveTo>
                      <a:pt x="14" y="0"/>
                    </a:moveTo>
                    <a:lnTo>
                      <a:pt x="14" y="32"/>
                    </a:lnTo>
                    <a:lnTo>
                      <a:pt x="0" y="33"/>
                    </a:lnTo>
                    <a:lnTo>
                      <a:pt x="0" y="1"/>
                    </a:lnTo>
                    <a:lnTo>
                      <a:pt x="14"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147" name="Freeform 312"/>
              <p:cNvSpPr>
                <a:spLocks/>
              </p:cNvSpPr>
              <p:nvPr/>
            </p:nvSpPr>
            <p:spPr bwMode="auto">
              <a:xfrm>
                <a:off x="5823" y="2323"/>
                <a:ext cx="15" cy="21"/>
              </a:xfrm>
              <a:custGeom>
                <a:avLst/>
                <a:gdLst>
                  <a:gd name="T0" fmla="*/ 15 w 15"/>
                  <a:gd name="T1" fmla="*/ 0 h 21"/>
                  <a:gd name="T2" fmla="*/ 15 w 15"/>
                  <a:gd name="T3" fmla="*/ 19 h 21"/>
                  <a:gd name="T4" fmla="*/ 0 w 15"/>
                  <a:gd name="T5" fmla="*/ 21 h 21"/>
                  <a:gd name="T6" fmla="*/ 0 w 15"/>
                  <a:gd name="T7" fmla="*/ 0 h 21"/>
                  <a:gd name="T8" fmla="*/ 15 w 15"/>
                  <a:gd name="T9" fmla="*/ 0 h 21"/>
                </a:gdLst>
                <a:ahLst/>
                <a:cxnLst>
                  <a:cxn ang="0">
                    <a:pos x="T0" y="T1"/>
                  </a:cxn>
                  <a:cxn ang="0">
                    <a:pos x="T2" y="T3"/>
                  </a:cxn>
                  <a:cxn ang="0">
                    <a:pos x="T4" y="T5"/>
                  </a:cxn>
                  <a:cxn ang="0">
                    <a:pos x="T6" y="T7"/>
                  </a:cxn>
                  <a:cxn ang="0">
                    <a:pos x="T8" y="T9"/>
                  </a:cxn>
                </a:cxnLst>
                <a:rect l="0" t="0" r="r" b="b"/>
                <a:pathLst>
                  <a:path w="15" h="21">
                    <a:moveTo>
                      <a:pt x="15" y="0"/>
                    </a:moveTo>
                    <a:lnTo>
                      <a:pt x="15" y="19"/>
                    </a:lnTo>
                    <a:lnTo>
                      <a:pt x="0" y="21"/>
                    </a:lnTo>
                    <a:lnTo>
                      <a:pt x="0" y="0"/>
                    </a:lnTo>
                    <a:lnTo>
                      <a:pt x="15"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148" name="Freeform 313"/>
              <p:cNvSpPr>
                <a:spLocks/>
              </p:cNvSpPr>
              <p:nvPr/>
            </p:nvSpPr>
            <p:spPr bwMode="auto">
              <a:xfrm>
                <a:off x="5799" y="2264"/>
                <a:ext cx="16" cy="81"/>
              </a:xfrm>
              <a:custGeom>
                <a:avLst/>
                <a:gdLst>
                  <a:gd name="T0" fmla="*/ 16 w 16"/>
                  <a:gd name="T1" fmla="*/ 0 h 81"/>
                  <a:gd name="T2" fmla="*/ 16 w 16"/>
                  <a:gd name="T3" fmla="*/ 80 h 81"/>
                  <a:gd name="T4" fmla="*/ 0 w 16"/>
                  <a:gd name="T5" fmla="*/ 81 h 81"/>
                  <a:gd name="T6" fmla="*/ 0 w 16"/>
                  <a:gd name="T7" fmla="*/ 0 h 81"/>
                  <a:gd name="T8" fmla="*/ 16 w 16"/>
                  <a:gd name="T9" fmla="*/ 0 h 81"/>
                </a:gdLst>
                <a:ahLst/>
                <a:cxnLst>
                  <a:cxn ang="0">
                    <a:pos x="T0" y="T1"/>
                  </a:cxn>
                  <a:cxn ang="0">
                    <a:pos x="T2" y="T3"/>
                  </a:cxn>
                  <a:cxn ang="0">
                    <a:pos x="T4" y="T5"/>
                  </a:cxn>
                  <a:cxn ang="0">
                    <a:pos x="T6" y="T7"/>
                  </a:cxn>
                  <a:cxn ang="0">
                    <a:pos x="T8" y="T9"/>
                  </a:cxn>
                </a:cxnLst>
                <a:rect l="0" t="0" r="r" b="b"/>
                <a:pathLst>
                  <a:path w="16" h="81">
                    <a:moveTo>
                      <a:pt x="16" y="0"/>
                    </a:moveTo>
                    <a:lnTo>
                      <a:pt x="16" y="80"/>
                    </a:lnTo>
                    <a:lnTo>
                      <a:pt x="0" y="81"/>
                    </a:lnTo>
                    <a:lnTo>
                      <a:pt x="0" y="0"/>
                    </a:lnTo>
                    <a:lnTo>
                      <a:pt x="16"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149" name="Freeform 314"/>
              <p:cNvSpPr>
                <a:spLocks/>
              </p:cNvSpPr>
              <p:nvPr/>
            </p:nvSpPr>
            <p:spPr bwMode="auto">
              <a:xfrm>
                <a:off x="5750" y="2188"/>
                <a:ext cx="17" cy="161"/>
              </a:xfrm>
              <a:custGeom>
                <a:avLst/>
                <a:gdLst>
                  <a:gd name="T0" fmla="*/ 17 w 17"/>
                  <a:gd name="T1" fmla="*/ 2 h 161"/>
                  <a:gd name="T2" fmla="*/ 17 w 17"/>
                  <a:gd name="T3" fmla="*/ 160 h 161"/>
                  <a:gd name="T4" fmla="*/ 0 w 17"/>
                  <a:gd name="T5" fmla="*/ 161 h 161"/>
                  <a:gd name="T6" fmla="*/ 0 w 17"/>
                  <a:gd name="T7" fmla="*/ 0 h 161"/>
                  <a:gd name="T8" fmla="*/ 17 w 17"/>
                  <a:gd name="T9" fmla="*/ 2 h 161"/>
                </a:gdLst>
                <a:ahLst/>
                <a:cxnLst>
                  <a:cxn ang="0">
                    <a:pos x="T0" y="T1"/>
                  </a:cxn>
                  <a:cxn ang="0">
                    <a:pos x="T2" y="T3"/>
                  </a:cxn>
                  <a:cxn ang="0">
                    <a:pos x="T4" y="T5"/>
                  </a:cxn>
                  <a:cxn ang="0">
                    <a:pos x="T6" y="T7"/>
                  </a:cxn>
                  <a:cxn ang="0">
                    <a:pos x="T8" y="T9"/>
                  </a:cxn>
                </a:cxnLst>
                <a:rect l="0" t="0" r="r" b="b"/>
                <a:pathLst>
                  <a:path w="17" h="161">
                    <a:moveTo>
                      <a:pt x="17" y="2"/>
                    </a:moveTo>
                    <a:lnTo>
                      <a:pt x="17" y="160"/>
                    </a:lnTo>
                    <a:lnTo>
                      <a:pt x="0" y="161"/>
                    </a:lnTo>
                    <a:lnTo>
                      <a:pt x="0" y="0"/>
                    </a:lnTo>
                    <a:lnTo>
                      <a:pt x="17" y="2"/>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150" name="Freeform 315"/>
              <p:cNvSpPr>
                <a:spLocks/>
              </p:cNvSpPr>
              <p:nvPr/>
            </p:nvSpPr>
            <p:spPr bwMode="auto">
              <a:xfrm>
                <a:off x="5775" y="2305"/>
                <a:ext cx="17" cy="43"/>
              </a:xfrm>
              <a:custGeom>
                <a:avLst/>
                <a:gdLst>
                  <a:gd name="T0" fmla="*/ 17 w 17"/>
                  <a:gd name="T1" fmla="*/ 0 h 43"/>
                  <a:gd name="T2" fmla="*/ 17 w 17"/>
                  <a:gd name="T3" fmla="*/ 42 h 43"/>
                  <a:gd name="T4" fmla="*/ 0 w 17"/>
                  <a:gd name="T5" fmla="*/ 43 h 43"/>
                  <a:gd name="T6" fmla="*/ 0 w 17"/>
                  <a:gd name="T7" fmla="*/ 0 h 43"/>
                  <a:gd name="T8" fmla="*/ 17 w 17"/>
                  <a:gd name="T9" fmla="*/ 0 h 43"/>
                </a:gdLst>
                <a:ahLst/>
                <a:cxnLst>
                  <a:cxn ang="0">
                    <a:pos x="T0" y="T1"/>
                  </a:cxn>
                  <a:cxn ang="0">
                    <a:pos x="T2" y="T3"/>
                  </a:cxn>
                  <a:cxn ang="0">
                    <a:pos x="T4" y="T5"/>
                  </a:cxn>
                  <a:cxn ang="0">
                    <a:pos x="T6" y="T7"/>
                  </a:cxn>
                  <a:cxn ang="0">
                    <a:pos x="T8" y="T9"/>
                  </a:cxn>
                </a:cxnLst>
                <a:rect l="0" t="0" r="r" b="b"/>
                <a:pathLst>
                  <a:path w="17" h="43">
                    <a:moveTo>
                      <a:pt x="17" y="0"/>
                    </a:moveTo>
                    <a:lnTo>
                      <a:pt x="17" y="42"/>
                    </a:lnTo>
                    <a:lnTo>
                      <a:pt x="0" y="43"/>
                    </a:lnTo>
                    <a:lnTo>
                      <a:pt x="0" y="0"/>
                    </a:lnTo>
                    <a:lnTo>
                      <a:pt x="17"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151" name="Freeform 316"/>
              <p:cNvSpPr>
                <a:spLocks/>
              </p:cNvSpPr>
              <p:nvPr/>
            </p:nvSpPr>
            <p:spPr bwMode="auto">
              <a:xfrm>
                <a:off x="6534" y="1987"/>
                <a:ext cx="18" cy="68"/>
              </a:xfrm>
              <a:custGeom>
                <a:avLst/>
                <a:gdLst>
                  <a:gd name="T0" fmla="*/ 17 w 18"/>
                  <a:gd name="T1" fmla="*/ 0 h 68"/>
                  <a:gd name="T2" fmla="*/ 18 w 18"/>
                  <a:gd name="T3" fmla="*/ 67 h 68"/>
                  <a:gd name="T4" fmla="*/ 2 w 18"/>
                  <a:gd name="T5" fmla="*/ 68 h 68"/>
                  <a:gd name="T6" fmla="*/ 0 w 18"/>
                  <a:gd name="T7" fmla="*/ 2 h 68"/>
                  <a:gd name="T8" fmla="*/ 17 w 18"/>
                  <a:gd name="T9" fmla="*/ 0 h 68"/>
                </a:gdLst>
                <a:ahLst/>
                <a:cxnLst>
                  <a:cxn ang="0">
                    <a:pos x="T0" y="T1"/>
                  </a:cxn>
                  <a:cxn ang="0">
                    <a:pos x="T2" y="T3"/>
                  </a:cxn>
                  <a:cxn ang="0">
                    <a:pos x="T4" y="T5"/>
                  </a:cxn>
                  <a:cxn ang="0">
                    <a:pos x="T6" y="T7"/>
                  </a:cxn>
                  <a:cxn ang="0">
                    <a:pos x="T8" y="T9"/>
                  </a:cxn>
                </a:cxnLst>
                <a:rect l="0" t="0" r="r" b="b"/>
                <a:pathLst>
                  <a:path w="18" h="68">
                    <a:moveTo>
                      <a:pt x="17" y="0"/>
                    </a:moveTo>
                    <a:lnTo>
                      <a:pt x="18" y="67"/>
                    </a:lnTo>
                    <a:lnTo>
                      <a:pt x="2" y="68"/>
                    </a:lnTo>
                    <a:lnTo>
                      <a:pt x="0" y="2"/>
                    </a:lnTo>
                    <a:lnTo>
                      <a:pt x="17"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152" name="Freeform 317"/>
              <p:cNvSpPr>
                <a:spLocks/>
              </p:cNvSpPr>
              <p:nvPr/>
            </p:nvSpPr>
            <p:spPr bwMode="auto">
              <a:xfrm>
                <a:off x="6583" y="2005"/>
                <a:ext cx="17" cy="45"/>
              </a:xfrm>
              <a:custGeom>
                <a:avLst/>
                <a:gdLst>
                  <a:gd name="T0" fmla="*/ 17 w 17"/>
                  <a:gd name="T1" fmla="*/ 0 h 45"/>
                  <a:gd name="T2" fmla="*/ 17 w 17"/>
                  <a:gd name="T3" fmla="*/ 42 h 45"/>
                  <a:gd name="T4" fmla="*/ 0 w 17"/>
                  <a:gd name="T5" fmla="*/ 45 h 45"/>
                  <a:gd name="T6" fmla="*/ 0 w 17"/>
                  <a:gd name="T7" fmla="*/ 1 h 45"/>
                  <a:gd name="T8" fmla="*/ 17 w 17"/>
                  <a:gd name="T9" fmla="*/ 0 h 45"/>
                </a:gdLst>
                <a:ahLst/>
                <a:cxnLst>
                  <a:cxn ang="0">
                    <a:pos x="T0" y="T1"/>
                  </a:cxn>
                  <a:cxn ang="0">
                    <a:pos x="T2" y="T3"/>
                  </a:cxn>
                  <a:cxn ang="0">
                    <a:pos x="T4" y="T5"/>
                  </a:cxn>
                  <a:cxn ang="0">
                    <a:pos x="T6" y="T7"/>
                  </a:cxn>
                  <a:cxn ang="0">
                    <a:pos x="T8" y="T9"/>
                  </a:cxn>
                </a:cxnLst>
                <a:rect l="0" t="0" r="r" b="b"/>
                <a:pathLst>
                  <a:path w="17" h="45">
                    <a:moveTo>
                      <a:pt x="17" y="0"/>
                    </a:moveTo>
                    <a:lnTo>
                      <a:pt x="17" y="42"/>
                    </a:lnTo>
                    <a:lnTo>
                      <a:pt x="0" y="45"/>
                    </a:lnTo>
                    <a:lnTo>
                      <a:pt x="0" y="1"/>
                    </a:lnTo>
                    <a:lnTo>
                      <a:pt x="17"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153" name="Freeform 318"/>
              <p:cNvSpPr>
                <a:spLocks/>
              </p:cNvSpPr>
              <p:nvPr/>
            </p:nvSpPr>
            <p:spPr bwMode="auto">
              <a:xfrm>
                <a:off x="6607" y="1960"/>
                <a:ext cx="17" cy="87"/>
              </a:xfrm>
              <a:custGeom>
                <a:avLst/>
                <a:gdLst>
                  <a:gd name="T0" fmla="*/ 16 w 17"/>
                  <a:gd name="T1" fmla="*/ 0 h 87"/>
                  <a:gd name="T2" fmla="*/ 17 w 17"/>
                  <a:gd name="T3" fmla="*/ 84 h 87"/>
                  <a:gd name="T4" fmla="*/ 0 w 17"/>
                  <a:gd name="T5" fmla="*/ 87 h 87"/>
                  <a:gd name="T6" fmla="*/ 0 w 17"/>
                  <a:gd name="T7" fmla="*/ 3 h 87"/>
                  <a:gd name="T8" fmla="*/ 16 w 17"/>
                  <a:gd name="T9" fmla="*/ 0 h 87"/>
                </a:gdLst>
                <a:ahLst/>
                <a:cxnLst>
                  <a:cxn ang="0">
                    <a:pos x="T0" y="T1"/>
                  </a:cxn>
                  <a:cxn ang="0">
                    <a:pos x="T2" y="T3"/>
                  </a:cxn>
                  <a:cxn ang="0">
                    <a:pos x="T4" y="T5"/>
                  </a:cxn>
                  <a:cxn ang="0">
                    <a:pos x="T6" y="T7"/>
                  </a:cxn>
                  <a:cxn ang="0">
                    <a:pos x="T8" y="T9"/>
                  </a:cxn>
                </a:cxnLst>
                <a:rect l="0" t="0" r="r" b="b"/>
                <a:pathLst>
                  <a:path w="17" h="87">
                    <a:moveTo>
                      <a:pt x="16" y="0"/>
                    </a:moveTo>
                    <a:lnTo>
                      <a:pt x="17" y="84"/>
                    </a:lnTo>
                    <a:lnTo>
                      <a:pt x="0" y="87"/>
                    </a:lnTo>
                    <a:lnTo>
                      <a:pt x="0" y="3"/>
                    </a:lnTo>
                    <a:lnTo>
                      <a:pt x="16"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154" name="Freeform 319"/>
              <p:cNvSpPr>
                <a:spLocks/>
              </p:cNvSpPr>
              <p:nvPr/>
            </p:nvSpPr>
            <p:spPr bwMode="auto">
              <a:xfrm>
                <a:off x="6631" y="2020"/>
                <a:ext cx="17" cy="23"/>
              </a:xfrm>
              <a:custGeom>
                <a:avLst/>
                <a:gdLst>
                  <a:gd name="T0" fmla="*/ 17 w 17"/>
                  <a:gd name="T1" fmla="*/ 0 h 23"/>
                  <a:gd name="T2" fmla="*/ 17 w 17"/>
                  <a:gd name="T3" fmla="*/ 21 h 23"/>
                  <a:gd name="T4" fmla="*/ 0 w 17"/>
                  <a:gd name="T5" fmla="*/ 23 h 23"/>
                  <a:gd name="T6" fmla="*/ 0 w 17"/>
                  <a:gd name="T7" fmla="*/ 2 h 23"/>
                  <a:gd name="T8" fmla="*/ 17 w 17"/>
                  <a:gd name="T9" fmla="*/ 0 h 23"/>
                </a:gdLst>
                <a:ahLst/>
                <a:cxnLst>
                  <a:cxn ang="0">
                    <a:pos x="T0" y="T1"/>
                  </a:cxn>
                  <a:cxn ang="0">
                    <a:pos x="T2" y="T3"/>
                  </a:cxn>
                  <a:cxn ang="0">
                    <a:pos x="T4" y="T5"/>
                  </a:cxn>
                  <a:cxn ang="0">
                    <a:pos x="T6" y="T7"/>
                  </a:cxn>
                  <a:cxn ang="0">
                    <a:pos x="T8" y="T9"/>
                  </a:cxn>
                </a:cxnLst>
                <a:rect l="0" t="0" r="r" b="b"/>
                <a:pathLst>
                  <a:path w="17" h="23">
                    <a:moveTo>
                      <a:pt x="17" y="0"/>
                    </a:moveTo>
                    <a:lnTo>
                      <a:pt x="17" y="21"/>
                    </a:lnTo>
                    <a:lnTo>
                      <a:pt x="0" y="23"/>
                    </a:lnTo>
                    <a:lnTo>
                      <a:pt x="0" y="2"/>
                    </a:lnTo>
                    <a:lnTo>
                      <a:pt x="17"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155" name="Freeform 320"/>
              <p:cNvSpPr>
                <a:spLocks/>
              </p:cNvSpPr>
              <p:nvPr/>
            </p:nvSpPr>
            <p:spPr bwMode="auto">
              <a:xfrm>
                <a:off x="6558" y="1890"/>
                <a:ext cx="18" cy="162"/>
              </a:xfrm>
              <a:custGeom>
                <a:avLst/>
                <a:gdLst>
                  <a:gd name="T0" fmla="*/ 17 w 18"/>
                  <a:gd name="T1" fmla="*/ 0 h 162"/>
                  <a:gd name="T2" fmla="*/ 18 w 18"/>
                  <a:gd name="T3" fmla="*/ 161 h 162"/>
                  <a:gd name="T4" fmla="*/ 2 w 18"/>
                  <a:gd name="T5" fmla="*/ 162 h 162"/>
                  <a:gd name="T6" fmla="*/ 0 w 18"/>
                  <a:gd name="T7" fmla="*/ 3 h 162"/>
                  <a:gd name="T8" fmla="*/ 17 w 18"/>
                  <a:gd name="T9" fmla="*/ 0 h 162"/>
                </a:gdLst>
                <a:ahLst/>
                <a:cxnLst>
                  <a:cxn ang="0">
                    <a:pos x="T0" y="T1"/>
                  </a:cxn>
                  <a:cxn ang="0">
                    <a:pos x="T2" y="T3"/>
                  </a:cxn>
                  <a:cxn ang="0">
                    <a:pos x="T4" y="T5"/>
                  </a:cxn>
                  <a:cxn ang="0">
                    <a:pos x="T6" y="T7"/>
                  </a:cxn>
                  <a:cxn ang="0">
                    <a:pos x="T8" y="T9"/>
                  </a:cxn>
                </a:cxnLst>
                <a:rect l="0" t="0" r="r" b="b"/>
                <a:pathLst>
                  <a:path w="18" h="162">
                    <a:moveTo>
                      <a:pt x="17" y="0"/>
                    </a:moveTo>
                    <a:lnTo>
                      <a:pt x="18" y="161"/>
                    </a:lnTo>
                    <a:lnTo>
                      <a:pt x="2" y="162"/>
                    </a:lnTo>
                    <a:lnTo>
                      <a:pt x="0" y="3"/>
                    </a:lnTo>
                    <a:lnTo>
                      <a:pt x="17"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156" name="Freeform 321"/>
              <p:cNvSpPr>
                <a:spLocks/>
              </p:cNvSpPr>
              <p:nvPr/>
            </p:nvSpPr>
            <p:spPr bwMode="auto">
              <a:xfrm>
                <a:off x="6655" y="2003"/>
                <a:ext cx="17" cy="37"/>
              </a:xfrm>
              <a:custGeom>
                <a:avLst/>
                <a:gdLst>
                  <a:gd name="T0" fmla="*/ 17 w 17"/>
                  <a:gd name="T1" fmla="*/ 0 h 37"/>
                  <a:gd name="T2" fmla="*/ 17 w 17"/>
                  <a:gd name="T3" fmla="*/ 35 h 37"/>
                  <a:gd name="T4" fmla="*/ 0 w 17"/>
                  <a:gd name="T5" fmla="*/ 37 h 37"/>
                  <a:gd name="T6" fmla="*/ 0 w 17"/>
                  <a:gd name="T7" fmla="*/ 3 h 37"/>
                  <a:gd name="T8" fmla="*/ 17 w 17"/>
                  <a:gd name="T9" fmla="*/ 0 h 37"/>
                </a:gdLst>
                <a:ahLst/>
                <a:cxnLst>
                  <a:cxn ang="0">
                    <a:pos x="T0" y="T1"/>
                  </a:cxn>
                  <a:cxn ang="0">
                    <a:pos x="T2" y="T3"/>
                  </a:cxn>
                  <a:cxn ang="0">
                    <a:pos x="T4" y="T5"/>
                  </a:cxn>
                  <a:cxn ang="0">
                    <a:pos x="T6" y="T7"/>
                  </a:cxn>
                  <a:cxn ang="0">
                    <a:pos x="T8" y="T9"/>
                  </a:cxn>
                </a:cxnLst>
                <a:rect l="0" t="0" r="r" b="b"/>
                <a:pathLst>
                  <a:path w="17" h="37">
                    <a:moveTo>
                      <a:pt x="17" y="0"/>
                    </a:moveTo>
                    <a:lnTo>
                      <a:pt x="17" y="35"/>
                    </a:lnTo>
                    <a:lnTo>
                      <a:pt x="0" y="37"/>
                    </a:lnTo>
                    <a:lnTo>
                      <a:pt x="0" y="3"/>
                    </a:lnTo>
                    <a:lnTo>
                      <a:pt x="17"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157" name="Freeform 322"/>
              <p:cNvSpPr>
                <a:spLocks/>
              </p:cNvSpPr>
              <p:nvPr/>
            </p:nvSpPr>
            <p:spPr bwMode="auto">
              <a:xfrm>
                <a:off x="6702" y="2009"/>
                <a:ext cx="17" cy="25"/>
              </a:xfrm>
              <a:custGeom>
                <a:avLst/>
                <a:gdLst>
                  <a:gd name="T0" fmla="*/ 17 w 17"/>
                  <a:gd name="T1" fmla="*/ 0 h 25"/>
                  <a:gd name="T2" fmla="*/ 17 w 17"/>
                  <a:gd name="T3" fmla="*/ 22 h 25"/>
                  <a:gd name="T4" fmla="*/ 2 w 17"/>
                  <a:gd name="T5" fmla="*/ 25 h 25"/>
                  <a:gd name="T6" fmla="*/ 0 w 17"/>
                  <a:gd name="T7" fmla="*/ 3 h 25"/>
                  <a:gd name="T8" fmla="*/ 17 w 17"/>
                  <a:gd name="T9" fmla="*/ 0 h 25"/>
                </a:gdLst>
                <a:ahLst/>
                <a:cxnLst>
                  <a:cxn ang="0">
                    <a:pos x="T0" y="T1"/>
                  </a:cxn>
                  <a:cxn ang="0">
                    <a:pos x="T2" y="T3"/>
                  </a:cxn>
                  <a:cxn ang="0">
                    <a:pos x="T4" y="T5"/>
                  </a:cxn>
                  <a:cxn ang="0">
                    <a:pos x="T6" y="T7"/>
                  </a:cxn>
                  <a:cxn ang="0">
                    <a:pos x="T8" y="T9"/>
                  </a:cxn>
                </a:cxnLst>
                <a:rect l="0" t="0" r="r" b="b"/>
                <a:pathLst>
                  <a:path w="17" h="25">
                    <a:moveTo>
                      <a:pt x="17" y="0"/>
                    </a:moveTo>
                    <a:lnTo>
                      <a:pt x="17" y="22"/>
                    </a:lnTo>
                    <a:lnTo>
                      <a:pt x="2" y="25"/>
                    </a:lnTo>
                    <a:lnTo>
                      <a:pt x="0" y="3"/>
                    </a:lnTo>
                    <a:lnTo>
                      <a:pt x="17"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158" name="Freeform 323"/>
              <p:cNvSpPr>
                <a:spLocks/>
              </p:cNvSpPr>
              <p:nvPr/>
            </p:nvSpPr>
            <p:spPr bwMode="auto">
              <a:xfrm>
                <a:off x="6726" y="1985"/>
                <a:ext cx="17" cy="46"/>
              </a:xfrm>
              <a:custGeom>
                <a:avLst/>
                <a:gdLst>
                  <a:gd name="T0" fmla="*/ 17 w 17"/>
                  <a:gd name="T1" fmla="*/ 0 h 46"/>
                  <a:gd name="T2" fmla="*/ 17 w 17"/>
                  <a:gd name="T3" fmla="*/ 44 h 46"/>
                  <a:gd name="T4" fmla="*/ 2 w 17"/>
                  <a:gd name="T5" fmla="*/ 46 h 46"/>
                  <a:gd name="T6" fmla="*/ 0 w 17"/>
                  <a:gd name="T7" fmla="*/ 2 h 46"/>
                  <a:gd name="T8" fmla="*/ 17 w 17"/>
                  <a:gd name="T9" fmla="*/ 0 h 46"/>
                </a:gdLst>
                <a:ahLst/>
                <a:cxnLst>
                  <a:cxn ang="0">
                    <a:pos x="T0" y="T1"/>
                  </a:cxn>
                  <a:cxn ang="0">
                    <a:pos x="T2" y="T3"/>
                  </a:cxn>
                  <a:cxn ang="0">
                    <a:pos x="T4" y="T5"/>
                  </a:cxn>
                  <a:cxn ang="0">
                    <a:pos x="T6" y="T7"/>
                  </a:cxn>
                  <a:cxn ang="0">
                    <a:pos x="T8" y="T9"/>
                  </a:cxn>
                </a:cxnLst>
                <a:rect l="0" t="0" r="r" b="b"/>
                <a:pathLst>
                  <a:path w="17" h="46">
                    <a:moveTo>
                      <a:pt x="17" y="0"/>
                    </a:moveTo>
                    <a:lnTo>
                      <a:pt x="17" y="44"/>
                    </a:lnTo>
                    <a:lnTo>
                      <a:pt x="2" y="46"/>
                    </a:lnTo>
                    <a:lnTo>
                      <a:pt x="0" y="2"/>
                    </a:lnTo>
                    <a:lnTo>
                      <a:pt x="17"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159" name="Freeform 324"/>
              <p:cNvSpPr>
                <a:spLocks/>
              </p:cNvSpPr>
              <p:nvPr/>
            </p:nvSpPr>
            <p:spPr bwMode="auto">
              <a:xfrm>
                <a:off x="6751" y="2015"/>
                <a:ext cx="16" cy="12"/>
              </a:xfrm>
              <a:custGeom>
                <a:avLst/>
                <a:gdLst>
                  <a:gd name="T0" fmla="*/ 16 w 16"/>
                  <a:gd name="T1" fmla="*/ 0 h 12"/>
                  <a:gd name="T2" fmla="*/ 16 w 16"/>
                  <a:gd name="T3" fmla="*/ 11 h 12"/>
                  <a:gd name="T4" fmla="*/ 0 w 16"/>
                  <a:gd name="T5" fmla="*/ 12 h 12"/>
                  <a:gd name="T6" fmla="*/ 0 w 16"/>
                  <a:gd name="T7" fmla="*/ 1 h 12"/>
                  <a:gd name="T8" fmla="*/ 16 w 16"/>
                  <a:gd name="T9" fmla="*/ 0 h 12"/>
                </a:gdLst>
                <a:ahLst/>
                <a:cxnLst>
                  <a:cxn ang="0">
                    <a:pos x="T0" y="T1"/>
                  </a:cxn>
                  <a:cxn ang="0">
                    <a:pos x="T2" y="T3"/>
                  </a:cxn>
                  <a:cxn ang="0">
                    <a:pos x="T4" y="T5"/>
                  </a:cxn>
                  <a:cxn ang="0">
                    <a:pos x="T6" y="T7"/>
                  </a:cxn>
                  <a:cxn ang="0">
                    <a:pos x="T8" y="T9"/>
                  </a:cxn>
                </a:cxnLst>
                <a:rect l="0" t="0" r="r" b="b"/>
                <a:pathLst>
                  <a:path w="16" h="12">
                    <a:moveTo>
                      <a:pt x="16" y="0"/>
                    </a:moveTo>
                    <a:lnTo>
                      <a:pt x="16" y="11"/>
                    </a:lnTo>
                    <a:lnTo>
                      <a:pt x="0" y="12"/>
                    </a:lnTo>
                    <a:lnTo>
                      <a:pt x="0" y="1"/>
                    </a:lnTo>
                    <a:lnTo>
                      <a:pt x="16"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160" name="Freeform 325"/>
              <p:cNvSpPr>
                <a:spLocks/>
              </p:cNvSpPr>
              <p:nvPr/>
            </p:nvSpPr>
            <p:spPr bwMode="auto">
              <a:xfrm>
                <a:off x="6679" y="1952"/>
                <a:ext cx="16" cy="85"/>
              </a:xfrm>
              <a:custGeom>
                <a:avLst/>
                <a:gdLst>
                  <a:gd name="T0" fmla="*/ 16 w 16"/>
                  <a:gd name="T1" fmla="*/ 0 h 85"/>
                  <a:gd name="T2" fmla="*/ 16 w 16"/>
                  <a:gd name="T3" fmla="*/ 84 h 85"/>
                  <a:gd name="T4" fmla="*/ 1 w 16"/>
                  <a:gd name="T5" fmla="*/ 85 h 85"/>
                  <a:gd name="T6" fmla="*/ 0 w 16"/>
                  <a:gd name="T7" fmla="*/ 2 h 85"/>
                  <a:gd name="T8" fmla="*/ 16 w 16"/>
                  <a:gd name="T9" fmla="*/ 0 h 85"/>
                </a:gdLst>
                <a:ahLst/>
                <a:cxnLst>
                  <a:cxn ang="0">
                    <a:pos x="T0" y="T1"/>
                  </a:cxn>
                  <a:cxn ang="0">
                    <a:pos x="T2" y="T3"/>
                  </a:cxn>
                  <a:cxn ang="0">
                    <a:pos x="T4" y="T5"/>
                  </a:cxn>
                  <a:cxn ang="0">
                    <a:pos x="T6" y="T7"/>
                  </a:cxn>
                  <a:cxn ang="0">
                    <a:pos x="T8" y="T9"/>
                  </a:cxn>
                </a:cxnLst>
                <a:rect l="0" t="0" r="r" b="b"/>
                <a:pathLst>
                  <a:path w="16" h="85">
                    <a:moveTo>
                      <a:pt x="16" y="0"/>
                    </a:moveTo>
                    <a:lnTo>
                      <a:pt x="16" y="84"/>
                    </a:lnTo>
                    <a:lnTo>
                      <a:pt x="1" y="85"/>
                    </a:lnTo>
                    <a:lnTo>
                      <a:pt x="0" y="2"/>
                    </a:lnTo>
                    <a:lnTo>
                      <a:pt x="16"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161" name="Freeform 326"/>
              <p:cNvSpPr>
                <a:spLocks/>
              </p:cNvSpPr>
              <p:nvPr/>
            </p:nvSpPr>
            <p:spPr bwMode="auto">
              <a:xfrm>
                <a:off x="5997" y="1987"/>
                <a:ext cx="18" cy="68"/>
              </a:xfrm>
              <a:custGeom>
                <a:avLst/>
                <a:gdLst>
                  <a:gd name="T0" fmla="*/ 0 w 18"/>
                  <a:gd name="T1" fmla="*/ 0 h 68"/>
                  <a:gd name="T2" fmla="*/ 0 w 18"/>
                  <a:gd name="T3" fmla="*/ 67 h 68"/>
                  <a:gd name="T4" fmla="*/ 16 w 18"/>
                  <a:gd name="T5" fmla="*/ 68 h 68"/>
                  <a:gd name="T6" fmla="*/ 18 w 18"/>
                  <a:gd name="T7" fmla="*/ 2 h 68"/>
                  <a:gd name="T8" fmla="*/ 0 w 18"/>
                  <a:gd name="T9" fmla="*/ 0 h 68"/>
                </a:gdLst>
                <a:ahLst/>
                <a:cxnLst>
                  <a:cxn ang="0">
                    <a:pos x="T0" y="T1"/>
                  </a:cxn>
                  <a:cxn ang="0">
                    <a:pos x="T2" y="T3"/>
                  </a:cxn>
                  <a:cxn ang="0">
                    <a:pos x="T4" y="T5"/>
                  </a:cxn>
                  <a:cxn ang="0">
                    <a:pos x="T6" y="T7"/>
                  </a:cxn>
                  <a:cxn ang="0">
                    <a:pos x="T8" y="T9"/>
                  </a:cxn>
                </a:cxnLst>
                <a:rect l="0" t="0" r="r" b="b"/>
                <a:pathLst>
                  <a:path w="18" h="68">
                    <a:moveTo>
                      <a:pt x="0" y="0"/>
                    </a:moveTo>
                    <a:lnTo>
                      <a:pt x="0" y="67"/>
                    </a:lnTo>
                    <a:lnTo>
                      <a:pt x="16" y="68"/>
                    </a:lnTo>
                    <a:lnTo>
                      <a:pt x="18" y="2"/>
                    </a:lnTo>
                    <a:lnTo>
                      <a:pt x="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162" name="Freeform 327"/>
              <p:cNvSpPr>
                <a:spLocks/>
              </p:cNvSpPr>
              <p:nvPr/>
            </p:nvSpPr>
            <p:spPr bwMode="auto">
              <a:xfrm>
                <a:off x="5943" y="2005"/>
                <a:ext cx="19" cy="45"/>
              </a:xfrm>
              <a:custGeom>
                <a:avLst/>
                <a:gdLst>
                  <a:gd name="T0" fmla="*/ 0 w 19"/>
                  <a:gd name="T1" fmla="*/ 0 h 45"/>
                  <a:gd name="T2" fmla="*/ 0 w 19"/>
                  <a:gd name="T3" fmla="*/ 42 h 45"/>
                  <a:gd name="T4" fmla="*/ 19 w 19"/>
                  <a:gd name="T5" fmla="*/ 45 h 45"/>
                  <a:gd name="T6" fmla="*/ 19 w 19"/>
                  <a:gd name="T7" fmla="*/ 1 h 45"/>
                  <a:gd name="T8" fmla="*/ 0 w 19"/>
                  <a:gd name="T9" fmla="*/ 0 h 45"/>
                </a:gdLst>
                <a:ahLst/>
                <a:cxnLst>
                  <a:cxn ang="0">
                    <a:pos x="T0" y="T1"/>
                  </a:cxn>
                  <a:cxn ang="0">
                    <a:pos x="T2" y="T3"/>
                  </a:cxn>
                  <a:cxn ang="0">
                    <a:pos x="T4" y="T5"/>
                  </a:cxn>
                  <a:cxn ang="0">
                    <a:pos x="T6" y="T7"/>
                  </a:cxn>
                  <a:cxn ang="0">
                    <a:pos x="T8" y="T9"/>
                  </a:cxn>
                </a:cxnLst>
                <a:rect l="0" t="0" r="r" b="b"/>
                <a:pathLst>
                  <a:path w="19" h="45">
                    <a:moveTo>
                      <a:pt x="0" y="0"/>
                    </a:moveTo>
                    <a:lnTo>
                      <a:pt x="0" y="42"/>
                    </a:lnTo>
                    <a:lnTo>
                      <a:pt x="19" y="45"/>
                    </a:lnTo>
                    <a:lnTo>
                      <a:pt x="19" y="1"/>
                    </a:lnTo>
                    <a:lnTo>
                      <a:pt x="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163" name="Freeform 328"/>
              <p:cNvSpPr>
                <a:spLocks/>
              </p:cNvSpPr>
              <p:nvPr/>
            </p:nvSpPr>
            <p:spPr bwMode="auto">
              <a:xfrm>
                <a:off x="5917" y="1960"/>
                <a:ext cx="19" cy="87"/>
              </a:xfrm>
              <a:custGeom>
                <a:avLst/>
                <a:gdLst>
                  <a:gd name="T0" fmla="*/ 1 w 19"/>
                  <a:gd name="T1" fmla="*/ 0 h 87"/>
                  <a:gd name="T2" fmla="*/ 0 w 19"/>
                  <a:gd name="T3" fmla="*/ 84 h 87"/>
                  <a:gd name="T4" fmla="*/ 18 w 19"/>
                  <a:gd name="T5" fmla="*/ 87 h 87"/>
                  <a:gd name="T6" fmla="*/ 19 w 19"/>
                  <a:gd name="T7" fmla="*/ 3 h 87"/>
                  <a:gd name="T8" fmla="*/ 1 w 19"/>
                  <a:gd name="T9" fmla="*/ 0 h 87"/>
                </a:gdLst>
                <a:ahLst/>
                <a:cxnLst>
                  <a:cxn ang="0">
                    <a:pos x="T0" y="T1"/>
                  </a:cxn>
                  <a:cxn ang="0">
                    <a:pos x="T2" y="T3"/>
                  </a:cxn>
                  <a:cxn ang="0">
                    <a:pos x="T4" y="T5"/>
                  </a:cxn>
                  <a:cxn ang="0">
                    <a:pos x="T6" y="T7"/>
                  </a:cxn>
                  <a:cxn ang="0">
                    <a:pos x="T8" y="T9"/>
                  </a:cxn>
                </a:cxnLst>
                <a:rect l="0" t="0" r="r" b="b"/>
                <a:pathLst>
                  <a:path w="19" h="87">
                    <a:moveTo>
                      <a:pt x="1" y="0"/>
                    </a:moveTo>
                    <a:lnTo>
                      <a:pt x="0" y="84"/>
                    </a:lnTo>
                    <a:lnTo>
                      <a:pt x="18" y="87"/>
                    </a:lnTo>
                    <a:lnTo>
                      <a:pt x="19" y="3"/>
                    </a:lnTo>
                    <a:lnTo>
                      <a:pt x="1"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164" name="Freeform 329"/>
              <p:cNvSpPr>
                <a:spLocks/>
              </p:cNvSpPr>
              <p:nvPr/>
            </p:nvSpPr>
            <p:spPr bwMode="auto">
              <a:xfrm>
                <a:off x="5892" y="2020"/>
                <a:ext cx="18" cy="23"/>
              </a:xfrm>
              <a:custGeom>
                <a:avLst/>
                <a:gdLst>
                  <a:gd name="T0" fmla="*/ 0 w 18"/>
                  <a:gd name="T1" fmla="*/ 0 h 23"/>
                  <a:gd name="T2" fmla="*/ 0 w 18"/>
                  <a:gd name="T3" fmla="*/ 21 h 23"/>
                  <a:gd name="T4" fmla="*/ 16 w 18"/>
                  <a:gd name="T5" fmla="*/ 23 h 23"/>
                  <a:gd name="T6" fmla="*/ 18 w 18"/>
                  <a:gd name="T7" fmla="*/ 2 h 23"/>
                  <a:gd name="T8" fmla="*/ 0 w 18"/>
                  <a:gd name="T9" fmla="*/ 0 h 23"/>
                </a:gdLst>
                <a:ahLst/>
                <a:cxnLst>
                  <a:cxn ang="0">
                    <a:pos x="T0" y="T1"/>
                  </a:cxn>
                  <a:cxn ang="0">
                    <a:pos x="T2" y="T3"/>
                  </a:cxn>
                  <a:cxn ang="0">
                    <a:pos x="T4" y="T5"/>
                  </a:cxn>
                  <a:cxn ang="0">
                    <a:pos x="T6" y="T7"/>
                  </a:cxn>
                  <a:cxn ang="0">
                    <a:pos x="T8" y="T9"/>
                  </a:cxn>
                </a:cxnLst>
                <a:rect l="0" t="0" r="r" b="b"/>
                <a:pathLst>
                  <a:path w="18" h="23">
                    <a:moveTo>
                      <a:pt x="0" y="0"/>
                    </a:moveTo>
                    <a:lnTo>
                      <a:pt x="0" y="21"/>
                    </a:lnTo>
                    <a:lnTo>
                      <a:pt x="16" y="23"/>
                    </a:lnTo>
                    <a:lnTo>
                      <a:pt x="18" y="2"/>
                    </a:lnTo>
                    <a:lnTo>
                      <a:pt x="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165" name="Freeform 330"/>
              <p:cNvSpPr>
                <a:spLocks/>
              </p:cNvSpPr>
              <p:nvPr/>
            </p:nvSpPr>
            <p:spPr bwMode="auto">
              <a:xfrm>
                <a:off x="5970" y="1890"/>
                <a:ext cx="20" cy="162"/>
              </a:xfrm>
              <a:custGeom>
                <a:avLst/>
                <a:gdLst>
                  <a:gd name="T0" fmla="*/ 1 w 20"/>
                  <a:gd name="T1" fmla="*/ 0 h 162"/>
                  <a:gd name="T2" fmla="*/ 0 w 20"/>
                  <a:gd name="T3" fmla="*/ 161 h 162"/>
                  <a:gd name="T4" fmla="*/ 18 w 20"/>
                  <a:gd name="T5" fmla="*/ 162 h 162"/>
                  <a:gd name="T6" fmla="*/ 20 w 20"/>
                  <a:gd name="T7" fmla="*/ 3 h 162"/>
                  <a:gd name="T8" fmla="*/ 1 w 20"/>
                  <a:gd name="T9" fmla="*/ 0 h 162"/>
                </a:gdLst>
                <a:ahLst/>
                <a:cxnLst>
                  <a:cxn ang="0">
                    <a:pos x="T0" y="T1"/>
                  </a:cxn>
                  <a:cxn ang="0">
                    <a:pos x="T2" y="T3"/>
                  </a:cxn>
                  <a:cxn ang="0">
                    <a:pos x="T4" y="T5"/>
                  </a:cxn>
                  <a:cxn ang="0">
                    <a:pos x="T6" y="T7"/>
                  </a:cxn>
                  <a:cxn ang="0">
                    <a:pos x="T8" y="T9"/>
                  </a:cxn>
                </a:cxnLst>
                <a:rect l="0" t="0" r="r" b="b"/>
                <a:pathLst>
                  <a:path w="20" h="162">
                    <a:moveTo>
                      <a:pt x="1" y="0"/>
                    </a:moveTo>
                    <a:lnTo>
                      <a:pt x="0" y="161"/>
                    </a:lnTo>
                    <a:lnTo>
                      <a:pt x="18" y="162"/>
                    </a:lnTo>
                    <a:lnTo>
                      <a:pt x="20" y="3"/>
                    </a:lnTo>
                    <a:lnTo>
                      <a:pt x="1"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166" name="Freeform 331"/>
              <p:cNvSpPr>
                <a:spLocks/>
              </p:cNvSpPr>
              <p:nvPr/>
            </p:nvSpPr>
            <p:spPr bwMode="auto">
              <a:xfrm>
                <a:off x="5865" y="2003"/>
                <a:ext cx="18" cy="37"/>
              </a:xfrm>
              <a:custGeom>
                <a:avLst/>
                <a:gdLst>
                  <a:gd name="T0" fmla="*/ 0 w 18"/>
                  <a:gd name="T1" fmla="*/ 0 h 37"/>
                  <a:gd name="T2" fmla="*/ 0 w 18"/>
                  <a:gd name="T3" fmla="*/ 35 h 37"/>
                  <a:gd name="T4" fmla="*/ 18 w 18"/>
                  <a:gd name="T5" fmla="*/ 37 h 37"/>
                  <a:gd name="T6" fmla="*/ 18 w 18"/>
                  <a:gd name="T7" fmla="*/ 3 h 37"/>
                  <a:gd name="T8" fmla="*/ 0 w 18"/>
                  <a:gd name="T9" fmla="*/ 0 h 37"/>
                </a:gdLst>
                <a:ahLst/>
                <a:cxnLst>
                  <a:cxn ang="0">
                    <a:pos x="T0" y="T1"/>
                  </a:cxn>
                  <a:cxn ang="0">
                    <a:pos x="T2" y="T3"/>
                  </a:cxn>
                  <a:cxn ang="0">
                    <a:pos x="T4" y="T5"/>
                  </a:cxn>
                  <a:cxn ang="0">
                    <a:pos x="T6" y="T7"/>
                  </a:cxn>
                  <a:cxn ang="0">
                    <a:pos x="T8" y="T9"/>
                  </a:cxn>
                </a:cxnLst>
                <a:rect l="0" t="0" r="r" b="b"/>
                <a:pathLst>
                  <a:path w="18" h="37">
                    <a:moveTo>
                      <a:pt x="0" y="0"/>
                    </a:moveTo>
                    <a:lnTo>
                      <a:pt x="0" y="35"/>
                    </a:lnTo>
                    <a:lnTo>
                      <a:pt x="18" y="37"/>
                    </a:lnTo>
                    <a:lnTo>
                      <a:pt x="18" y="3"/>
                    </a:lnTo>
                    <a:lnTo>
                      <a:pt x="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167" name="Freeform 332"/>
              <p:cNvSpPr>
                <a:spLocks/>
              </p:cNvSpPr>
              <p:nvPr/>
            </p:nvSpPr>
            <p:spPr bwMode="auto">
              <a:xfrm>
                <a:off x="5812" y="2009"/>
                <a:ext cx="18" cy="25"/>
              </a:xfrm>
              <a:custGeom>
                <a:avLst/>
                <a:gdLst>
                  <a:gd name="T0" fmla="*/ 0 w 18"/>
                  <a:gd name="T1" fmla="*/ 0 h 25"/>
                  <a:gd name="T2" fmla="*/ 0 w 18"/>
                  <a:gd name="T3" fmla="*/ 22 h 25"/>
                  <a:gd name="T4" fmla="*/ 18 w 18"/>
                  <a:gd name="T5" fmla="*/ 25 h 25"/>
                  <a:gd name="T6" fmla="*/ 18 w 18"/>
                  <a:gd name="T7" fmla="*/ 3 h 25"/>
                  <a:gd name="T8" fmla="*/ 0 w 18"/>
                  <a:gd name="T9" fmla="*/ 0 h 25"/>
                </a:gdLst>
                <a:ahLst/>
                <a:cxnLst>
                  <a:cxn ang="0">
                    <a:pos x="T0" y="T1"/>
                  </a:cxn>
                  <a:cxn ang="0">
                    <a:pos x="T2" y="T3"/>
                  </a:cxn>
                  <a:cxn ang="0">
                    <a:pos x="T4" y="T5"/>
                  </a:cxn>
                  <a:cxn ang="0">
                    <a:pos x="T6" y="T7"/>
                  </a:cxn>
                  <a:cxn ang="0">
                    <a:pos x="T8" y="T9"/>
                  </a:cxn>
                </a:cxnLst>
                <a:rect l="0" t="0" r="r" b="b"/>
                <a:pathLst>
                  <a:path w="18" h="25">
                    <a:moveTo>
                      <a:pt x="0" y="0"/>
                    </a:moveTo>
                    <a:lnTo>
                      <a:pt x="0" y="22"/>
                    </a:lnTo>
                    <a:lnTo>
                      <a:pt x="18" y="25"/>
                    </a:lnTo>
                    <a:lnTo>
                      <a:pt x="18" y="3"/>
                    </a:lnTo>
                    <a:lnTo>
                      <a:pt x="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168" name="Freeform 333"/>
              <p:cNvSpPr>
                <a:spLocks/>
              </p:cNvSpPr>
              <p:nvPr/>
            </p:nvSpPr>
            <p:spPr bwMode="auto">
              <a:xfrm>
                <a:off x="5787" y="1985"/>
                <a:ext cx="18" cy="46"/>
              </a:xfrm>
              <a:custGeom>
                <a:avLst/>
                <a:gdLst>
                  <a:gd name="T0" fmla="*/ 0 w 18"/>
                  <a:gd name="T1" fmla="*/ 0 h 46"/>
                  <a:gd name="T2" fmla="*/ 0 w 18"/>
                  <a:gd name="T3" fmla="*/ 44 h 46"/>
                  <a:gd name="T4" fmla="*/ 16 w 18"/>
                  <a:gd name="T5" fmla="*/ 46 h 46"/>
                  <a:gd name="T6" fmla="*/ 18 w 18"/>
                  <a:gd name="T7" fmla="*/ 2 h 46"/>
                  <a:gd name="T8" fmla="*/ 0 w 18"/>
                  <a:gd name="T9" fmla="*/ 0 h 46"/>
                </a:gdLst>
                <a:ahLst/>
                <a:cxnLst>
                  <a:cxn ang="0">
                    <a:pos x="T0" y="T1"/>
                  </a:cxn>
                  <a:cxn ang="0">
                    <a:pos x="T2" y="T3"/>
                  </a:cxn>
                  <a:cxn ang="0">
                    <a:pos x="T4" y="T5"/>
                  </a:cxn>
                  <a:cxn ang="0">
                    <a:pos x="T6" y="T7"/>
                  </a:cxn>
                  <a:cxn ang="0">
                    <a:pos x="T8" y="T9"/>
                  </a:cxn>
                </a:cxnLst>
                <a:rect l="0" t="0" r="r" b="b"/>
                <a:pathLst>
                  <a:path w="18" h="46">
                    <a:moveTo>
                      <a:pt x="0" y="0"/>
                    </a:moveTo>
                    <a:lnTo>
                      <a:pt x="0" y="44"/>
                    </a:lnTo>
                    <a:lnTo>
                      <a:pt x="16" y="46"/>
                    </a:lnTo>
                    <a:lnTo>
                      <a:pt x="18" y="2"/>
                    </a:lnTo>
                    <a:lnTo>
                      <a:pt x="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169" name="Freeform 334"/>
              <p:cNvSpPr>
                <a:spLocks/>
              </p:cNvSpPr>
              <p:nvPr/>
            </p:nvSpPr>
            <p:spPr bwMode="auto">
              <a:xfrm>
                <a:off x="5760" y="2015"/>
                <a:ext cx="18" cy="12"/>
              </a:xfrm>
              <a:custGeom>
                <a:avLst/>
                <a:gdLst>
                  <a:gd name="T0" fmla="*/ 0 w 18"/>
                  <a:gd name="T1" fmla="*/ 0 h 12"/>
                  <a:gd name="T2" fmla="*/ 0 w 18"/>
                  <a:gd name="T3" fmla="*/ 11 h 12"/>
                  <a:gd name="T4" fmla="*/ 18 w 18"/>
                  <a:gd name="T5" fmla="*/ 12 h 12"/>
                  <a:gd name="T6" fmla="*/ 18 w 18"/>
                  <a:gd name="T7" fmla="*/ 1 h 12"/>
                  <a:gd name="T8" fmla="*/ 0 w 18"/>
                  <a:gd name="T9" fmla="*/ 0 h 12"/>
                </a:gdLst>
                <a:ahLst/>
                <a:cxnLst>
                  <a:cxn ang="0">
                    <a:pos x="T0" y="T1"/>
                  </a:cxn>
                  <a:cxn ang="0">
                    <a:pos x="T2" y="T3"/>
                  </a:cxn>
                  <a:cxn ang="0">
                    <a:pos x="T4" y="T5"/>
                  </a:cxn>
                  <a:cxn ang="0">
                    <a:pos x="T6" y="T7"/>
                  </a:cxn>
                  <a:cxn ang="0">
                    <a:pos x="T8" y="T9"/>
                  </a:cxn>
                </a:cxnLst>
                <a:rect l="0" t="0" r="r" b="b"/>
                <a:pathLst>
                  <a:path w="18" h="12">
                    <a:moveTo>
                      <a:pt x="0" y="0"/>
                    </a:moveTo>
                    <a:lnTo>
                      <a:pt x="0" y="11"/>
                    </a:lnTo>
                    <a:lnTo>
                      <a:pt x="18" y="12"/>
                    </a:lnTo>
                    <a:lnTo>
                      <a:pt x="18" y="1"/>
                    </a:lnTo>
                    <a:lnTo>
                      <a:pt x="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170" name="Freeform 335"/>
              <p:cNvSpPr>
                <a:spLocks/>
              </p:cNvSpPr>
              <p:nvPr/>
            </p:nvSpPr>
            <p:spPr bwMode="auto">
              <a:xfrm>
                <a:off x="5838" y="1952"/>
                <a:ext cx="19" cy="85"/>
              </a:xfrm>
              <a:custGeom>
                <a:avLst/>
                <a:gdLst>
                  <a:gd name="T0" fmla="*/ 2 w 19"/>
                  <a:gd name="T1" fmla="*/ 0 h 85"/>
                  <a:gd name="T2" fmla="*/ 0 w 19"/>
                  <a:gd name="T3" fmla="*/ 84 h 85"/>
                  <a:gd name="T4" fmla="*/ 19 w 19"/>
                  <a:gd name="T5" fmla="*/ 85 h 85"/>
                  <a:gd name="T6" fmla="*/ 19 w 19"/>
                  <a:gd name="T7" fmla="*/ 2 h 85"/>
                  <a:gd name="T8" fmla="*/ 2 w 19"/>
                  <a:gd name="T9" fmla="*/ 0 h 85"/>
                </a:gdLst>
                <a:ahLst/>
                <a:cxnLst>
                  <a:cxn ang="0">
                    <a:pos x="T0" y="T1"/>
                  </a:cxn>
                  <a:cxn ang="0">
                    <a:pos x="T2" y="T3"/>
                  </a:cxn>
                  <a:cxn ang="0">
                    <a:pos x="T4" y="T5"/>
                  </a:cxn>
                  <a:cxn ang="0">
                    <a:pos x="T6" y="T7"/>
                  </a:cxn>
                  <a:cxn ang="0">
                    <a:pos x="T8" y="T9"/>
                  </a:cxn>
                </a:cxnLst>
                <a:rect l="0" t="0" r="r" b="b"/>
                <a:pathLst>
                  <a:path w="19" h="85">
                    <a:moveTo>
                      <a:pt x="2" y="0"/>
                    </a:moveTo>
                    <a:lnTo>
                      <a:pt x="0" y="84"/>
                    </a:lnTo>
                    <a:lnTo>
                      <a:pt x="19" y="85"/>
                    </a:lnTo>
                    <a:lnTo>
                      <a:pt x="19" y="2"/>
                    </a:lnTo>
                    <a:lnTo>
                      <a:pt x="2"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171" name="Rectangle 336"/>
              <p:cNvSpPr>
                <a:spLocks noChangeArrowheads="1"/>
              </p:cNvSpPr>
              <p:nvPr/>
            </p:nvSpPr>
            <p:spPr bwMode="auto">
              <a:xfrm>
                <a:off x="6781" y="2186"/>
                <a:ext cx="36" cy="22"/>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172" name="Freeform 337"/>
              <p:cNvSpPr>
                <a:spLocks/>
              </p:cNvSpPr>
              <p:nvPr/>
            </p:nvSpPr>
            <p:spPr bwMode="auto">
              <a:xfrm>
                <a:off x="6515" y="2278"/>
                <a:ext cx="30" cy="21"/>
              </a:xfrm>
              <a:custGeom>
                <a:avLst/>
                <a:gdLst>
                  <a:gd name="T0" fmla="*/ 30 w 30"/>
                  <a:gd name="T1" fmla="*/ 1 h 21"/>
                  <a:gd name="T2" fmla="*/ 30 w 30"/>
                  <a:gd name="T3" fmla="*/ 21 h 21"/>
                  <a:gd name="T4" fmla="*/ 0 w 30"/>
                  <a:gd name="T5" fmla="*/ 20 h 21"/>
                  <a:gd name="T6" fmla="*/ 0 w 30"/>
                  <a:gd name="T7" fmla="*/ 0 h 21"/>
                  <a:gd name="T8" fmla="*/ 30 w 30"/>
                  <a:gd name="T9" fmla="*/ 1 h 21"/>
                </a:gdLst>
                <a:ahLst/>
                <a:cxnLst>
                  <a:cxn ang="0">
                    <a:pos x="T0" y="T1"/>
                  </a:cxn>
                  <a:cxn ang="0">
                    <a:pos x="T2" y="T3"/>
                  </a:cxn>
                  <a:cxn ang="0">
                    <a:pos x="T4" y="T5"/>
                  </a:cxn>
                  <a:cxn ang="0">
                    <a:pos x="T6" y="T7"/>
                  </a:cxn>
                  <a:cxn ang="0">
                    <a:pos x="T8" y="T9"/>
                  </a:cxn>
                </a:cxnLst>
                <a:rect l="0" t="0" r="r" b="b"/>
                <a:pathLst>
                  <a:path w="30" h="21">
                    <a:moveTo>
                      <a:pt x="30" y="1"/>
                    </a:moveTo>
                    <a:lnTo>
                      <a:pt x="30" y="21"/>
                    </a:lnTo>
                    <a:lnTo>
                      <a:pt x="0" y="20"/>
                    </a:lnTo>
                    <a:lnTo>
                      <a:pt x="0" y="0"/>
                    </a:lnTo>
                    <a:lnTo>
                      <a:pt x="30" y="1"/>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173" name="Freeform 338"/>
              <p:cNvSpPr>
                <a:spLocks/>
              </p:cNvSpPr>
              <p:nvPr/>
            </p:nvSpPr>
            <p:spPr bwMode="auto">
              <a:xfrm>
                <a:off x="6515" y="2306"/>
                <a:ext cx="50" cy="22"/>
              </a:xfrm>
              <a:custGeom>
                <a:avLst/>
                <a:gdLst>
                  <a:gd name="T0" fmla="*/ 50 w 50"/>
                  <a:gd name="T1" fmla="*/ 3 h 22"/>
                  <a:gd name="T2" fmla="*/ 50 w 50"/>
                  <a:gd name="T3" fmla="*/ 22 h 22"/>
                  <a:gd name="T4" fmla="*/ 0 w 50"/>
                  <a:gd name="T5" fmla="*/ 20 h 22"/>
                  <a:gd name="T6" fmla="*/ 0 w 50"/>
                  <a:gd name="T7" fmla="*/ 0 h 22"/>
                  <a:gd name="T8" fmla="*/ 50 w 50"/>
                  <a:gd name="T9" fmla="*/ 3 h 22"/>
                </a:gdLst>
                <a:ahLst/>
                <a:cxnLst>
                  <a:cxn ang="0">
                    <a:pos x="T0" y="T1"/>
                  </a:cxn>
                  <a:cxn ang="0">
                    <a:pos x="T2" y="T3"/>
                  </a:cxn>
                  <a:cxn ang="0">
                    <a:pos x="T4" y="T5"/>
                  </a:cxn>
                  <a:cxn ang="0">
                    <a:pos x="T6" y="T7"/>
                  </a:cxn>
                  <a:cxn ang="0">
                    <a:pos x="T8" y="T9"/>
                  </a:cxn>
                </a:cxnLst>
                <a:rect l="0" t="0" r="r" b="b"/>
                <a:pathLst>
                  <a:path w="50" h="22">
                    <a:moveTo>
                      <a:pt x="50" y="3"/>
                    </a:moveTo>
                    <a:lnTo>
                      <a:pt x="50" y="22"/>
                    </a:lnTo>
                    <a:lnTo>
                      <a:pt x="0" y="20"/>
                    </a:lnTo>
                    <a:lnTo>
                      <a:pt x="0" y="0"/>
                    </a:lnTo>
                    <a:lnTo>
                      <a:pt x="50" y="3"/>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174" name="Freeform 339"/>
              <p:cNvSpPr>
                <a:spLocks/>
              </p:cNvSpPr>
              <p:nvPr/>
            </p:nvSpPr>
            <p:spPr bwMode="auto">
              <a:xfrm>
                <a:off x="6515" y="2222"/>
                <a:ext cx="63" cy="20"/>
              </a:xfrm>
              <a:custGeom>
                <a:avLst/>
                <a:gdLst>
                  <a:gd name="T0" fmla="*/ 63 w 63"/>
                  <a:gd name="T1" fmla="*/ 0 h 20"/>
                  <a:gd name="T2" fmla="*/ 63 w 63"/>
                  <a:gd name="T3" fmla="*/ 20 h 20"/>
                  <a:gd name="T4" fmla="*/ 0 w 63"/>
                  <a:gd name="T5" fmla="*/ 20 h 20"/>
                  <a:gd name="T6" fmla="*/ 0 w 63"/>
                  <a:gd name="T7" fmla="*/ 1 h 20"/>
                  <a:gd name="T8" fmla="*/ 63 w 63"/>
                  <a:gd name="T9" fmla="*/ 0 h 20"/>
                </a:gdLst>
                <a:ahLst/>
                <a:cxnLst>
                  <a:cxn ang="0">
                    <a:pos x="T0" y="T1"/>
                  </a:cxn>
                  <a:cxn ang="0">
                    <a:pos x="T2" y="T3"/>
                  </a:cxn>
                  <a:cxn ang="0">
                    <a:pos x="T4" y="T5"/>
                  </a:cxn>
                  <a:cxn ang="0">
                    <a:pos x="T6" y="T7"/>
                  </a:cxn>
                  <a:cxn ang="0">
                    <a:pos x="T8" y="T9"/>
                  </a:cxn>
                </a:cxnLst>
                <a:rect l="0" t="0" r="r" b="b"/>
                <a:pathLst>
                  <a:path w="63" h="20">
                    <a:moveTo>
                      <a:pt x="63" y="0"/>
                    </a:moveTo>
                    <a:lnTo>
                      <a:pt x="63" y="20"/>
                    </a:lnTo>
                    <a:lnTo>
                      <a:pt x="0" y="20"/>
                    </a:lnTo>
                    <a:lnTo>
                      <a:pt x="0" y="1"/>
                    </a:lnTo>
                    <a:lnTo>
                      <a:pt x="63"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175" name="Rectangle 340"/>
              <p:cNvSpPr>
                <a:spLocks noChangeArrowheads="1"/>
              </p:cNvSpPr>
              <p:nvPr/>
            </p:nvSpPr>
            <p:spPr bwMode="auto">
              <a:xfrm>
                <a:off x="6578" y="2222"/>
                <a:ext cx="26" cy="2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176" name="Freeform 341"/>
              <p:cNvSpPr>
                <a:spLocks/>
              </p:cNvSpPr>
              <p:nvPr/>
            </p:nvSpPr>
            <p:spPr bwMode="auto">
              <a:xfrm>
                <a:off x="6515" y="2162"/>
                <a:ext cx="101" cy="25"/>
              </a:xfrm>
              <a:custGeom>
                <a:avLst/>
                <a:gdLst>
                  <a:gd name="T0" fmla="*/ 101 w 101"/>
                  <a:gd name="T1" fmla="*/ 0 h 25"/>
                  <a:gd name="T2" fmla="*/ 101 w 101"/>
                  <a:gd name="T3" fmla="*/ 21 h 25"/>
                  <a:gd name="T4" fmla="*/ 99 w 101"/>
                  <a:gd name="T5" fmla="*/ 21 h 25"/>
                  <a:gd name="T6" fmla="*/ 0 w 101"/>
                  <a:gd name="T7" fmla="*/ 25 h 25"/>
                  <a:gd name="T8" fmla="*/ 0 w 101"/>
                  <a:gd name="T9" fmla="*/ 5 h 25"/>
                  <a:gd name="T10" fmla="*/ 101 w 101"/>
                  <a:gd name="T11" fmla="*/ 0 h 25"/>
                </a:gdLst>
                <a:ahLst/>
                <a:cxnLst>
                  <a:cxn ang="0">
                    <a:pos x="T0" y="T1"/>
                  </a:cxn>
                  <a:cxn ang="0">
                    <a:pos x="T2" y="T3"/>
                  </a:cxn>
                  <a:cxn ang="0">
                    <a:pos x="T4" y="T5"/>
                  </a:cxn>
                  <a:cxn ang="0">
                    <a:pos x="T6" y="T7"/>
                  </a:cxn>
                  <a:cxn ang="0">
                    <a:pos x="T8" y="T9"/>
                  </a:cxn>
                  <a:cxn ang="0">
                    <a:pos x="T10" y="T11"/>
                  </a:cxn>
                </a:cxnLst>
                <a:rect l="0" t="0" r="r" b="b"/>
                <a:pathLst>
                  <a:path w="101" h="25">
                    <a:moveTo>
                      <a:pt x="101" y="0"/>
                    </a:moveTo>
                    <a:lnTo>
                      <a:pt x="101" y="21"/>
                    </a:lnTo>
                    <a:lnTo>
                      <a:pt x="99" y="21"/>
                    </a:lnTo>
                    <a:lnTo>
                      <a:pt x="0" y="25"/>
                    </a:lnTo>
                    <a:lnTo>
                      <a:pt x="0" y="5"/>
                    </a:lnTo>
                    <a:lnTo>
                      <a:pt x="101"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177" name="Freeform 342"/>
              <p:cNvSpPr>
                <a:spLocks/>
              </p:cNvSpPr>
              <p:nvPr/>
            </p:nvSpPr>
            <p:spPr bwMode="auto">
              <a:xfrm>
                <a:off x="6565" y="2309"/>
                <a:ext cx="74" cy="22"/>
              </a:xfrm>
              <a:custGeom>
                <a:avLst/>
                <a:gdLst>
                  <a:gd name="T0" fmla="*/ 74 w 74"/>
                  <a:gd name="T1" fmla="*/ 3 h 22"/>
                  <a:gd name="T2" fmla="*/ 74 w 74"/>
                  <a:gd name="T3" fmla="*/ 22 h 22"/>
                  <a:gd name="T4" fmla="*/ 0 w 74"/>
                  <a:gd name="T5" fmla="*/ 19 h 22"/>
                  <a:gd name="T6" fmla="*/ 0 w 74"/>
                  <a:gd name="T7" fmla="*/ 0 h 22"/>
                  <a:gd name="T8" fmla="*/ 74 w 74"/>
                  <a:gd name="T9" fmla="*/ 3 h 22"/>
                </a:gdLst>
                <a:ahLst/>
                <a:cxnLst>
                  <a:cxn ang="0">
                    <a:pos x="T0" y="T1"/>
                  </a:cxn>
                  <a:cxn ang="0">
                    <a:pos x="T2" y="T3"/>
                  </a:cxn>
                  <a:cxn ang="0">
                    <a:pos x="T4" y="T5"/>
                  </a:cxn>
                  <a:cxn ang="0">
                    <a:pos x="T6" y="T7"/>
                  </a:cxn>
                  <a:cxn ang="0">
                    <a:pos x="T8" y="T9"/>
                  </a:cxn>
                </a:cxnLst>
                <a:rect l="0" t="0" r="r" b="b"/>
                <a:pathLst>
                  <a:path w="74" h="22">
                    <a:moveTo>
                      <a:pt x="74" y="3"/>
                    </a:moveTo>
                    <a:lnTo>
                      <a:pt x="74" y="22"/>
                    </a:lnTo>
                    <a:lnTo>
                      <a:pt x="0" y="19"/>
                    </a:lnTo>
                    <a:lnTo>
                      <a:pt x="0" y="0"/>
                    </a:lnTo>
                    <a:lnTo>
                      <a:pt x="74" y="3"/>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178" name="Freeform 343"/>
              <p:cNvSpPr>
                <a:spLocks/>
              </p:cNvSpPr>
              <p:nvPr/>
            </p:nvSpPr>
            <p:spPr bwMode="auto">
              <a:xfrm>
                <a:off x="6515" y="2250"/>
                <a:ext cx="129" cy="21"/>
              </a:xfrm>
              <a:custGeom>
                <a:avLst/>
                <a:gdLst>
                  <a:gd name="T0" fmla="*/ 129 w 129"/>
                  <a:gd name="T1" fmla="*/ 1 h 21"/>
                  <a:gd name="T2" fmla="*/ 129 w 129"/>
                  <a:gd name="T3" fmla="*/ 21 h 21"/>
                  <a:gd name="T4" fmla="*/ 0 w 129"/>
                  <a:gd name="T5" fmla="*/ 20 h 21"/>
                  <a:gd name="T6" fmla="*/ 0 w 129"/>
                  <a:gd name="T7" fmla="*/ 0 h 21"/>
                  <a:gd name="T8" fmla="*/ 129 w 129"/>
                  <a:gd name="T9" fmla="*/ 1 h 21"/>
                </a:gdLst>
                <a:ahLst/>
                <a:cxnLst>
                  <a:cxn ang="0">
                    <a:pos x="T0" y="T1"/>
                  </a:cxn>
                  <a:cxn ang="0">
                    <a:pos x="T2" y="T3"/>
                  </a:cxn>
                  <a:cxn ang="0">
                    <a:pos x="T4" y="T5"/>
                  </a:cxn>
                  <a:cxn ang="0">
                    <a:pos x="T6" y="T7"/>
                  </a:cxn>
                  <a:cxn ang="0">
                    <a:pos x="T8" y="T9"/>
                  </a:cxn>
                </a:cxnLst>
                <a:rect l="0" t="0" r="r" b="b"/>
                <a:pathLst>
                  <a:path w="129" h="21">
                    <a:moveTo>
                      <a:pt x="129" y="1"/>
                    </a:moveTo>
                    <a:lnTo>
                      <a:pt x="129" y="21"/>
                    </a:lnTo>
                    <a:lnTo>
                      <a:pt x="0" y="20"/>
                    </a:lnTo>
                    <a:lnTo>
                      <a:pt x="0" y="0"/>
                    </a:lnTo>
                    <a:lnTo>
                      <a:pt x="129" y="1"/>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179" name="Freeform 344"/>
              <p:cNvSpPr>
                <a:spLocks/>
              </p:cNvSpPr>
              <p:nvPr/>
            </p:nvSpPr>
            <p:spPr bwMode="auto">
              <a:xfrm>
                <a:off x="6644" y="2251"/>
                <a:ext cx="85" cy="21"/>
              </a:xfrm>
              <a:custGeom>
                <a:avLst/>
                <a:gdLst>
                  <a:gd name="T0" fmla="*/ 85 w 85"/>
                  <a:gd name="T1" fmla="*/ 0 h 21"/>
                  <a:gd name="T2" fmla="*/ 85 w 85"/>
                  <a:gd name="T3" fmla="*/ 21 h 21"/>
                  <a:gd name="T4" fmla="*/ 0 w 85"/>
                  <a:gd name="T5" fmla="*/ 20 h 21"/>
                  <a:gd name="T6" fmla="*/ 0 w 85"/>
                  <a:gd name="T7" fmla="*/ 0 h 21"/>
                  <a:gd name="T8" fmla="*/ 85 w 85"/>
                  <a:gd name="T9" fmla="*/ 0 h 21"/>
                </a:gdLst>
                <a:ahLst/>
                <a:cxnLst>
                  <a:cxn ang="0">
                    <a:pos x="T0" y="T1"/>
                  </a:cxn>
                  <a:cxn ang="0">
                    <a:pos x="T2" y="T3"/>
                  </a:cxn>
                  <a:cxn ang="0">
                    <a:pos x="T4" y="T5"/>
                  </a:cxn>
                  <a:cxn ang="0">
                    <a:pos x="T6" y="T7"/>
                  </a:cxn>
                  <a:cxn ang="0">
                    <a:pos x="T8" y="T9"/>
                  </a:cxn>
                </a:cxnLst>
                <a:rect l="0" t="0" r="r" b="b"/>
                <a:pathLst>
                  <a:path w="85" h="21">
                    <a:moveTo>
                      <a:pt x="85" y="0"/>
                    </a:moveTo>
                    <a:lnTo>
                      <a:pt x="85" y="21"/>
                    </a:lnTo>
                    <a:lnTo>
                      <a:pt x="0" y="20"/>
                    </a:lnTo>
                    <a:lnTo>
                      <a:pt x="0" y="0"/>
                    </a:lnTo>
                    <a:lnTo>
                      <a:pt x="85"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180" name="Freeform 345"/>
              <p:cNvSpPr>
                <a:spLocks/>
              </p:cNvSpPr>
              <p:nvPr/>
            </p:nvSpPr>
            <p:spPr bwMode="auto">
              <a:xfrm>
                <a:off x="6515" y="2186"/>
                <a:ext cx="266" cy="28"/>
              </a:xfrm>
              <a:custGeom>
                <a:avLst/>
                <a:gdLst>
                  <a:gd name="T0" fmla="*/ 266 w 266"/>
                  <a:gd name="T1" fmla="*/ 0 h 28"/>
                  <a:gd name="T2" fmla="*/ 266 w 266"/>
                  <a:gd name="T3" fmla="*/ 22 h 28"/>
                  <a:gd name="T4" fmla="*/ 0 w 266"/>
                  <a:gd name="T5" fmla="*/ 28 h 28"/>
                  <a:gd name="T6" fmla="*/ 0 w 266"/>
                  <a:gd name="T7" fmla="*/ 9 h 28"/>
                  <a:gd name="T8" fmla="*/ 266 w 266"/>
                  <a:gd name="T9" fmla="*/ 0 h 28"/>
                </a:gdLst>
                <a:ahLst/>
                <a:cxnLst>
                  <a:cxn ang="0">
                    <a:pos x="T0" y="T1"/>
                  </a:cxn>
                  <a:cxn ang="0">
                    <a:pos x="T2" y="T3"/>
                  </a:cxn>
                  <a:cxn ang="0">
                    <a:pos x="T4" y="T5"/>
                  </a:cxn>
                  <a:cxn ang="0">
                    <a:pos x="T6" y="T7"/>
                  </a:cxn>
                  <a:cxn ang="0">
                    <a:pos x="T8" y="T9"/>
                  </a:cxn>
                </a:cxnLst>
                <a:rect l="0" t="0" r="r" b="b"/>
                <a:pathLst>
                  <a:path w="266" h="28">
                    <a:moveTo>
                      <a:pt x="266" y="0"/>
                    </a:moveTo>
                    <a:lnTo>
                      <a:pt x="266" y="22"/>
                    </a:lnTo>
                    <a:lnTo>
                      <a:pt x="0" y="28"/>
                    </a:lnTo>
                    <a:lnTo>
                      <a:pt x="0" y="9"/>
                    </a:lnTo>
                    <a:lnTo>
                      <a:pt x="266"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181" name="Freeform 346"/>
              <p:cNvSpPr>
                <a:spLocks/>
              </p:cNvSpPr>
              <p:nvPr/>
            </p:nvSpPr>
            <p:spPr bwMode="auto">
              <a:xfrm>
                <a:off x="6545" y="2279"/>
                <a:ext cx="75" cy="21"/>
              </a:xfrm>
              <a:custGeom>
                <a:avLst/>
                <a:gdLst>
                  <a:gd name="T0" fmla="*/ 75 w 75"/>
                  <a:gd name="T1" fmla="*/ 2 h 21"/>
                  <a:gd name="T2" fmla="*/ 75 w 75"/>
                  <a:gd name="T3" fmla="*/ 21 h 21"/>
                  <a:gd name="T4" fmla="*/ 0 w 75"/>
                  <a:gd name="T5" fmla="*/ 20 h 21"/>
                  <a:gd name="T6" fmla="*/ 0 w 75"/>
                  <a:gd name="T7" fmla="*/ 0 h 21"/>
                  <a:gd name="T8" fmla="*/ 75 w 75"/>
                  <a:gd name="T9" fmla="*/ 2 h 21"/>
                </a:gdLst>
                <a:ahLst/>
                <a:cxnLst>
                  <a:cxn ang="0">
                    <a:pos x="T0" y="T1"/>
                  </a:cxn>
                  <a:cxn ang="0">
                    <a:pos x="T2" y="T3"/>
                  </a:cxn>
                  <a:cxn ang="0">
                    <a:pos x="T4" y="T5"/>
                  </a:cxn>
                  <a:cxn ang="0">
                    <a:pos x="T6" y="T7"/>
                  </a:cxn>
                  <a:cxn ang="0">
                    <a:pos x="T8" y="T9"/>
                  </a:cxn>
                </a:cxnLst>
                <a:rect l="0" t="0" r="r" b="b"/>
                <a:pathLst>
                  <a:path w="75" h="21">
                    <a:moveTo>
                      <a:pt x="75" y="2"/>
                    </a:moveTo>
                    <a:lnTo>
                      <a:pt x="75" y="21"/>
                    </a:lnTo>
                    <a:lnTo>
                      <a:pt x="0" y="20"/>
                    </a:lnTo>
                    <a:lnTo>
                      <a:pt x="0" y="0"/>
                    </a:lnTo>
                    <a:lnTo>
                      <a:pt x="75" y="2"/>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182" name="Freeform 347"/>
              <p:cNvSpPr>
                <a:spLocks/>
              </p:cNvSpPr>
              <p:nvPr/>
            </p:nvSpPr>
            <p:spPr bwMode="auto">
              <a:xfrm>
                <a:off x="6614" y="2159"/>
                <a:ext cx="56" cy="24"/>
              </a:xfrm>
              <a:custGeom>
                <a:avLst/>
                <a:gdLst>
                  <a:gd name="T0" fmla="*/ 56 w 56"/>
                  <a:gd name="T1" fmla="*/ 0 h 24"/>
                  <a:gd name="T2" fmla="*/ 56 w 56"/>
                  <a:gd name="T3" fmla="*/ 21 h 24"/>
                  <a:gd name="T4" fmla="*/ 0 w 56"/>
                  <a:gd name="T5" fmla="*/ 24 h 24"/>
                  <a:gd name="T6" fmla="*/ 2 w 56"/>
                  <a:gd name="T7" fmla="*/ 24 h 24"/>
                  <a:gd name="T8" fmla="*/ 2 w 56"/>
                  <a:gd name="T9" fmla="*/ 3 h 24"/>
                  <a:gd name="T10" fmla="*/ 56 w 56"/>
                  <a:gd name="T11" fmla="*/ 0 h 24"/>
                </a:gdLst>
                <a:ahLst/>
                <a:cxnLst>
                  <a:cxn ang="0">
                    <a:pos x="T0" y="T1"/>
                  </a:cxn>
                  <a:cxn ang="0">
                    <a:pos x="T2" y="T3"/>
                  </a:cxn>
                  <a:cxn ang="0">
                    <a:pos x="T4" y="T5"/>
                  </a:cxn>
                  <a:cxn ang="0">
                    <a:pos x="T6" y="T7"/>
                  </a:cxn>
                  <a:cxn ang="0">
                    <a:pos x="T8" y="T9"/>
                  </a:cxn>
                  <a:cxn ang="0">
                    <a:pos x="T10" y="T11"/>
                  </a:cxn>
                </a:cxnLst>
                <a:rect l="0" t="0" r="r" b="b"/>
                <a:pathLst>
                  <a:path w="56" h="24">
                    <a:moveTo>
                      <a:pt x="56" y="0"/>
                    </a:moveTo>
                    <a:lnTo>
                      <a:pt x="56" y="21"/>
                    </a:lnTo>
                    <a:lnTo>
                      <a:pt x="0" y="24"/>
                    </a:lnTo>
                    <a:lnTo>
                      <a:pt x="2" y="24"/>
                    </a:lnTo>
                    <a:lnTo>
                      <a:pt x="2" y="3"/>
                    </a:lnTo>
                    <a:lnTo>
                      <a:pt x="56"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183" name="Freeform 348"/>
              <p:cNvSpPr>
                <a:spLocks/>
              </p:cNvSpPr>
              <p:nvPr/>
            </p:nvSpPr>
            <p:spPr bwMode="auto">
              <a:xfrm>
                <a:off x="6116" y="2216"/>
                <a:ext cx="313" cy="96"/>
              </a:xfrm>
              <a:custGeom>
                <a:avLst/>
                <a:gdLst>
                  <a:gd name="T0" fmla="*/ 1 w 313"/>
                  <a:gd name="T1" fmla="*/ 96 h 96"/>
                  <a:gd name="T2" fmla="*/ 0 w 313"/>
                  <a:gd name="T3" fmla="*/ 90 h 96"/>
                  <a:gd name="T4" fmla="*/ 67 w 313"/>
                  <a:gd name="T5" fmla="*/ 73 h 96"/>
                  <a:gd name="T6" fmla="*/ 123 w 313"/>
                  <a:gd name="T7" fmla="*/ 40 h 96"/>
                  <a:gd name="T8" fmla="*/ 190 w 313"/>
                  <a:gd name="T9" fmla="*/ 37 h 96"/>
                  <a:gd name="T10" fmla="*/ 245 w 313"/>
                  <a:gd name="T11" fmla="*/ 3 h 96"/>
                  <a:gd name="T12" fmla="*/ 313 w 313"/>
                  <a:gd name="T13" fmla="*/ 0 h 96"/>
                  <a:gd name="T14" fmla="*/ 313 w 313"/>
                  <a:gd name="T15" fmla="*/ 6 h 96"/>
                  <a:gd name="T16" fmla="*/ 246 w 313"/>
                  <a:gd name="T17" fmla="*/ 9 h 96"/>
                  <a:gd name="T18" fmla="*/ 191 w 313"/>
                  <a:gd name="T19" fmla="*/ 42 h 96"/>
                  <a:gd name="T20" fmla="*/ 124 w 313"/>
                  <a:gd name="T21" fmla="*/ 45 h 96"/>
                  <a:gd name="T22" fmla="*/ 70 w 313"/>
                  <a:gd name="T23" fmla="*/ 79 h 96"/>
                  <a:gd name="T24" fmla="*/ 1 w 313"/>
                  <a:gd name="T25"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3" h="96">
                    <a:moveTo>
                      <a:pt x="1" y="96"/>
                    </a:moveTo>
                    <a:lnTo>
                      <a:pt x="0" y="90"/>
                    </a:lnTo>
                    <a:lnTo>
                      <a:pt x="67" y="73"/>
                    </a:lnTo>
                    <a:lnTo>
                      <a:pt x="123" y="40"/>
                    </a:lnTo>
                    <a:lnTo>
                      <a:pt x="190" y="37"/>
                    </a:lnTo>
                    <a:lnTo>
                      <a:pt x="245" y="3"/>
                    </a:lnTo>
                    <a:lnTo>
                      <a:pt x="313" y="0"/>
                    </a:lnTo>
                    <a:lnTo>
                      <a:pt x="313" y="6"/>
                    </a:lnTo>
                    <a:lnTo>
                      <a:pt x="246" y="9"/>
                    </a:lnTo>
                    <a:lnTo>
                      <a:pt x="191" y="42"/>
                    </a:lnTo>
                    <a:lnTo>
                      <a:pt x="124" y="45"/>
                    </a:lnTo>
                    <a:lnTo>
                      <a:pt x="70" y="79"/>
                    </a:lnTo>
                    <a:lnTo>
                      <a:pt x="1" y="96"/>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184" name="Freeform 349"/>
              <p:cNvSpPr>
                <a:spLocks/>
              </p:cNvSpPr>
              <p:nvPr/>
            </p:nvSpPr>
            <p:spPr bwMode="auto">
              <a:xfrm>
                <a:off x="6113" y="2180"/>
                <a:ext cx="234" cy="133"/>
              </a:xfrm>
              <a:custGeom>
                <a:avLst/>
                <a:gdLst>
                  <a:gd name="T0" fmla="*/ 3 w 234"/>
                  <a:gd name="T1" fmla="*/ 133 h 133"/>
                  <a:gd name="T2" fmla="*/ 0 w 234"/>
                  <a:gd name="T3" fmla="*/ 127 h 133"/>
                  <a:gd name="T4" fmla="*/ 54 w 234"/>
                  <a:gd name="T5" fmla="*/ 102 h 133"/>
                  <a:gd name="T6" fmla="*/ 88 w 234"/>
                  <a:gd name="T7" fmla="*/ 63 h 133"/>
                  <a:gd name="T8" fmla="*/ 144 w 234"/>
                  <a:gd name="T9" fmla="*/ 52 h 133"/>
                  <a:gd name="T10" fmla="*/ 178 w 234"/>
                  <a:gd name="T11" fmla="*/ 13 h 133"/>
                  <a:gd name="T12" fmla="*/ 234 w 234"/>
                  <a:gd name="T13" fmla="*/ 0 h 133"/>
                  <a:gd name="T14" fmla="*/ 234 w 234"/>
                  <a:gd name="T15" fmla="*/ 6 h 133"/>
                  <a:gd name="T16" fmla="*/ 180 w 234"/>
                  <a:gd name="T17" fmla="*/ 17 h 133"/>
                  <a:gd name="T18" fmla="*/ 147 w 234"/>
                  <a:gd name="T19" fmla="*/ 56 h 133"/>
                  <a:gd name="T20" fmla="*/ 91 w 234"/>
                  <a:gd name="T21" fmla="*/ 67 h 133"/>
                  <a:gd name="T22" fmla="*/ 59 w 234"/>
                  <a:gd name="T23" fmla="*/ 106 h 133"/>
                  <a:gd name="T24" fmla="*/ 3 w 234"/>
                  <a:gd name="T25"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4" h="133">
                    <a:moveTo>
                      <a:pt x="3" y="133"/>
                    </a:moveTo>
                    <a:lnTo>
                      <a:pt x="0" y="127"/>
                    </a:lnTo>
                    <a:lnTo>
                      <a:pt x="54" y="102"/>
                    </a:lnTo>
                    <a:lnTo>
                      <a:pt x="88" y="63"/>
                    </a:lnTo>
                    <a:lnTo>
                      <a:pt x="144" y="52"/>
                    </a:lnTo>
                    <a:lnTo>
                      <a:pt x="178" y="13"/>
                    </a:lnTo>
                    <a:lnTo>
                      <a:pt x="234" y="0"/>
                    </a:lnTo>
                    <a:lnTo>
                      <a:pt x="234" y="6"/>
                    </a:lnTo>
                    <a:lnTo>
                      <a:pt x="180" y="17"/>
                    </a:lnTo>
                    <a:lnTo>
                      <a:pt x="147" y="56"/>
                    </a:lnTo>
                    <a:lnTo>
                      <a:pt x="91" y="67"/>
                    </a:lnTo>
                    <a:lnTo>
                      <a:pt x="59" y="106"/>
                    </a:lnTo>
                    <a:lnTo>
                      <a:pt x="3" y="133"/>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185" name="Freeform 350"/>
              <p:cNvSpPr>
                <a:spLocks/>
              </p:cNvSpPr>
              <p:nvPr/>
            </p:nvSpPr>
            <p:spPr bwMode="auto">
              <a:xfrm>
                <a:off x="6117" y="2249"/>
                <a:ext cx="251" cy="63"/>
              </a:xfrm>
              <a:custGeom>
                <a:avLst/>
                <a:gdLst>
                  <a:gd name="T0" fmla="*/ 1 w 251"/>
                  <a:gd name="T1" fmla="*/ 63 h 63"/>
                  <a:gd name="T2" fmla="*/ 0 w 251"/>
                  <a:gd name="T3" fmla="*/ 57 h 63"/>
                  <a:gd name="T4" fmla="*/ 53 w 251"/>
                  <a:gd name="T5" fmla="*/ 49 h 63"/>
                  <a:gd name="T6" fmla="*/ 98 w 251"/>
                  <a:gd name="T7" fmla="*/ 22 h 63"/>
                  <a:gd name="T8" fmla="*/ 151 w 251"/>
                  <a:gd name="T9" fmla="*/ 28 h 63"/>
                  <a:gd name="T10" fmla="*/ 196 w 251"/>
                  <a:gd name="T11" fmla="*/ 0 h 63"/>
                  <a:gd name="T12" fmla="*/ 251 w 251"/>
                  <a:gd name="T13" fmla="*/ 5 h 63"/>
                  <a:gd name="T14" fmla="*/ 249 w 251"/>
                  <a:gd name="T15" fmla="*/ 11 h 63"/>
                  <a:gd name="T16" fmla="*/ 197 w 251"/>
                  <a:gd name="T17" fmla="*/ 5 h 63"/>
                  <a:gd name="T18" fmla="*/ 153 w 251"/>
                  <a:gd name="T19" fmla="*/ 33 h 63"/>
                  <a:gd name="T20" fmla="*/ 99 w 251"/>
                  <a:gd name="T21" fmla="*/ 28 h 63"/>
                  <a:gd name="T22" fmla="*/ 55 w 251"/>
                  <a:gd name="T23" fmla="*/ 54 h 63"/>
                  <a:gd name="T24" fmla="*/ 1 w 251"/>
                  <a:gd name="T25"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1" h="63">
                    <a:moveTo>
                      <a:pt x="1" y="63"/>
                    </a:moveTo>
                    <a:lnTo>
                      <a:pt x="0" y="57"/>
                    </a:lnTo>
                    <a:lnTo>
                      <a:pt x="53" y="49"/>
                    </a:lnTo>
                    <a:lnTo>
                      <a:pt x="98" y="22"/>
                    </a:lnTo>
                    <a:lnTo>
                      <a:pt x="151" y="28"/>
                    </a:lnTo>
                    <a:lnTo>
                      <a:pt x="196" y="0"/>
                    </a:lnTo>
                    <a:lnTo>
                      <a:pt x="251" y="5"/>
                    </a:lnTo>
                    <a:lnTo>
                      <a:pt x="249" y="11"/>
                    </a:lnTo>
                    <a:lnTo>
                      <a:pt x="197" y="5"/>
                    </a:lnTo>
                    <a:lnTo>
                      <a:pt x="153" y="33"/>
                    </a:lnTo>
                    <a:lnTo>
                      <a:pt x="99" y="28"/>
                    </a:lnTo>
                    <a:lnTo>
                      <a:pt x="55" y="54"/>
                    </a:lnTo>
                    <a:lnTo>
                      <a:pt x="1" y="63"/>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186" name="Rectangle 351"/>
              <p:cNvSpPr>
                <a:spLocks noChangeArrowheads="1"/>
              </p:cNvSpPr>
              <p:nvPr/>
            </p:nvSpPr>
            <p:spPr bwMode="auto">
              <a:xfrm>
                <a:off x="6114" y="2169"/>
                <a:ext cx="21" cy="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187" name="Rectangle 352"/>
              <p:cNvSpPr>
                <a:spLocks noChangeArrowheads="1"/>
              </p:cNvSpPr>
              <p:nvPr/>
            </p:nvSpPr>
            <p:spPr bwMode="auto">
              <a:xfrm>
                <a:off x="6114" y="2194"/>
                <a:ext cx="2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188" name="Rectangle 353"/>
              <p:cNvSpPr>
                <a:spLocks noChangeArrowheads="1"/>
              </p:cNvSpPr>
              <p:nvPr/>
            </p:nvSpPr>
            <p:spPr bwMode="auto">
              <a:xfrm>
                <a:off x="6114" y="2221"/>
                <a:ext cx="21" cy="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189" name="Rectangle 354"/>
              <p:cNvSpPr>
                <a:spLocks noChangeArrowheads="1"/>
              </p:cNvSpPr>
              <p:nvPr/>
            </p:nvSpPr>
            <p:spPr bwMode="auto">
              <a:xfrm>
                <a:off x="6114" y="2246"/>
                <a:ext cx="2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190" name="Rectangle 355"/>
              <p:cNvSpPr>
                <a:spLocks noChangeArrowheads="1"/>
              </p:cNvSpPr>
              <p:nvPr/>
            </p:nvSpPr>
            <p:spPr bwMode="auto">
              <a:xfrm>
                <a:off x="6114" y="2272"/>
                <a:ext cx="21" cy="6"/>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191" name="Rectangle 356"/>
              <p:cNvSpPr>
                <a:spLocks noChangeArrowheads="1"/>
              </p:cNvSpPr>
              <p:nvPr/>
            </p:nvSpPr>
            <p:spPr bwMode="auto">
              <a:xfrm>
                <a:off x="6114" y="2320"/>
                <a:ext cx="315" cy="6"/>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192" name="Freeform 357"/>
              <p:cNvSpPr>
                <a:spLocks/>
              </p:cNvSpPr>
              <p:nvPr/>
            </p:nvSpPr>
            <p:spPr bwMode="auto">
              <a:xfrm>
                <a:off x="5735" y="2473"/>
                <a:ext cx="101" cy="42"/>
              </a:xfrm>
              <a:custGeom>
                <a:avLst/>
                <a:gdLst>
                  <a:gd name="T0" fmla="*/ 101 w 101"/>
                  <a:gd name="T1" fmla="*/ 42 h 42"/>
                  <a:gd name="T2" fmla="*/ 101 w 101"/>
                  <a:gd name="T3" fmla="*/ 30 h 42"/>
                  <a:gd name="T4" fmla="*/ 0 w 101"/>
                  <a:gd name="T5" fmla="*/ 0 h 42"/>
                  <a:gd name="T6" fmla="*/ 0 w 101"/>
                  <a:gd name="T7" fmla="*/ 15 h 42"/>
                  <a:gd name="T8" fmla="*/ 101 w 101"/>
                  <a:gd name="T9" fmla="*/ 42 h 42"/>
                </a:gdLst>
                <a:ahLst/>
                <a:cxnLst>
                  <a:cxn ang="0">
                    <a:pos x="T0" y="T1"/>
                  </a:cxn>
                  <a:cxn ang="0">
                    <a:pos x="T2" y="T3"/>
                  </a:cxn>
                  <a:cxn ang="0">
                    <a:pos x="T4" y="T5"/>
                  </a:cxn>
                  <a:cxn ang="0">
                    <a:pos x="T6" y="T7"/>
                  </a:cxn>
                  <a:cxn ang="0">
                    <a:pos x="T8" y="T9"/>
                  </a:cxn>
                </a:cxnLst>
                <a:rect l="0" t="0" r="r" b="b"/>
                <a:pathLst>
                  <a:path w="101" h="42">
                    <a:moveTo>
                      <a:pt x="101" y="42"/>
                    </a:moveTo>
                    <a:lnTo>
                      <a:pt x="101" y="30"/>
                    </a:lnTo>
                    <a:lnTo>
                      <a:pt x="0" y="0"/>
                    </a:lnTo>
                    <a:lnTo>
                      <a:pt x="0" y="15"/>
                    </a:lnTo>
                    <a:lnTo>
                      <a:pt x="101" y="42"/>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193" name="Freeform 358"/>
              <p:cNvSpPr>
                <a:spLocks/>
              </p:cNvSpPr>
              <p:nvPr/>
            </p:nvSpPr>
            <p:spPr bwMode="auto">
              <a:xfrm>
                <a:off x="5735" y="2438"/>
                <a:ext cx="368" cy="77"/>
              </a:xfrm>
              <a:custGeom>
                <a:avLst/>
                <a:gdLst>
                  <a:gd name="T0" fmla="*/ 368 w 368"/>
                  <a:gd name="T1" fmla="*/ 26 h 77"/>
                  <a:gd name="T2" fmla="*/ 368 w 368"/>
                  <a:gd name="T3" fmla="*/ 26 h 77"/>
                  <a:gd name="T4" fmla="*/ 368 w 368"/>
                  <a:gd name="T5" fmla="*/ 26 h 77"/>
                  <a:gd name="T6" fmla="*/ 267 w 368"/>
                  <a:gd name="T7" fmla="*/ 0 h 77"/>
                  <a:gd name="T8" fmla="*/ 0 w 368"/>
                  <a:gd name="T9" fmla="*/ 35 h 77"/>
                  <a:gd name="T10" fmla="*/ 101 w 368"/>
                  <a:gd name="T11" fmla="*/ 65 h 77"/>
                  <a:gd name="T12" fmla="*/ 101 w 368"/>
                  <a:gd name="T13" fmla="*/ 77 h 77"/>
                  <a:gd name="T14" fmla="*/ 368 w 368"/>
                  <a:gd name="T15" fmla="*/ 32 h 77"/>
                  <a:gd name="T16" fmla="*/ 368 w 368"/>
                  <a:gd name="T17" fmla="*/ 26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8" h="77">
                    <a:moveTo>
                      <a:pt x="368" y="26"/>
                    </a:moveTo>
                    <a:lnTo>
                      <a:pt x="368" y="26"/>
                    </a:lnTo>
                    <a:lnTo>
                      <a:pt x="368" y="26"/>
                    </a:lnTo>
                    <a:lnTo>
                      <a:pt x="267" y="0"/>
                    </a:lnTo>
                    <a:lnTo>
                      <a:pt x="0" y="35"/>
                    </a:lnTo>
                    <a:lnTo>
                      <a:pt x="101" y="65"/>
                    </a:lnTo>
                    <a:lnTo>
                      <a:pt x="101" y="77"/>
                    </a:lnTo>
                    <a:lnTo>
                      <a:pt x="368" y="32"/>
                    </a:lnTo>
                    <a:lnTo>
                      <a:pt x="368" y="26"/>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194" name="Freeform 359"/>
              <p:cNvSpPr>
                <a:spLocks/>
              </p:cNvSpPr>
              <p:nvPr/>
            </p:nvSpPr>
            <p:spPr bwMode="auto">
              <a:xfrm>
                <a:off x="6704" y="2473"/>
                <a:ext cx="102" cy="42"/>
              </a:xfrm>
              <a:custGeom>
                <a:avLst/>
                <a:gdLst>
                  <a:gd name="T0" fmla="*/ 1 w 102"/>
                  <a:gd name="T1" fmla="*/ 42 h 42"/>
                  <a:gd name="T2" fmla="*/ 0 w 102"/>
                  <a:gd name="T3" fmla="*/ 30 h 42"/>
                  <a:gd name="T4" fmla="*/ 101 w 102"/>
                  <a:gd name="T5" fmla="*/ 0 h 42"/>
                  <a:gd name="T6" fmla="*/ 102 w 102"/>
                  <a:gd name="T7" fmla="*/ 15 h 42"/>
                  <a:gd name="T8" fmla="*/ 1 w 102"/>
                  <a:gd name="T9" fmla="*/ 42 h 42"/>
                </a:gdLst>
                <a:ahLst/>
                <a:cxnLst>
                  <a:cxn ang="0">
                    <a:pos x="T0" y="T1"/>
                  </a:cxn>
                  <a:cxn ang="0">
                    <a:pos x="T2" y="T3"/>
                  </a:cxn>
                  <a:cxn ang="0">
                    <a:pos x="T4" y="T5"/>
                  </a:cxn>
                  <a:cxn ang="0">
                    <a:pos x="T6" y="T7"/>
                  </a:cxn>
                  <a:cxn ang="0">
                    <a:pos x="T8" y="T9"/>
                  </a:cxn>
                </a:cxnLst>
                <a:rect l="0" t="0" r="r" b="b"/>
                <a:pathLst>
                  <a:path w="102" h="42">
                    <a:moveTo>
                      <a:pt x="1" y="42"/>
                    </a:moveTo>
                    <a:lnTo>
                      <a:pt x="0" y="30"/>
                    </a:lnTo>
                    <a:lnTo>
                      <a:pt x="101" y="0"/>
                    </a:lnTo>
                    <a:lnTo>
                      <a:pt x="102" y="15"/>
                    </a:lnTo>
                    <a:lnTo>
                      <a:pt x="1" y="42"/>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195" name="Freeform 360"/>
              <p:cNvSpPr>
                <a:spLocks/>
              </p:cNvSpPr>
              <p:nvPr/>
            </p:nvSpPr>
            <p:spPr bwMode="auto">
              <a:xfrm>
                <a:off x="6436" y="2438"/>
                <a:ext cx="369" cy="77"/>
              </a:xfrm>
              <a:custGeom>
                <a:avLst/>
                <a:gdLst>
                  <a:gd name="T0" fmla="*/ 0 w 369"/>
                  <a:gd name="T1" fmla="*/ 26 h 77"/>
                  <a:gd name="T2" fmla="*/ 0 w 369"/>
                  <a:gd name="T3" fmla="*/ 26 h 77"/>
                  <a:gd name="T4" fmla="*/ 0 w 369"/>
                  <a:gd name="T5" fmla="*/ 26 h 77"/>
                  <a:gd name="T6" fmla="*/ 100 w 369"/>
                  <a:gd name="T7" fmla="*/ 0 h 77"/>
                  <a:gd name="T8" fmla="*/ 369 w 369"/>
                  <a:gd name="T9" fmla="*/ 35 h 77"/>
                  <a:gd name="T10" fmla="*/ 268 w 369"/>
                  <a:gd name="T11" fmla="*/ 65 h 77"/>
                  <a:gd name="T12" fmla="*/ 269 w 369"/>
                  <a:gd name="T13" fmla="*/ 77 h 77"/>
                  <a:gd name="T14" fmla="*/ 0 w 369"/>
                  <a:gd name="T15" fmla="*/ 32 h 77"/>
                  <a:gd name="T16" fmla="*/ 0 w 369"/>
                  <a:gd name="T17" fmla="*/ 26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9" h="77">
                    <a:moveTo>
                      <a:pt x="0" y="26"/>
                    </a:moveTo>
                    <a:lnTo>
                      <a:pt x="0" y="26"/>
                    </a:lnTo>
                    <a:lnTo>
                      <a:pt x="0" y="26"/>
                    </a:lnTo>
                    <a:lnTo>
                      <a:pt x="100" y="0"/>
                    </a:lnTo>
                    <a:lnTo>
                      <a:pt x="369" y="35"/>
                    </a:lnTo>
                    <a:lnTo>
                      <a:pt x="268" y="65"/>
                    </a:lnTo>
                    <a:lnTo>
                      <a:pt x="269" y="77"/>
                    </a:lnTo>
                    <a:lnTo>
                      <a:pt x="0" y="32"/>
                    </a:lnTo>
                    <a:lnTo>
                      <a:pt x="0" y="26"/>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196" name="Freeform 361"/>
              <p:cNvSpPr>
                <a:spLocks/>
              </p:cNvSpPr>
              <p:nvPr/>
            </p:nvSpPr>
            <p:spPr bwMode="auto">
              <a:xfrm>
                <a:off x="6103" y="2425"/>
                <a:ext cx="28" cy="43"/>
              </a:xfrm>
              <a:custGeom>
                <a:avLst/>
                <a:gdLst>
                  <a:gd name="T0" fmla="*/ 28 w 28"/>
                  <a:gd name="T1" fmla="*/ 43 h 43"/>
                  <a:gd name="T2" fmla="*/ 28 w 28"/>
                  <a:gd name="T3" fmla="*/ 32 h 43"/>
                  <a:gd name="T4" fmla="*/ 0 w 28"/>
                  <a:gd name="T5" fmla="*/ 0 h 43"/>
                  <a:gd name="T6" fmla="*/ 0 w 28"/>
                  <a:gd name="T7" fmla="*/ 17 h 43"/>
                  <a:gd name="T8" fmla="*/ 28 w 28"/>
                  <a:gd name="T9" fmla="*/ 43 h 43"/>
                </a:gdLst>
                <a:ahLst/>
                <a:cxnLst>
                  <a:cxn ang="0">
                    <a:pos x="T0" y="T1"/>
                  </a:cxn>
                  <a:cxn ang="0">
                    <a:pos x="T2" y="T3"/>
                  </a:cxn>
                  <a:cxn ang="0">
                    <a:pos x="T4" y="T5"/>
                  </a:cxn>
                  <a:cxn ang="0">
                    <a:pos x="T6" y="T7"/>
                  </a:cxn>
                  <a:cxn ang="0">
                    <a:pos x="T8" y="T9"/>
                  </a:cxn>
                </a:cxnLst>
                <a:rect l="0" t="0" r="r" b="b"/>
                <a:pathLst>
                  <a:path w="28" h="43">
                    <a:moveTo>
                      <a:pt x="28" y="43"/>
                    </a:moveTo>
                    <a:lnTo>
                      <a:pt x="28" y="32"/>
                    </a:lnTo>
                    <a:lnTo>
                      <a:pt x="0" y="0"/>
                    </a:lnTo>
                    <a:lnTo>
                      <a:pt x="0" y="17"/>
                    </a:lnTo>
                    <a:lnTo>
                      <a:pt x="28" y="43"/>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197" name="Freeform 362"/>
              <p:cNvSpPr>
                <a:spLocks/>
              </p:cNvSpPr>
              <p:nvPr/>
            </p:nvSpPr>
            <p:spPr bwMode="auto">
              <a:xfrm>
                <a:off x="6407" y="2425"/>
                <a:ext cx="29" cy="43"/>
              </a:xfrm>
              <a:custGeom>
                <a:avLst/>
                <a:gdLst>
                  <a:gd name="T0" fmla="*/ 1 w 29"/>
                  <a:gd name="T1" fmla="*/ 43 h 43"/>
                  <a:gd name="T2" fmla="*/ 0 w 29"/>
                  <a:gd name="T3" fmla="*/ 32 h 43"/>
                  <a:gd name="T4" fmla="*/ 29 w 29"/>
                  <a:gd name="T5" fmla="*/ 0 h 43"/>
                  <a:gd name="T6" fmla="*/ 29 w 29"/>
                  <a:gd name="T7" fmla="*/ 17 h 43"/>
                  <a:gd name="T8" fmla="*/ 1 w 29"/>
                  <a:gd name="T9" fmla="*/ 43 h 43"/>
                </a:gdLst>
                <a:ahLst/>
                <a:cxnLst>
                  <a:cxn ang="0">
                    <a:pos x="T0" y="T1"/>
                  </a:cxn>
                  <a:cxn ang="0">
                    <a:pos x="T2" y="T3"/>
                  </a:cxn>
                  <a:cxn ang="0">
                    <a:pos x="T4" y="T5"/>
                  </a:cxn>
                  <a:cxn ang="0">
                    <a:pos x="T6" y="T7"/>
                  </a:cxn>
                  <a:cxn ang="0">
                    <a:pos x="T8" y="T9"/>
                  </a:cxn>
                </a:cxnLst>
                <a:rect l="0" t="0" r="r" b="b"/>
                <a:pathLst>
                  <a:path w="29" h="43">
                    <a:moveTo>
                      <a:pt x="1" y="43"/>
                    </a:moveTo>
                    <a:lnTo>
                      <a:pt x="0" y="32"/>
                    </a:lnTo>
                    <a:lnTo>
                      <a:pt x="29" y="0"/>
                    </a:lnTo>
                    <a:lnTo>
                      <a:pt x="29" y="17"/>
                    </a:lnTo>
                    <a:lnTo>
                      <a:pt x="1" y="43"/>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198" name="Freeform 363"/>
              <p:cNvSpPr>
                <a:spLocks/>
              </p:cNvSpPr>
              <p:nvPr/>
            </p:nvSpPr>
            <p:spPr bwMode="auto">
              <a:xfrm>
                <a:off x="6103" y="2425"/>
                <a:ext cx="333" cy="32"/>
              </a:xfrm>
              <a:custGeom>
                <a:avLst/>
                <a:gdLst>
                  <a:gd name="T0" fmla="*/ 304 w 333"/>
                  <a:gd name="T1" fmla="*/ 32 h 32"/>
                  <a:gd name="T2" fmla="*/ 28 w 333"/>
                  <a:gd name="T3" fmla="*/ 32 h 32"/>
                  <a:gd name="T4" fmla="*/ 0 w 333"/>
                  <a:gd name="T5" fmla="*/ 0 h 32"/>
                  <a:gd name="T6" fmla="*/ 333 w 333"/>
                  <a:gd name="T7" fmla="*/ 0 h 32"/>
                  <a:gd name="T8" fmla="*/ 304 w 333"/>
                  <a:gd name="T9" fmla="*/ 32 h 32"/>
                </a:gdLst>
                <a:ahLst/>
                <a:cxnLst>
                  <a:cxn ang="0">
                    <a:pos x="T0" y="T1"/>
                  </a:cxn>
                  <a:cxn ang="0">
                    <a:pos x="T2" y="T3"/>
                  </a:cxn>
                  <a:cxn ang="0">
                    <a:pos x="T4" y="T5"/>
                  </a:cxn>
                  <a:cxn ang="0">
                    <a:pos x="T6" y="T7"/>
                  </a:cxn>
                  <a:cxn ang="0">
                    <a:pos x="T8" y="T9"/>
                  </a:cxn>
                </a:cxnLst>
                <a:rect l="0" t="0" r="r" b="b"/>
                <a:pathLst>
                  <a:path w="333" h="32">
                    <a:moveTo>
                      <a:pt x="304" y="32"/>
                    </a:moveTo>
                    <a:lnTo>
                      <a:pt x="28" y="32"/>
                    </a:lnTo>
                    <a:lnTo>
                      <a:pt x="0" y="0"/>
                    </a:lnTo>
                    <a:lnTo>
                      <a:pt x="333" y="0"/>
                    </a:lnTo>
                    <a:lnTo>
                      <a:pt x="304" y="32"/>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199" name="Freeform 364"/>
              <p:cNvSpPr>
                <a:spLocks/>
              </p:cNvSpPr>
              <p:nvPr/>
            </p:nvSpPr>
            <p:spPr bwMode="auto">
              <a:xfrm>
                <a:off x="6131" y="2457"/>
                <a:ext cx="277" cy="11"/>
              </a:xfrm>
              <a:custGeom>
                <a:avLst/>
                <a:gdLst>
                  <a:gd name="T0" fmla="*/ 276 w 277"/>
                  <a:gd name="T1" fmla="*/ 0 h 11"/>
                  <a:gd name="T2" fmla="*/ 0 w 277"/>
                  <a:gd name="T3" fmla="*/ 0 h 11"/>
                  <a:gd name="T4" fmla="*/ 0 w 277"/>
                  <a:gd name="T5" fmla="*/ 11 h 11"/>
                  <a:gd name="T6" fmla="*/ 277 w 277"/>
                  <a:gd name="T7" fmla="*/ 11 h 11"/>
                  <a:gd name="T8" fmla="*/ 276 w 277"/>
                  <a:gd name="T9" fmla="*/ 0 h 11"/>
                </a:gdLst>
                <a:ahLst/>
                <a:cxnLst>
                  <a:cxn ang="0">
                    <a:pos x="T0" y="T1"/>
                  </a:cxn>
                  <a:cxn ang="0">
                    <a:pos x="T2" y="T3"/>
                  </a:cxn>
                  <a:cxn ang="0">
                    <a:pos x="T4" y="T5"/>
                  </a:cxn>
                  <a:cxn ang="0">
                    <a:pos x="T6" y="T7"/>
                  </a:cxn>
                  <a:cxn ang="0">
                    <a:pos x="T8" y="T9"/>
                  </a:cxn>
                </a:cxnLst>
                <a:rect l="0" t="0" r="r" b="b"/>
                <a:pathLst>
                  <a:path w="277" h="11">
                    <a:moveTo>
                      <a:pt x="276" y="0"/>
                    </a:moveTo>
                    <a:lnTo>
                      <a:pt x="0" y="0"/>
                    </a:lnTo>
                    <a:lnTo>
                      <a:pt x="0" y="11"/>
                    </a:lnTo>
                    <a:lnTo>
                      <a:pt x="277" y="11"/>
                    </a:lnTo>
                    <a:lnTo>
                      <a:pt x="276"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200" name="Freeform 365"/>
              <p:cNvSpPr>
                <a:spLocks/>
              </p:cNvSpPr>
              <p:nvPr/>
            </p:nvSpPr>
            <p:spPr bwMode="auto">
              <a:xfrm>
                <a:off x="6242" y="2481"/>
                <a:ext cx="61" cy="28"/>
              </a:xfrm>
              <a:custGeom>
                <a:avLst/>
                <a:gdLst>
                  <a:gd name="T0" fmla="*/ 35 w 44"/>
                  <a:gd name="T1" fmla="*/ 11 h 20"/>
                  <a:gd name="T2" fmla="*/ 22 w 44"/>
                  <a:gd name="T3" fmla="*/ 0 h 20"/>
                  <a:gd name="T4" fmla="*/ 9 w 44"/>
                  <a:gd name="T5" fmla="*/ 11 h 20"/>
                  <a:gd name="T6" fmla="*/ 0 w 44"/>
                  <a:gd name="T7" fmla="*/ 15 h 20"/>
                  <a:gd name="T8" fmla="*/ 10 w 44"/>
                  <a:gd name="T9" fmla="*/ 19 h 20"/>
                  <a:gd name="T10" fmla="*/ 22 w 44"/>
                  <a:gd name="T11" fmla="*/ 20 h 20"/>
                  <a:gd name="T12" fmla="*/ 35 w 44"/>
                  <a:gd name="T13" fmla="*/ 19 h 20"/>
                  <a:gd name="T14" fmla="*/ 44 w 44"/>
                  <a:gd name="T15" fmla="*/ 15 h 20"/>
                  <a:gd name="T16" fmla="*/ 35 w 44"/>
                  <a:gd name="T17" fmla="*/ 11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20">
                    <a:moveTo>
                      <a:pt x="35" y="11"/>
                    </a:moveTo>
                    <a:cubicBezTo>
                      <a:pt x="34" y="5"/>
                      <a:pt x="29" y="0"/>
                      <a:pt x="22" y="0"/>
                    </a:cubicBezTo>
                    <a:cubicBezTo>
                      <a:pt x="16" y="0"/>
                      <a:pt x="10" y="5"/>
                      <a:pt x="9" y="11"/>
                    </a:cubicBezTo>
                    <a:cubicBezTo>
                      <a:pt x="4" y="12"/>
                      <a:pt x="0" y="13"/>
                      <a:pt x="0" y="15"/>
                    </a:cubicBezTo>
                    <a:cubicBezTo>
                      <a:pt x="0" y="16"/>
                      <a:pt x="4" y="18"/>
                      <a:pt x="10" y="19"/>
                    </a:cubicBezTo>
                    <a:cubicBezTo>
                      <a:pt x="13" y="19"/>
                      <a:pt x="18" y="20"/>
                      <a:pt x="22" y="20"/>
                    </a:cubicBezTo>
                    <a:cubicBezTo>
                      <a:pt x="27" y="20"/>
                      <a:pt x="31" y="19"/>
                      <a:pt x="35" y="19"/>
                    </a:cubicBezTo>
                    <a:cubicBezTo>
                      <a:pt x="41" y="18"/>
                      <a:pt x="44" y="17"/>
                      <a:pt x="44" y="15"/>
                    </a:cubicBezTo>
                    <a:cubicBezTo>
                      <a:pt x="44" y="13"/>
                      <a:pt x="41" y="12"/>
                      <a:pt x="35" y="11"/>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201" name="Rectangle 366"/>
              <p:cNvSpPr>
                <a:spLocks noChangeArrowheads="1"/>
              </p:cNvSpPr>
              <p:nvPr/>
            </p:nvSpPr>
            <p:spPr bwMode="auto">
              <a:xfrm>
                <a:off x="6068" y="1863"/>
                <a:ext cx="407" cy="216"/>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202" name="Rectangle 367"/>
              <p:cNvSpPr>
                <a:spLocks noChangeArrowheads="1"/>
              </p:cNvSpPr>
              <p:nvPr/>
            </p:nvSpPr>
            <p:spPr bwMode="auto">
              <a:xfrm>
                <a:off x="6068" y="1863"/>
                <a:ext cx="407"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203" name="Freeform 368"/>
              <p:cNvSpPr>
                <a:spLocks/>
              </p:cNvSpPr>
              <p:nvPr/>
            </p:nvSpPr>
            <p:spPr bwMode="auto">
              <a:xfrm>
                <a:off x="6272" y="1971"/>
                <a:ext cx="75" cy="80"/>
              </a:xfrm>
              <a:custGeom>
                <a:avLst/>
                <a:gdLst>
                  <a:gd name="T0" fmla="*/ 3 w 53"/>
                  <a:gd name="T1" fmla="*/ 57 h 57"/>
                  <a:gd name="T2" fmla="*/ 40 w 53"/>
                  <a:gd name="T3" fmla="*/ 40 h 57"/>
                  <a:gd name="T4" fmla="*/ 53 w 53"/>
                  <a:gd name="T5" fmla="*/ 19 h 57"/>
                  <a:gd name="T6" fmla="*/ 0 w 53"/>
                  <a:gd name="T7" fmla="*/ 0 h 57"/>
                  <a:gd name="T8" fmla="*/ 3 w 53"/>
                  <a:gd name="T9" fmla="*/ 57 h 57"/>
                </a:gdLst>
                <a:ahLst/>
                <a:cxnLst>
                  <a:cxn ang="0">
                    <a:pos x="T0" y="T1"/>
                  </a:cxn>
                  <a:cxn ang="0">
                    <a:pos x="T2" y="T3"/>
                  </a:cxn>
                  <a:cxn ang="0">
                    <a:pos x="T4" y="T5"/>
                  </a:cxn>
                  <a:cxn ang="0">
                    <a:pos x="T6" y="T7"/>
                  </a:cxn>
                  <a:cxn ang="0">
                    <a:pos x="T8" y="T9"/>
                  </a:cxn>
                </a:cxnLst>
                <a:rect l="0" t="0" r="r" b="b"/>
                <a:pathLst>
                  <a:path w="53" h="57">
                    <a:moveTo>
                      <a:pt x="3" y="57"/>
                    </a:moveTo>
                    <a:cubicBezTo>
                      <a:pt x="17" y="56"/>
                      <a:pt x="30" y="50"/>
                      <a:pt x="40" y="40"/>
                    </a:cubicBezTo>
                    <a:cubicBezTo>
                      <a:pt x="46" y="34"/>
                      <a:pt x="51" y="27"/>
                      <a:pt x="53" y="19"/>
                    </a:cubicBezTo>
                    <a:cubicBezTo>
                      <a:pt x="0" y="0"/>
                      <a:pt x="0" y="0"/>
                      <a:pt x="0" y="0"/>
                    </a:cubicBezTo>
                    <a:lnTo>
                      <a:pt x="3" y="57"/>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204" name="Freeform 369"/>
              <p:cNvSpPr>
                <a:spLocks/>
              </p:cNvSpPr>
              <p:nvPr/>
            </p:nvSpPr>
            <p:spPr bwMode="auto">
              <a:xfrm>
                <a:off x="6242" y="1971"/>
                <a:ext cx="35" cy="80"/>
              </a:xfrm>
              <a:custGeom>
                <a:avLst/>
                <a:gdLst>
                  <a:gd name="T0" fmla="*/ 0 w 25"/>
                  <a:gd name="T1" fmla="*/ 52 h 57"/>
                  <a:gd name="T2" fmla="*/ 25 w 25"/>
                  <a:gd name="T3" fmla="*/ 57 h 57"/>
                  <a:gd name="T4" fmla="*/ 22 w 25"/>
                  <a:gd name="T5" fmla="*/ 0 h 57"/>
                  <a:gd name="T6" fmla="*/ 0 w 25"/>
                  <a:gd name="T7" fmla="*/ 52 h 57"/>
                </a:gdLst>
                <a:ahLst/>
                <a:cxnLst>
                  <a:cxn ang="0">
                    <a:pos x="T0" y="T1"/>
                  </a:cxn>
                  <a:cxn ang="0">
                    <a:pos x="T2" y="T3"/>
                  </a:cxn>
                  <a:cxn ang="0">
                    <a:pos x="T4" y="T5"/>
                  </a:cxn>
                  <a:cxn ang="0">
                    <a:pos x="T6" y="T7"/>
                  </a:cxn>
                </a:cxnLst>
                <a:rect l="0" t="0" r="r" b="b"/>
                <a:pathLst>
                  <a:path w="25" h="57">
                    <a:moveTo>
                      <a:pt x="0" y="52"/>
                    </a:moveTo>
                    <a:cubicBezTo>
                      <a:pt x="8" y="56"/>
                      <a:pt x="17" y="57"/>
                      <a:pt x="25" y="57"/>
                    </a:cubicBezTo>
                    <a:cubicBezTo>
                      <a:pt x="22" y="0"/>
                      <a:pt x="22" y="0"/>
                      <a:pt x="22" y="0"/>
                    </a:cubicBezTo>
                    <a:lnTo>
                      <a:pt x="0" y="52"/>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205" name="Freeform 370"/>
              <p:cNvSpPr>
                <a:spLocks/>
              </p:cNvSpPr>
              <p:nvPr/>
            </p:nvSpPr>
            <p:spPr bwMode="auto">
              <a:xfrm>
                <a:off x="6272" y="1891"/>
                <a:ext cx="86" cy="107"/>
              </a:xfrm>
              <a:custGeom>
                <a:avLst/>
                <a:gdLst>
                  <a:gd name="T0" fmla="*/ 53 w 61"/>
                  <a:gd name="T1" fmla="*/ 76 h 76"/>
                  <a:gd name="T2" fmla="*/ 40 w 61"/>
                  <a:gd name="T3" fmla="*/ 17 h 76"/>
                  <a:gd name="T4" fmla="*/ 1 w 61"/>
                  <a:gd name="T5" fmla="*/ 0 h 76"/>
                  <a:gd name="T6" fmla="*/ 0 w 61"/>
                  <a:gd name="T7" fmla="*/ 57 h 76"/>
                  <a:gd name="T8" fmla="*/ 53 w 61"/>
                  <a:gd name="T9" fmla="*/ 76 h 76"/>
                </a:gdLst>
                <a:ahLst/>
                <a:cxnLst>
                  <a:cxn ang="0">
                    <a:pos x="T0" y="T1"/>
                  </a:cxn>
                  <a:cxn ang="0">
                    <a:pos x="T2" y="T3"/>
                  </a:cxn>
                  <a:cxn ang="0">
                    <a:pos x="T4" y="T5"/>
                  </a:cxn>
                  <a:cxn ang="0">
                    <a:pos x="T6" y="T7"/>
                  </a:cxn>
                  <a:cxn ang="0">
                    <a:pos x="T8" y="T9"/>
                  </a:cxn>
                </a:cxnLst>
                <a:rect l="0" t="0" r="r" b="b"/>
                <a:pathLst>
                  <a:path w="61" h="76">
                    <a:moveTo>
                      <a:pt x="53" y="76"/>
                    </a:moveTo>
                    <a:cubicBezTo>
                      <a:pt x="61" y="56"/>
                      <a:pt x="56" y="33"/>
                      <a:pt x="40" y="17"/>
                    </a:cubicBezTo>
                    <a:cubicBezTo>
                      <a:pt x="29" y="6"/>
                      <a:pt x="15" y="0"/>
                      <a:pt x="1" y="0"/>
                    </a:cubicBezTo>
                    <a:cubicBezTo>
                      <a:pt x="0" y="57"/>
                      <a:pt x="0" y="57"/>
                      <a:pt x="0" y="57"/>
                    </a:cubicBezTo>
                    <a:cubicBezTo>
                      <a:pt x="53" y="76"/>
                      <a:pt x="53" y="76"/>
                      <a:pt x="53" y="76"/>
                    </a:cubicBezTo>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206" name="Freeform 371"/>
              <p:cNvSpPr>
                <a:spLocks/>
              </p:cNvSpPr>
              <p:nvPr/>
            </p:nvSpPr>
            <p:spPr bwMode="auto">
              <a:xfrm>
                <a:off x="6216" y="1971"/>
                <a:ext cx="56" cy="73"/>
              </a:xfrm>
              <a:custGeom>
                <a:avLst/>
                <a:gdLst>
                  <a:gd name="T0" fmla="*/ 40 w 40"/>
                  <a:gd name="T1" fmla="*/ 0 h 52"/>
                  <a:gd name="T2" fmla="*/ 0 w 40"/>
                  <a:gd name="T3" fmla="*/ 40 h 52"/>
                  <a:gd name="T4" fmla="*/ 18 w 40"/>
                  <a:gd name="T5" fmla="*/ 52 h 52"/>
                  <a:gd name="T6" fmla="*/ 40 w 40"/>
                  <a:gd name="T7" fmla="*/ 0 h 52"/>
                </a:gdLst>
                <a:ahLst/>
                <a:cxnLst>
                  <a:cxn ang="0">
                    <a:pos x="T0" y="T1"/>
                  </a:cxn>
                  <a:cxn ang="0">
                    <a:pos x="T2" y="T3"/>
                  </a:cxn>
                  <a:cxn ang="0">
                    <a:pos x="T4" y="T5"/>
                  </a:cxn>
                  <a:cxn ang="0">
                    <a:pos x="T6" y="T7"/>
                  </a:cxn>
                </a:cxnLst>
                <a:rect l="0" t="0" r="r" b="b"/>
                <a:pathLst>
                  <a:path w="40" h="52">
                    <a:moveTo>
                      <a:pt x="40" y="0"/>
                    </a:moveTo>
                    <a:cubicBezTo>
                      <a:pt x="0" y="40"/>
                      <a:pt x="0" y="40"/>
                      <a:pt x="0" y="40"/>
                    </a:cubicBezTo>
                    <a:cubicBezTo>
                      <a:pt x="5" y="45"/>
                      <a:pt x="12" y="50"/>
                      <a:pt x="18" y="52"/>
                    </a:cubicBezTo>
                    <a:lnTo>
                      <a:pt x="40"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207" name="Freeform 372"/>
              <p:cNvSpPr>
                <a:spLocks/>
              </p:cNvSpPr>
              <p:nvPr/>
            </p:nvSpPr>
            <p:spPr bwMode="auto">
              <a:xfrm>
                <a:off x="6249" y="1891"/>
                <a:ext cx="25" cy="80"/>
              </a:xfrm>
              <a:custGeom>
                <a:avLst/>
                <a:gdLst>
                  <a:gd name="T0" fmla="*/ 18 w 18"/>
                  <a:gd name="T1" fmla="*/ 0 h 57"/>
                  <a:gd name="T2" fmla="*/ 0 w 18"/>
                  <a:gd name="T3" fmla="*/ 3 h 57"/>
                  <a:gd name="T4" fmla="*/ 17 w 18"/>
                  <a:gd name="T5" fmla="*/ 57 h 57"/>
                  <a:gd name="T6" fmla="*/ 18 w 18"/>
                  <a:gd name="T7" fmla="*/ 0 h 57"/>
                </a:gdLst>
                <a:ahLst/>
                <a:cxnLst>
                  <a:cxn ang="0">
                    <a:pos x="T0" y="T1"/>
                  </a:cxn>
                  <a:cxn ang="0">
                    <a:pos x="T2" y="T3"/>
                  </a:cxn>
                  <a:cxn ang="0">
                    <a:pos x="T4" y="T5"/>
                  </a:cxn>
                  <a:cxn ang="0">
                    <a:pos x="T6" y="T7"/>
                  </a:cxn>
                </a:cxnLst>
                <a:rect l="0" t="0" r="r" b="b"/>
                <a:pathLst>
                  <a:path w="18" h="57">
                    <a:moveTo>
                      <a:pt x="18" y="0"/>
                    </a:moveTo>
                    <a:cubicBezTo>
                      <a:pt x="12" y="0"/>
                      <a:pt x="5" y="1"/>
                      <a:pt x="0" y="3"/>
                    </a:cubicBezTo>
                    <a:cubicBezTo>
                      <a:pt x="17" y="57"/>
                      <a:pt x="17" y="57"/>
                      <a:pt x="17" y="57"/>
                    </a:cubicBezTo>
                    <a:cubicBezTo>
                      <a:pt x="18" y="0"/>
                      <a:pt x="18" y="0"/>
                      <a:pt x="18" y="0"/>
                    </a:cubicBezTo>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208" name="Freeform 373"/>
              <p:cNvSpPr>
                <a:spLocks/>
              </p:cNvSpPr>
              <p:nvPr/>
            </p:nvSpPr>
            <p:spPr bwMode="auto">
              <a:xfrm>
                <a:off x="6186" y="1896"/>
                <a:ext cx="86" cy="131"/>
              </a:xfrm>
              <a:custGeom>
                <a:avLst/>
                <a:gdLst>
                  <a:gd name="T0" fmla="*/ 45 w 62"/>
                  <a:gd name="T1" fmla="*/ 0 h 94"/>
                  <a:gd name="T2" fmla="*/ 22 w 62"/>
                  <a:gd name="T3" fmla="*/ 14 h 94"/>
                  <a:gd name="T4" fmla="*/ 22 w 62"/>
                  <a:gd name="T5" fmla="*/ 94 h 94"/>
                  <a:gd name="T6" fmla="*/ 62 w 62"/>
                  <a:gd name="T7" fmla="*/ 54 h 94"/>
                  <a:gd name="T8" fmla="*/ 45 w 62"/>
                  <a:gd name="T9" fmla="*/ 0 h 94"/>
                </a:gdLst>
                <a:ahLst/>
                <a:cxnLst>
                  <a:cxn ang="0">
                    <a:pos x="T0" y="T1"/>
                  </a:cxn>
                  <a:cxn ang="0">
                    <a:pos x="T2" y="T3"/>
                  </a:cxn>
                  <a:cxn ang="0">
                    <a:pos x="T4" y="T5"/>
                  </a:cxn>
                  <a:cxn ang="0">
                    <a:pos x="T6" y="T7"/>
                  </a:cxn>
                  <a:cxn ang="0">
                    <a:pos x="T8" y="T9"/>
                  </a:cxn>
                </a:cxnLst>
                <a:rect l="0" t="0" r="r" b="b"/>
                <a:pathLst>
                  <a:path w="62" h="94">
                    <a:moveTo>
                      <a:pt x="45" y="0"/>
                    </a:moveTo>
                    <a:cubicBezTo>
                      <a:pt x="36" y="3"/>
                      <a:pt x="29" y="7"/>
                      <a:pt x="22" y="14"/>
                    </a:cubicBezTo>
                    <a:cubicBezTo>
                      <a:pt x="0" y="36"/>
                      <a:pt x="0" y="72"/>
                      <a:pt x="22" y="94"/>
                    </a:cubicBezTo>
                    <a:cubicBezTo>
                      <a:pt x="62" y="54"/>
                      <a:pt x="62" y="54"/>
                      <a:pt x="62" y="54"/>
                    </a:cubicBezTo>
                    <a:cubicBezTo>
                      <a:pt x="45" y="0"/>
                      <a:pt x="45" y="0"/>
                      <a:pt x="45" y="0"/>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209" name="Freeform 374"/>
              <p:cNvSpPr>
                <a:spLocks/>
              </p:cNvSpPr>
              <p:nvPr/>
            </p:nvSpPr>
            <p:spPr bwMode="auto">
              <a:xfrm>
                <a:off x="6068" y="1863"/>
                <a:ext cx="407" cy="56"/>
              </a:xfrm>
              <a:custGeom>
                <a:avLst/>
                <a:gdLst>
                  <a:gd name="T0" fmla="*/ 291 w 291"/>
                  <a:gd name="T1" fmla="*/ 0 h 40"/>
                  <a:gd name="T2" fmla="*/ 0 w 291"/>
                  <a:gd name="T3" fmla="*/ 0 h 40"/>
                  <a:gd name="T4" fmla="*/ 0 w 291"/>
                  <a:gd name="T5" fmla="*/ 40 h 40"/>
                  <a:gd name="T6" fmla="*/ 103 w 291"/>
                  <a:gd name="T7" fmla="*/ 40 h 40"/>
                  <a:gd name="T8" fmla="*/ 106 w 291"/>
                  <a:gd name="T9" fmla="*/ 37 h 40"/>
                  <a:gd name="T10" fmla="*/ 129 w 291"/>
                  <a:gd name="T11" fmla="*/ 23 h 40"/>
                  <a:gd name="T12" fmla="*/ 129 w 291"/>
                  <a:gd name="T13" fmla="*/ 23 h 40"/>
                  <a:gd name="T14" fmla="*/ 146 w 291"/>
                  <a:gd name="T15" fmla="*/ 20 h 40"/>
                  <a:gd name="T16" fmla="*/ 147 w 291"/>
                  <a:gd name="T17" fmla="*/ 20 h 40"/>
                  <a:gd name="T18" fmla="*/ 146 w 291"/>
                  <a:gd name="T19" fmla="*/ 40 h 40"/>
                  <a:gd name="T20" fmla="*/ 147 w 291"/>
                  <a:gd name="T21" fmla="*/ 20 h 40"/>
                  <a:gd name="T22" fmla="*/ 186 w 291"/>
                  <a:gd name="T23" fmla="*/ 37 h 40"/>
                  <a:gd name="T24" fmla="*/ 189 w 291"/>
                  <a:gd name="T25" fmla="*/ 40 h 40"/>
                  <a:gd name="T26" fmla="*/ 291 w 291"/>
                  <a:gd name="T27" fmla="*/ 40 h 40"/>
                  <a:gd name="T28" fmla="*/ 291 w 291"/>
                  <a:gd name="T29"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91" h="40">
                    <a:moveTo>
                      <a:pt x="291" y="0"/>
                    </a:moveTo>
                    <a:cubicBezTo>
                      <a:pt x="0" y="0"/>
                      <a:pt x="0" y="0"/>
                      <a:pt x="0" y="0"/>
                    </a:cubicBezTo>
                    <a:cubicBezTo>
                      <a:pt x="0" y="40"/>
                      <a:pt x="0" y="40"/>
                      <a:pt x="0" y="40"/>
                    </a:cubicBezTo>
                    <a:cubicBezTo>
                      <a:pt x="103" y="40"/>
                      <a:pt x="103" y="40"/>
                      <a:pt x="103" y="40"/>
                    </a:cubicBezTo>
                    <a:cubicBezTo>
                      <a:pt x="104" y="39"/>
                      <a:pt x="105" y="38"/>
                      <a:pt x="106" y="37"/>
                    </a:cubicBezTo>
                    <a:cubicBezTo>
                      <a:pt x="113" y="30"/>
                      <a:pt x="120" y="26"/>
                      <a:pt x="129" y="23"/>
                    </a:cubicBezTo>
                    <a:cubicBezTo>
                      <a:pt x="129" y="23"/>
                      <a:pt x="129" y="23"/>
                      <a:pt x="129" y="23"/>
                    </a:cubicBezTo>
                    <a:cubicBezTo>
                      <a:pt x="134" y="21"/>
                      <a:pt x="140" y="20"/>
                      <a:pt x="146" y="20"/>
                    </a:cubicBezTo>
                    <a:cubicBezTo>
                      <a:pt x="146" y="20"/>
                      <a:pt x="146" y="20"/>
                      <a:pt x="147" y="20"/>
                    </a:cubicBezTo>
                    <a:cubicBezTo>
                      <a:pt x="146" y="40"/>
                      <a:pt x="146" y="40"/>
                      <a:pt x="146" y="40"/>
                    </a:cubicBezTo>
                    <a:cubicBezTo>
                      <a:pt x="147" y="20"/>
                      <a:pt x="147" y="20"/>
                      <a:pt x="147" y="20"/>
                    </a:cubicBezTo>
                    <a:cubicBezTo>
                      <a:pt x="161" y="20"/>
                      <a:pt x="175" y="26"/>
                      <a:pt x="186" y="37"/>
                    </a:cubicBezTo>
                    <a:cubicBezTo>
                      <a:pt x="187" y="38"/>
                      <a:pt x="188" y="39"/>
                      <a:pt x="189" y="40"/>
                    </a:cubicBezTo>
                    <a:cubicBezTo>
                      <a:pt x="291" y="40"/>
                      <a:pt x="291" y="40"/>
                      <a:pt x="291" y="40"/>
                    </a:cubicBezTo>
                    <a:cubicBezTo>
                      <a:pt x="291" y="0"/>
                      <a:pt x="291" y="0"/>
                      <a:pt x="291" y="0"/>
                    </a:cubicBezTo>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210" name="Freeform 375"/>
              <p:cNvSpPr>
                <a:spLocks/>
              </p:cNvSpPr>
              <p:nvPr/>
            </p:nvSpPr>
            <p:spPr bwMode="auto">
              <a:xfrm>
                <a:off x="6272" y="1891"/>
                <a:ext cx="61" cy="28"/>
              </a:xfrm>
              <a:custGeom>
                <a:avLst/>
                <a:gdLst>
                  <a:gd name="T0" fmla="*/ 1 w 43"/>
                  <a:gd name="T1" fmla="*/ 0 h 20"/>
                  <a:gd name="T2" fmla="*/ 0 w 43"/>
                  <a:gd name="T3" fmla="*/ 20 h 20"/>
                  <a:gd name="T4" fmla="*/ 43 w 43"/>
                  <a:gd name="T5" fmla="*/ 20 h 20"/>
                  <a:gd name="T6" fmla="*/ 40 w 43"/>
                  <a:gd name="T7" fmla="*/ 17 h 20"/>
                  <a:gd name="T8" fmla="*/ 1 w 43"/>
                  <a:gd name="T9" fmla="*/ 0 h 20"/>
                </a:gdLst>
                <a:ahLst/>
                <a:cxnLst>
                  <a:cxn ang="0">
                    <a:pos x="T0" y="T1"/>
                  </a:cxn>
                  <a:cxn ang="0">
                    <a:pos x="T2" y="T3"/>
                  </a:cxn>
                  <a:cxn ang="0">
                    <a:pos x="T4" y="T5"/>
                  </a:cxn>
                  <a:cxn ang="0">
                    <a:pos x="T6" y="T7"/>
                  </a:cxn>
                  <a:cxn ang="0">
                    <a:pos x="T8" y="T9"/>
                  </a:cxn>
                </a:cxnLst>
                <a:rect l="0" t="0" r="r" b="b"/>
                <a:pathLst>
                  <a:path w="43" h="20">
                    <a:moveTo>
                      <a:pt x="1" y="0"/>
                    </a:moveTo>
                    <a:cubicBezTo>
                      <a:pt x="0" y="20"/>
                      <a:pt x="0" y="20"/>
                      <a:pt x="0" y="20"/>
                    </a:cubicBezTo>
                    <a:cubicBezTo>
                      <a:pt x="43" y="20"/>
                      <a:pt x="43" y="20"/>
                      <a:pt x="43" y="20"/>
                    </a:cubicBezTo>
                    <a:cubicBezTo>
                      <a:pt x="42" y="19"/>
                      <a:pt x="41" y="18"/>
                      <a:pt x="40" y="17"/>
                    </a:cubicBezTo>
                    <a:cubicBezTo>
                      <a:pt x="29" y="6"/>
                      <a:pt x="15" y="0"/>
                      <a:pt x="1" y="0"/>
                    </a:cubicBezTo>
                  </a:path>
                </a:pathLst>
              </a:custGeom>
              <a:solidFill>
                <a:srgbClr val="4A3A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211" name="Freeform 376"/>
              <p:cNvSpPr>
                <a:spLocks/>
              </p:cNvSpPr>
              <p:nvPr/>
            </p:nvSpPr>
            <p:spPr bwMode="auto">
              <a:xfrm>
                <a:off x="6249" y="1891"/>
                <a:ext cx="25" cy="28"/>
              </a:xfrm>
              <a:custGeom>
                <a:avLst/>
                <a:gdLst>
                  <a:gd name="T0" fmla="*/ 17 w 18"/>
                  <a:gd name="T1" fmla="*/ 0 h 20"/>
                  <a:gd name="T2" fmla="*/ 0 w 18"/>
                  <a:gd name="T3" fmla="*/ 3 h 20"/>
                  <a:gd name="T4" fmla="*/ 5 w 18"/>
                  <a:gd name="T5" fmla="*/ 20 h 20"/>
                  <a:gd name="T6" fmla="*/ 17 w 18"/>
                  <a:gd name="T7" fmla="*/ 20 h 20"/>
                  <a:gd name="T8" fmla="*/ 18 w 18"/>
                  <a:gd name="T9" fmla="*/ 0 h 20"/>
                  <a:gd name="T10" fmla="*/ 17 w 18"/>
                  <a:gd name="T11" fmla="*/ 0 h 20"/>
                </a:gdLst>
                <a:ahLst/>
                <a:cxnLst>
                  <a:cxn ang="0">
                    <a:pos x="T0" y="T1"/>
                  </a:cxn>
                  <a:cxn ang="0">
                    <a:pos x="T2" y="T3"/>
                  </a:cxn>
                  <a:cxn ang="0">
                    <a:pos x="T4" y="T5"/>
                  </a:cxn>
                  <a:cxn ang="0">
                    <a:pos x="T6" y="T7"/>
                  </a:cxn>
                  <a:cxn ang="0">
                    <a:pos x="T8" y="T9"/>
                  </a:cxn>
                  <a:cxn ang="0">
                    <a:pos x="T10" y="T11"/>
                  </a:cxn>
                </a:cxnLst>
                <a:rect l="0" t="0" r="r" b="b"/>
                <a:pathLst>
                  <a:path w="18" h="20">
                    <a:moveTo>
                      <a:pt x="17" y="0"/>
                    </a:moveTo>
                    <a:cubicBezTo>
                      <a:pt x="11" y="0"/>
                      <a:pt x="5" y="1"/>
                      <a:pt x="0" y="3"/>
                    </a:cubicBezTo>
                    <a:cubicBezTo>
                      <a:pt x="5" y="20"/>
                      <a:pt x="5" y="20"/>
                      <a:pt x="5" y="20"/>
                    </a:cubicBezTo>
                    <a:cubicBezTo>
                      <a:pt x="17" y="20"/>
                      <a:pt x="17" y="20"/>
                      <a:pt x="17" y="20"/>
                    </a:cubicBezTo>
                    <a:cubicBezTo>
                      <a:pt x="18" y="0"/>
                      <a:pt x="18" y="0"/>
                      <a:pt x="18" y="0"/>
                    </a:cubicBezTo>
                    <a:cubicBezTo>
                      <a:pt x="17" y="0"/>
                      <a:pt x="17" y="0"/>
                      <a:pt x="17" y="0"/>
                    </a:cubicBezTo>
                  </a:path>
                </a:pathLst>
              </a:custGeom>
              <a:solidFill>
                <a:srgbClr val="28618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212" name="Freeform 377"/>
              <p:cNvSpPr>
                <a:spLocks/>
              </p:cNvSpPr>
              <p:nvPr/>
            </p:nvSpPr>
            <p:spPr bwMode="auto">
              <a:xfrm>
                <a:off x="6212" y="1896"/>
                <a:ext cx="44" cy="23"/>
              </a:xfrm>
              <a:custGeom>
                <a:avLst/>
                <a:gdLst>
                  <a:gd name="T0" fmla="*/ 26 w 31"/>
                  <a:gd name="T1" fmla="*/ 0 h 17"/>
                  <a:gd name="T2" fmla="*/ 3 w 31"/>
                  <a:gd name="T3" fmla="*/ 14 h 17"/>
                  <a:gd name="T4" fmla="*/ 0 w 31"/>
                  <a:gd name="T5" fmla="*/ 17 h 17"/>
                  <a:gd name="T6" fmla="*/ 31 w 31"/>
                  <a:gd name="T7" fmla="*/ 17 h 17"/>
                  <a:gd name="T8" fmla="*/ 26 w 31"/>
                  <a:gd name="T9" fmla="*/ 0 h 17"/>
                </a:gdLst>
                <a:ahLst/>
                <a:cxnLst>
                  <a:cxn ang="0">
                    <a:pos x="T0" y="T1"/>
                  </a:cxn>
                  <a:cxn ang="0">
                    <a:pos x="T2" y="T3"/>
                  </a:cxn>
                  <a:cxn ang="0">
                    <a:pos x="T4" y="T5"/>
                  </a:cxn>
                  <a:cxn ang="0">
                    <a:pos x="T6" y="T7"/>
                  </a:cxn>
                  <a:cxn ang="0">
                    <a:pos x="T8" y="T9"/>
                  </a:cxn>
                </a:cxnLst>
                <a:rect l="0" t="0" r="r" b="b"/>
                <a:pathLst>
                  <a:path w="31" h="17">
                    <a:moveTo>
                      <a:pt x="26" y="0"/>
                    </a:moveTo>
                    <a:cubicBezTo>
                      <a:pt x="17" y="3"/>
                      <a:pt x="10" y="7"/>
                      <a:pt x="3" y="14"/>
                    </a:cubicBezTo>
                    <a:cubicBezTo>
                      <a:pt x="2" y="15"/>
                      <a:pt x="1" y="16"/>
                      <a:pt x="0" y="17"/>
                    </a:cubicBezTo>
                    <a:cubicBezTo>
                      <a:pt x="31" y="17"/>
                      <a:pt x="31" y="17"/>
                      <a:pt x="31" y="17"/>
                    </a:cubicBezTo>
                    <a:cubicBezTo>
                      <a:pt x="26" y="0"/>
                      <a:pt x="26" y="0"/>
                      <a:pt x="26" y="0"/>
                    </a:cubicBezTo>
                  </a:path>
                </a:pathLst>
              </a:custGeom>
              <a:solidFill>
                <a:srgbClr val="2886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213" name="Freeform 378"/>
              <p:cNvSpPr>
                <a:spLocks/>
              </p:cNvSpPr>
              <p:nvPr/>
            </p:nvSpPr>
            <p:spPr bwMode="auto">
              <a:xfrm>
                <a:off x="6384" y="1975"/>
                <a:ext cx="30" cy="31"/>
              </a:xfrm>
              <a:custGeom>
                <a:avLst/>
                <a:gdLst>
                  <a:gd name="T0" fmla="*/ 20 w 21"/>
                  <a:gd name="T1" fmla="*/ 0 h 22"/>
                  <a:gd name="T2" fmla="*/ 5 w 21"/>
                  <a:gd name="T3" fmla="*/ 7 h 22"/>
                  <a:gd name="T4" fmla="*/ 0 w 21"/>
                  <a:gd name="T5" fmla="*/ 15 h 22"/>
                  <a:gd name="T6" fmla="*/ 21 w 21"/>
                  <a:gd name="T7" fmla="*/ 22 h 22"/>
                  <a:gd name="T8" fmla="*/ 20 w 21"/>
                  <a:gd name="T9" fmla="*/ 0 h 22"/>
                </a:gdLst>
                <a:ahLst/>
                <a:cxnLst>
                  <a:cxn ang="0">
                    <a:pos x="T0" y="T1"/>
                  </a:cxn>
                  <a:cxn ang="0">
                    <a:pos x="T2" y="T3"/>
                  </a:cxn>
                  <a:cxn ang="0">
                    <a:pos x="T4" y="T5"/>
                  </a:cxn>
                  <a:cxn ang="0">
                    <a:pos x="T6" y="T7"/>
                  </a:cxn>
                  <a:cxn ang="0">
                    <a:pos x="T8" y="T9"/>
                  </a:cxn>
                </a:cxnLst>
                <a:rect l="0" t="0" r="r" b="b"/>
                <a:pathLst>
                  <a:path w="21" h="22">
                    <a:moveTo>
                      <a:pt x="20" y="0"/>
                    </a:moveTo>
                    <a:cubicBezTo>
                      <a:pt x="14" y="1"/>
                      <a:pt x="9" y="3"/>
                      <a:pt x="5" y="7"/>
                    </a:cubicBezTo>
                    <a:cubicBezTo>
                      <a:pt x="3" y="9"/>
                      <a:pt x="1" y="12"/>
                      <a:pt x="0" y="15"/>
                    </a:cubicBezTo>
                    <a:cubicBezTo>
                      <a:pt x="21" y="22"/>
                      <a:pt x="21" y="22"/>
                      <a:pt x="21" y="22"/>
                    </a:cubicBezTo>
                    <a:lnTo>
                      <a:pt x="2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214" name="Freeform 379"/>
              <p:cNvSpPr>
                <a:spLocks/>
              </p:cNvSpPr>
              <p:nvPr/>
            </p:nvSpPr>
            <p:spPr bwMode="auto">
              <a:xfrm>
                <a:off x="6412" y="1975"/>
                <a:ext cx="13" cy="31"/>
              </a:xfrm>
              <a:custGeom>
                <a:avLst/>
                <a:gdLst>
                  <a:gd name="T0" fmla="*/ 9 w 9"/>
                  <a:gd name="T1" fmla="*/ 2 h 22"/>
                  <a:gd name="T2" fmla="*/ 0 w 9"/>
                  <a:gd name="T3" fmla="*/ 0 h 22"/>
                  <a:gd name="T4" fmla="*/ 1 w 9"/>
                  <a:gd name="T5" fmla="*/ 22 h 22"/>
                  <a:gd name="T6" fmla="*/ 9 w 9"/>
                  <a:gd name="T7" fmla="*/ 2 h 22"/>
                </a:gdLst>
                <a:ahLst/>
                <a:cxnLst>
                  <a:cxn ang="0">
                    <a:pos x="T0" y="T1"/>
                  </a:cxn>
                  <a:cxn ang="0">
                    <a:pos x="T2" y="T3"/>
                  </a:cxn>
                  <a:cxn ang="0">
                    <a:pos x="T4" y="T5"/>
                  </a:cxn>
                  <a:cxn ang="0">
                    <a:pos x="T6" y="T7"/>
                  </a:cxn>
                </a:cxnLst>
                <a:rect l="0" t="0" r="r" b="b"/>
                <a:pathLst>
                  <a:path w="9" h="22">
                    <a:moveTo>
                      <a:pt x="9" y="2"/>
                    </a:moveTo>
                    <a:cubicBezTo>
                      <a:pt x="6" y="1"/>
                      <a:pt x="3" y="0"/>
                      <a:pt x="0" y="0"/>
                    </a:cubicBezTo>
                    <a:cubicBezTo>
                      <a:pt x="1" y="22"/>
                      <a:pt x="1" y="22"/>
                      <a:pt x="1" y="22"/>
                    </a:cubicBezTo>
                    <a:lnTo>
                      <a:pt x="9" y="2"/>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215" name="Freeform 380"/>
              <p:cNvSpPr>
                <a:spLocks/>
              </p:cNvSpPr>
              <p:nvPr/>
            </p:nvSpPr>
            <p:spPr bwMode="auto">
              <a:xfrm>
                <a:off x="6380" y="1996"/>
                <a:ext cx="34" cy="41"/>
              </a:xfrm>
              <a:custGeom>
                <a:avLst/>
                <a:gdLst>
                  <a:gd name="T0" fmla="*/ 3 w 24"/>
                  <a:gd name="T1" fmla="*/ 0 h 29"/>
                  <a:gd name="T2" fmla="*/ 8 w 24"/>
                  <a:gd name="T3" fmla="*/ 23 h 29"/>
                  <a:gd name="T4" fmla="*/ 24 w 24"/>
                  <a:gd name="T5" fmla="*/ 29 h 29"/>
                  <a:gd name="T6" fmla="*/ 24 w 24"/>
                  <a:gd name="T7" fmla="*/ 7 h 29"/>
                  <a:gd name="T8" fmla="*/ 3 w 24"/>
                  <a:gd name="T9" fmla="*/ 0 h 29"/>
                </a:gdLst>
                <a:ahLst/>
                <a:cxnLst>
                  <a:cxn ang="0">
                    <a:pos x="T0" y="T1"/>
                  </a:cxn>
                  <a:cxn ang="0">
                    <a:pos x="T2" y="T3"/>
                  </a:cxn>
                  <a:cxn ang="0">
                    <a:pos x="T4" y="T5"/>
                  </a:cxn>
                  <a:cxn ang="0">
                    <a:pos x="T6" y="T7"/>
                  </a:cxn>
                  <a:cxn ang="0">
                    <a:pos x="T8" y="T9"/>
                  </a:cxn>
                </a:cxnLst>
                <a:rect l="0" t="0" r="r" b="b"/>
                <a:pathLst>
                  <a:path w="24" h="29">
                    <a:moveTo>
                      <a:pt x="3" y="0"/>
                    </a:moveTo>
                    <a:cubicBezTo>
                      <a:pt x="0" y="8"/>
                      <a:pt x="2" y="17"/>
                      <a:pt x="8" y="23"/>
                    </a:cubicBezTo>
                    <a:cubicBezTo>
                      <a:pt x="12" y="27"/>
                      <a:pt x="18" y="29"/>
                      <a:pt x="24" y="29"/>
                    </a:cubicBezTo>
                    <a:cubicBezTo>
                      <a:pt x="24" y="7"/>
                      <a:pt x="24" y="7"/>
                      <a:pt x="24" y="7"/>
                    </a:cubicBezTo>
                    <a:lnTo>
                      <a:pt x="3" y="0"/>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216" name="Freeform 381"/>
              <p:cNvSpPr>
                <a:spLocks/>
              </p:cNvSpPr>
              <p:nvPr/>
            </p:nvSpPr>
            <p:spPr bwMode="auto">
              <a:xfrm>
                <a:off x="6414" y="1978"/>
                <a:ext cx="21" cy="28"/>
              </a:xfrm>
              <a:custGeom>
                <a:avLst/>
                <a:gdLst>
                  <a:gd name="T0" fmla="*/ 0 w 15"/>
                  <a:gd name="T1" fmla="*/ 20 h 20"/>
                  <a:gd name="T2" fmla="*/ 15 w 15"/>
                  <a:gd name="T3" fmla="*/ 5 h 20"/>
                  <a:gd name="T4" fmla="*/ 8 w 15"/>
                  <a:gd name="T5" fmla="*/ 0 h 20"/>
                  <a:gd name="T6" fmla="*/ 0 w 15"/>
                  <a:gd name="T7" fmla="*/ 20 h 20"/>
                </a:gdLst>
                <a:ahLst/>
                <a:cxnLst>
                  <a:cxn ang="0">
                    <a:pos x="T0" y="T1"/>
                  </a:cxn>
                  <a:cxn ang="0">
                    <a:pos x="T2" y="T3"/>
                  </a:cxn>
                  <a:cxn ang="0">
                    <a:pos x="T4" y="T5"/>
                  </a:cxn>
                  <a:cxn ang="0">
                    <a:pos x="T6" y="T7"/>
                  </a:cxn>
                </a:cxnLst>
                <a:rect l="0" t="0" r="r" b="b"/>
                <a:pathLst>
                  <a:path w="15" h="20">
                    <a:moveTo>
                      <a:pt x="0" y="20"/>
                    </a:moveTo>
                    <a:cubicBezTo>
                      <a:pt x="15" y="5"/>
                      <a:pt x="15" y="5"/>
                      <a:pt x="15" y="5"/>
                    </a:cubicBezTo>
                    <a:cubicBezTo>
                      <a:pt x="13" y="3"/>
                      <a:pt x="11" y="1"/>
                      <a:pt x="8" y="0"/>
                    </a:cubicBezTo>
                    <a:lnTo>
                      <a:pt x="0" y="2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217" name="Freeform 382"/>
              <p:cNvSpPr>
                <a:spLocks/>
              </p:cNvSpPr>
              <p:nvPr/>
            </p:nvSpPr>
            <p:spPr bwMode="auto">
              <a:xfrm>
                <a:off x="6414" y="2006"/>
                <a:ext cx="10" cy="31"/>
              </a:xfrm>
              <a:custGeom>
                <a:avLst/>
                <a:gdLst>
                  <a:gd name="T0" fmla="*/ 0 w 7"/>
                  <a:gd name="T1" fmla="*/ 22 h 22"/>
                  <a:gd name="T2" fmla="*/ 7 w 7"/>
                  <a:gd name="T3" fmla="*/ 21 h 22"/>
                  <a:gd name="T4" fmla="*/ 0 w 7"/>
                  <a:gd name="T5" fmla="*/ 0 h 22"/>
                  <a:gd name="T6" fmla="*/ 0 w 7"/>
                  <a:gd name="T7" fmla="*/ 22 h 22"/>
                </a:gdLst>
                <a:ahLst/>
                <a:cxnLst>
                  <a:cxn ang="0">
                    <a:pos x="T0" y="T1"/>
                  </a:cxn>
                  <a:cxn ang="0">
                    <a:pos x="T2" y="T3"/>
                  </a:cxn>
                  <a:cxn ang="0">
                    <a:pos x="T4" y="T5"/>
                  </a:cxn>
                  <a:cxn ang="0">
                    <a:pos x="T6" y="T7"/>
                  </a:cxn>
                </a:cxnLst>
                <a:rect l="0" t="0" r="r" b="b"/>
                <a:pathLst>
                  <a:path w="7" h="22">
                    <a:moveTo>
                      <a:pt x="0" y="22"/>
                    </a:moveTo>
                    <a:cubicBezTo>
                      <a:pt x="2" y="22"/>
                      <a:pt x="4" y="22"/>
                      <a:pt x="7" y="21"/>
                    </a:cubicBezTo>
                    <a:cubicBezTo>
                      <a:pt x="0" y="0"/>
                      <a:pt x="0" y="0"/>
                      <a:pt x="0" y="0"/>
                    </a:cubicBezTo>
                    <a:lnTo>
                      <a:pt x="0" y="22"/>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218" name="Freeform 383"/>
              <p:cNvSpPr>
                <a:spLocks/>
              </p:cNvSpPr>
              <p:nvPr/>
            </p:nvSpPr>
            <p:spPr bwMode="auto">
              <a:xfrm>
                <a:off x="6414" y="1985"/>
                <a:ext cx="33" cy="51"/>
              </a:xfrm>
              <a:custGeom>
                <a:avLst/>
                <a:gdLst>
                  <a:gd name="T0" fmla="*/ 7 w 24"/>
                  <a:gd name="T1" fmla="*/ 36 h 36"/>
                  <a:gd name="T2" fmla="*/ 15 w 24"/>
                  <a:gd name="T3" fmla="*/ 31 h 36"/>
                  <a:gd name="T4" fmla="*/ 15 w 24"/>
                  <a:gd name="T5" fmla="*/ 0 h 36"/>
                  <a:gd name="T6" fmla="*/ 0 w 24"/>
                  <a:gd name="T7" fmla="*/ 15 h 36"/>
                  <a:gd name="T8" fmla="*/ 7 w 24"/>
                  <a:gd name="T9" fmla="*/ 36 h 36"/>
                </a:gdLst>
                <a:ahLst/>
                <a:cxnLst>
                  <a:cxn ang="0">
                    <a:pos x="T0" y="T1"/>
                  </a:cxn>
                  <a:cxn ang="0">
                    <a:pos x="T2" y="T3"/>
                  </a:cxn>
                  <a:cxn ang="0">
                    <a:pos x="T4" y="T5"/>
                  </a:cxn>
                  <a:cxn ang="0">
                    <a:pos x="T6" y="T7"/>
                  </a:cxn>
                  <a:cxn ang="0">
                    <a:pos x="T8" y="T9"/>
                  </a:cxn>
                </a:cxnLst>
                <a:rect l="0" t="0" r="r" b="b"/>
                <a:pathLst>
                  <a:path w="24" h="36">
                    <a:moveTo>
                      <a:pt x="7" y="36"/>
                    </a:moveTo>
                    <a:cubicBezTo>
                      <a:pt x="10" y="35"/>
                      <a:pt x="13" y="33"/>
                      <a:pt x="15" y="31"/>
                    </a:cubicBezTo>
                    <a:cubicBezTo>
                      <a:pt x="24" y="22"/>
                      <a:pt x="24" y="8"/>
                      <a:pt x="15" y="0"/>
                    </a:cubicBezTo>
                    <a:cubicBezTo>
                      <a:pt x="0" y="15"/>
                      <a:pt x="0" y="15"/>
                      <a:pt x="0" y="15"/>
                    </a:cubicBezTo>
                    <a:lnTo>
                      <a:pt x="7" y="36"/>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219" name="Freeform 384"/>
              <p:cNvSpPr>
                <a:spLocks/>
              </p:cNvSpPr>
              <p:nvPr/>
            </p:nvSpPr>
            <p:spPr bwMode="auto">
              <a:xfrm>
                <a:off x="6103" y="1975"/>
                <a:ext cx="29" cy="31"/>
              </a:xfrm>
              <a:custGeom>
                <a:avLst/>
                <a:gdLst>
                  <a:gd name="T0" fmla="*/ 19 w 21"/>
                  <a:gd name="T1" fmla="*/ 0 h 22"/>
                  <a:gd name="T2" fmla="*/ 5 w 21"/>
                  <a:gd name="T3" fmla="*/ 7 h 22"/>
                  <a:gd name="T4" fmla="*/ 0 w 21"/>
                  <a:gd name="T5" fmla="*/ 15 h 22"/>
                  <a:gd name="T6" fmla="*/ 21 w 21"/>
                  <a:gd name="T7" fmla="*/ 22 h 22"/>
                  <a:gd name="T8" fmla="*/ 19 w 21"/>
                  <a:gd name="T9" fmla="*/ 0 h 22"/>
                </a:gdLst>
                <a:ahLst/>
                <a:cxnLst>
                  <a:cxn ang="0">
                    <a:pos x="T0" y="T1"/>
                  </a:cxn>
                  <a:cxn ang="0">
                    <a:pos x="T2" y="T3"/>
                  </a:cxn>
                  <a:cxn ang="0">
                    <a:pos x="T4" y="T5"/>
                  </a:cxn>
                  <a:cxn ang="0">
                    <a:pos x="T6" y="T7"/>
                  </a:cxn>
                  <a:cxn ang="0">
                    <a:pos x="T8" y="T9"/>
                  </a:cxn>
                </a:cxnLst>
                <a:rect l="0" t="0" r="r" b="b"/>
                <a:pathLst>
                  <a:path w="21" h="22">
                    <a:moveTo>
                      <a:pt x="19" y="0"/>
                    </a:moveTo>
                    <a:cubicBezTo>
                      <a:pt x="14" y="1"/>
                      <a:pt x="9" y="3"/>
                      <a:pt x="5" y="7"/>
                    </a:cubicBezTo>
                    <a:cubicBezTo>
                      <a:pt x="3" y="9"/>
                      <a:pt x="1" y="12"/>
                      <a:pt x="0" y="15"/>
                    </a:cubicBezTo>
                    <a:cubicBezTo>
                      <a:pt x="21" y="22"/>
                      <a:pt x="21" y="22"/>
                      <a:pt x="21" y="22"/>
                    </a:cubicBezTo>
                    <a:lnTo>
                      <a:pt x="1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220" name="Freeform 385"/>
              <p:cNvSpPr>
                <a:spLocks/>
              </p:cNvSpPr>
              <p:nvPr/>
            </p:nvSpPr>
            <p:spPr bwMode="auto">
              <a:xfrm>
                <a:off x="6130" y="1975"/>
                <a:ext cx="14" cy="31"/>
              </a:xfrm>
              <a:custGeom>
                <a:avLst/>
                <a:gdLst>
                  <a:gd name="T0" fmla="*/ 10 w 10"/>
                  <a:gd name="T1" fmla="*/ 2 h 22"/>
                  <a:gd name="T2" fmla="*/ 0 w 10"/>
                  <a:gd name="T3" fmla="*/ 0 h 22"/>
                  <a:gd name="T4" fmla="*/ 2 w 10"/>
                  <a:gd name="T5" fmla="*/ 22 h 22"/>
                  <a:gd name="T6" fmla="*/ 10 w 10"/>
                  <a:gd name="T7" fmla="*/ 2 h 22"/>
                </a:gdLst>
                <a:ahLst/>
                <a:cxnLst>
                  <a:cxn ang="0">
                    <a:pos x="T0" y="T1"/>
                  </a:cxn>
                  <a:cxn ang="0">
                    <a:pos x="T2" y="T3"/>
                  </a:cxn>
                  <a:cxn ang="0">
                    <a:pos x="T4" y="T5"/>
                  </a:cxn>
                  <a:cxn ang="0">
                    <a:pos x="T6" y="T7"/>
                  </a:cxn>
                </a:cxnLst>
                <a:rect l="0" t="0" r="r" b="b"/>
                <a:pathLst>
                  <a:path w="10" h="22">
                    <a:moveTo>
                      <a:pt x="10" y="2"/>
                    </a:moveTo>
                    <a:cubicBezTo>
                      <a:pt x="7" y="1"/>
                      <a:pt x="4" y="0"/>
                      <a:pt x="0" y="0"/>
                    </a:cubicBezTo>
                    <a:cubicBezTo>
                      <a:pt x="2" y="22"/>
                      <a:pt x="2" y="22"/>
                      <a:pt x="2" y="22"/>
                    </a:cubicBezTo>
                    <a:lnTo>
                      <a:pt x="10" y="2"/>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221" name="Freeform 386"/>
              <p:cNvSpPr>
                <a:spLocks/>
              </p:cNvSpPr>
              <p:nvPr/>
            </p:nvSpPr>
            <p:spPr bwMode="auto">
              <a:xfrm>
                <a:off x="6099" y="1996"/>
                <a:ext cx="33" cy="41"/>
              </a:xfrm>
              <a:custGeom>
                <a:avLst/>
                <a:gdLst>
                  <a:gd name="T0" fmla="*/ 3 w 24"/>
                  <a:gd name="T1" fmla="*/ 0 h 29"/>
                  <a:gd name="T2" fmla="*/ 8 w 24"/>
                  <a:gd name="T3" fmla="*/ 23 h 29"/>
                  <a:gd name="T4" fmla="*/ 23 w 24"/>
                  <a:gd name="T5" fmla="*/ 29 h 29"/>
                  <a:gd name="T6" fmla="*/ 24 w 24"/>
                  <a:gd name="T7" fmla="*/ 7 h 29"/>
                  <a:gd name="T8" fmla="*/ 3 w 24"/>
                  <a:gd name="T9" fmla="*/ 0 h 29"/>
                </a:gdLst>
                <a:ahLst/>
                <a:cxnLst>
                  <a:cxn ang="0">
                    <a:pos x="T0" y="T1"/>
                  </a:cxn>
                  <a:cxn ang="0">
                    <a:pos x="T2" y="T3"/>
                  </a:cxn>
                  <a:cxn ang="0">
                    <a:pos x="T4" y="T5"/>
                  </a:cxn>
                  <a:cxn ang="0">
                    <a:pos x="T6" y="T7"/>
                  </a:cxn>
                  <a:cxn ang="0">
                    <a:pos x="T8" y="T9"/>
                  </a:cxn>
                </a:cxnLst>
                <a:rect l="0" t="0" r="r" b="b"/>
                <a:pathLst>
                  <a:path w="24" h="29">
                    <a:moveTo>
                      <a:pt x="3" y="0"/>
                    </a:moveTo>
                    <a:cubicBezTo>
                      <a:pt x="0" y="8"/>
                      <a:pt x="2" y="17"/>
                      <a:pt x="8" y="23"/>
                    </a:cubicBezTo>
                    <a:cubicBezTo>
                      <a:pt x="12" y="27"/>
                      <a:pt x="18" y="29"/>
                      <a:pt x="23" y="29"/>
                    </a:cubicBezTo>
                    <a:cubicBezTo>
                      <a:pt x="24" y="7"/>
                      <a:pt x="24" y="7"/>
                      <a:pt x="24" y="7"/>
                    </a:cubicBezTo>
                    <a:lnTo>
                      <a:pt x="3" y="0"/>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222" name="Freeform 387"/>
              <p:cNvSpPr>
                <a:spLocks/>
              </p:cNvSpPr>
              <p:nvPr/>
            </p:nvSpPr>
            <p:spPr bwMode="auto">
              <a:xfrm>
                <a:off x="6132" y="1978"/>
                <a:ext cx="21" cy="28"/>
              </a:xfrm>
              <a:custGeom>
                <a:avLst/>
                <a:gdLst>
                  <a:gd name="T0" fmla="*/ 0 w 15"/>
                  <a:gd name="T1" fmla="*/ 20 h 20"/>
                  <a:gd name="T2" fmla="*/ 15 w 15"/>
                  <a:gd name="T3" fmla="*/ 5 h 20"/>
                  <a:gd name="T4" fmla="*/ 8 w 15"/>
                  <a:gd name="T5" fmla="*/ 0 h 20"/>
                  <a:gd name="T6" fmla="*/ 0 w 15"/>
                  <a:gd name="T7" fmla="*/ 20 h 20"/>
                </a:gdLst>
                <a:ahLst/>
                <a:cxnLst>
                  <a:cxn ang="0">
                    <a:pos x="T0" y="T1"/>
                  </a:cxn>
                  <a:cxn ang="0">
                    <a:pos x="T2" y="T3"/>
                  </a:cxn>
                  <a:cxn ang="0">
                    <a:pos x="T4" y="T5"/>
                  </a:cxn>
                  <a:cxn ang="0">
                    <a:pos x="T6" y="T7"/>
                  </a:cxn>
                </a:cxnLst>
                <a:rect l="0" t="0" r="r" b="b"/>
                <a:pathLst>
                  <a:path w="15" h="20">
                    <a:moveTo>
                      <a:pt x="0" y="20"/>
                    </a:moveTo>
                    <a:cubicBezTo>
                      <a:pt x="15" y="5"/>
                      <a:pt x="15" y="5"/>
                      <a:pt x="15" y="5"/>
                    </a:cubicBezTo>
                    <a:cubicBezTo>
                      <a:pt x="13" y="3"/>
                      <a:pt x="11" y="1"/>
                      <a:pt x="8" y="0"/>
                    </a:cubicBezTo>
                    <a:lnTo>
                      <a:pt x="0" y="2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223" name="Freeform 388"/>
              <p:cNvSpPr>
                <a:spLocks/>
              </p:cNvSpPr>
              <p:nvPr/>
            </p:nvSpPr>
            <p:spPr bwMode="auto">
              <a:xfrm>
                <a:off x="6131" y="2006"/>
                <a:ext cx="10" cy="31"/>
              </a:xfrm>
              <a:custGeom>
                <a:avLst/>
                <a:gdLst>
                  <a:gd name="T0" fmla="*/ 0 w 7"/>
                  <a:gd name="T1" fmla="*/ 22 h 22"/>
                  <a:gd name="T2" fmla="*/ 7 w 7"/>
                  <a:gd name="T3" fmla="*/ 21 h 22"/>
                  <a:gd name="T4" fmla="*/ 1 w 7"/>
                  <a:gd name="T5" fmla="*/ 0 h 22"/>
                  <a:gd name="T6" fmla="*/ 0 w 7"/>
                  <a:gd name="T7" fmla="*/ 22 h 22"/>
                </a:gdLst>
                <a:ahLst/>
                <a:cxnLst>
                  <a:cxn ang="0">
                    <a:pos x="T0" y="T1"/>
                  </a:cxn>
                  <a:cxn ang="0">
                    <a:pos x="T2" y="T3"/>
                  </a:cxn>
                  <a:cxn ang="0">
                    <a:pos x="T4" y="T5"/>
                  </a:cxn>
                  <a:cxn ang="0">
                    <a:pos x="T6" y="T7"/>
                  </a:cxn>
                </a:cxnLst>
                <a:rect l="0" t="0" r="r" b="b"/>
                <a:pathLst>
                  <a:path w="7" h="22">
                    <a:moveTo>
                      <a:pt x="0" y="22"/>
                    </a:moveTo>
                    <a:cubicBezTo>
                      <a:pt x="3" y="22"/>
                      <a:pt x="5" y="22"/>
                      <a:pt x="7" y="21"/>
                    </a:cubicBezTo>
                    <a:cubicBezTo>
                      <a:pt x="1" y="0"/>
                      <a:pt x="1" y="0"/>
                      <a:pt x="1" y="0"/>
                    </a:cubicBezTo>
                    <a:lnTo>
                      <a:pt x="0" y="22"/>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224" name="Freeform 389"/>
              <p:cNvSpPr>
                <a:spLocks/>
              </p:cNvSpPr>
              <p:nvPr/>
            </p:nvSpPr>
            <p:spPr bwMode="auto">
              <a:xfrm>
                <a:off x="6132" y="1985"/>
                <a:ext cx="34" cy="51"/>
              </a:xfrm>
              <a:custGeom>
                <a:avLst/>
                <a:gdLst>
                  <a:gd name="T0" fmla="*/ 6 w 24"/>
                  <a:gd name="T1" fmla="*/ 36 h 36"/>
                  <a:gd name="T2" fmla="*/ 15 w 24"/>
                  <a:gd name="T3" fmla="*/ 31 h 36"/>
                  <a:gd name="T4" fmla="*/ 15 w 24"/>
                  <a:gd name="T5" fmla="*/ 0 h 36"/>
                  <a:gd name="T6" fmla="*/ 0 w 24"/>
                  <a:gd name="T7" fmla="*/ 15 h 36"/>
                  <a:gd name="T8" fmla="*/ 6 w 24"/>
                  <a:gd name="T9" fmla="*/ 36 h 36"/>
                </a:gdLst>
                <a:ahLst/>
                <a:cxnLst>
                  <a:cxn ang="0">
                    <a:pos x="T0" y="T1"/>
                  </a:cxn>
                  <a:cxn ang="0">
                    <a:pos x="T2" y="T3"/>
                  </a:cxn>
                  <a:cxn ang="0">
                    <a:pos x="T4" y="T5"/>
                  </a:cxn>
                  <a:cxn ang="0">
                    <a:pos x="T6" y="T7"/>
                  </a:cxn>
                  <a:cxn ang="0">
                    <a:pos x="T8" y="T9"/>
                  </a:cxn>
                </a:cxnLst>
                <a:rect l="0" t="0" r="r" b="b"/>
                <a:pathLst>
                  <a:path w="24" h="36">
                    <a:moveTo>
                      <a:pt x="6" y="36"/>
                    </a:moveTo>
                    <a:cubicBezTo>
                      <a:pt x="10" y="35"/>
                      <a:pt x="13" y="33"/>
                      <a:pt x="15" y="31"/>
                    </a:cubicBezTo>
                    <a:cubicBezTo>
                      <a:pt x="24" y="22"/>
                      <a:pt x="24" y="8"/>
                      <a:pt x="15" y="0"/>
                    </a:cubicBezTo>
                    <a:cubicBezTo>
                      <a:pt x="0" y="15"/>
                      <a:pt x="0" y="15"/>
                      <a:pt x="0" y="15"/>
                    </a:cubicBezTo>
                    <a:lnTo>
                      <a:pt x="6" y="36"/>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225" name="Freeform 390"/>
              <p:cNvSpPr>
                <a:spLocks/>
              </p:cNvSpPr>
              <p:nvPr/>
            </p:nvSpPr>
            <p:spPr bwMode="auto">
              <a:xfrm>
                <a:off x="5997" y="1807"/>
                <a:ext cx="554" cy="93"/>
              </a:xfrm>
              <a:custGeom>
                <a:avLst/>
                <a:gdLst>
                  <a:gd name="T0" fmla="*/ 396 w 396"/>
                  <a:gd name="T1" fmla="*/ 59 h 66"/>
                  <a:gd name="T2" fmla="*/ 389 w 396"/>
                  <a:gd name="T3" fmla="*/ 66 h 66"/>
                  <a:gd name="T4" fmla="*/ 7 w 396"/>
                  <a:gd name="T5" fmla="*/ 66 h 66"/>
                  <a:gd name="T6" fmla="*/ 0 w 396"/>
                  <a:gd name="T7" fmla="*/ 59 h 66"/>
                  <a:gd name="T8" fmla="*/ 0 w 396"/>
                  <a:gd name="T9" fmla="*/ 7 h 66"/>
                  <a:gd name="T10" fmla="*/ 7 w 396"/>
                  <a:gd name="T11" fmla="*/ 0 h 66"/>
                  <a:gd name="T12" fmla="*/ 389 w 396"/>
                  <a:gd name="T13" fmla="*/ 0 h 66"/>
                  <a:gd name="T14" fmla="*/ 396 w 396"/>
                  <a:gd name="T15" fmla="*/ 7 h 66"/>
                  <a:gd name="T16" fmla="*/ 396 w 396"/>
                  <a:gd name="T17" fmla="*/ 5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6" h="66">
                    <a:moveTo>
                      <a:pt x="396" y="59"/>
                    </a:moveTo>
                    <a:cubicBezTo>
                      <a:pt x="396" y="63"/>
                      <a:pt x="393" y="66"/>
                      <a:pt x="389" y="66"/>
                    </a:cubicBezTo>
                    <a:cubicBezTo>
                      <a:pt x="7" y="66"/>
                      <a:pt x="7" y="66"/>
                      <a:pt x="7" y="66"/>
                    </a:cubicBezTo>
                    <a:cubicBezTo>
                      <a:pt x="4" y="66"/>
                      <a:pt x="0" y="63"/>
                      <a:pt x="0" y="59"/>
                    </a:cubicBezTo>
                    <a:cubicBezTo>
                      <a:pt x="0" y="7"/>
                      <a:pt x="0" y="7"/>
                      <a:pt x="0" y="7"/>
                    </a:cubicBezTo>
                    <a:cubicBezTo>
                      <a:pt x="0" y="3"/>
                      <a:pt x="4" y="0"/>
                      <a:pt x="7" y="0"/>
                    </a:cubicBezTo>
                    <a:cubicBezTo>
                      <a:pt x="389" y="0"/>
                      <a:pt x="389" y="0"/>
                      <a:pt x="389" y="0"/>
                    </a:cubicBezTo>
                    <a:cubicBezTo>
                      <a:pt x="393" y="0"/>
                      <a:pt x="396" y="3"/>
                      <a:pt x="396" y="7"/>
                    </a:cubicBezTo>
                    <a:lnTo>
                      <a:pt x="396" y="59"/>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226" name="Rectangle 391"/>
              <p:cNvSpPr>
                <a:spLocks noChangeArrowheads="1"/>
              </p:cNvSpPr>
              <p:nvPr/>
            </p:nvSpPr>
            <p:spPr bwMode="auto">
              <a:xfrm>
                <a:off x="6009" y="1820"/>
                <a:ext cx="531" cy="69"/>
              </a:xfrm>
              <a:prstGeom prst="rect">
                <a:avLst/>
              </a:prstGeom>
              <a:solidFill>
                <a:srgbClr val="44235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227" name="Freeform 392"/>
              <p:cNvSpPr>
                <a:spLocks noEditPoints="1"/>
              </p:cNvSpPr>
              <p:nvPr/>
            </p:nvSpPr>
            <p:spPr bwMode="auto">
              <a:xfrm>
                <a:off x="6116" y="1833"/>
                <a:ext cx="35" cy="42"/>
              </a:xfrm>
              <a:custGeom>
                <a:avLst/>
                <a:gdLst>
                  <a:gd name="T0" fmla="*/ 2 w 25"/>
                  <a:gd name="T1" fmla="*/ 7 h 30"/>
                  <a:gd name="T2" fmla="*/ 6 w 25"/>
                  <a:gd name="T3" fmla="*/ 7 h 30"/>
                  <a:gd name="T4" fmla="*/ 5 w 25"/>
                  <a:gd name="T5" fmla="*/ 11 h 30"/>
                  <a:gd name="T6" fmla="*/ 2 w 25"/>
                  <a:gd name="T7" fmla="*/ 11 h 30"/>
                  <a:gd name="T8" fmla="*/ 1 w 25"/>
                  <a:gd name="T9" fmla="*/ 15 h 30"/>
                  <a:gd name="T10" fmla="*/ 3 w 25"/>
                  <a:gd name="T11" fmla="*/ 13 h 30"/>
                  <a:gd name="T12" fmla="*/ 6 w 25"/>
                  <a:gd name="T13" fmla="*/ 15 h 30"/>
                  <a:gd name="T14" fmla="*/ 3 w 25"/>
                  <a:gd name="T15" fmla="*/ 17 h 30"/>
                  <a:gd name="T16" fmla="*/ 1 w 25"/>
                  <a:gd name="T17" fmla="*/ 15 h 30"/>
                  <a:gd name="T18" fmla="*/ 1 w 25"/>
                  <a:gd name="T19" fmla="*/ 20 h 30"/>
                  <a:gd name="T20" fmla="*/ 4 w 25"/>
                  <a:gd name="T21" fmla="*/ 20 h 30"/>
                  <a:gd name="T22" fmla="*/ 4 w 25"/>
                  <a:gd name="T23" fmla="*/ 23 h 30"/>
                  <a:gd name="T24" fmla="*/ 1 w 25"/>
                  <a:gd name="T25" fmla="*/ 23 h 30"/>
                  <a:gd name="T26" fmla="*/ 0 w 25"/>
                  <a:gd name="T27" fmla="*/ 27 h 30"/>
                  <a:gd name="T28" fmla="*/ 2 w 25"/>
                  <a:gd name="T29" fmla="*/ 25 h 30"/>
                  <a:gd name="T30" fmla="*/ 5 w 25"/>
                  <a:gd name="T31" fmla="*/ 27 h 30"/>
                  <a:gd name="T32" fmla="*/ 2 w 25"/>
                  <a:gd name="T33" fmla="*/ 30 h 30"/>
                  <a:gd name="T34" fmla="*/ 0 w 25"/>
                  <a:gd name="T35" fmla="*/ 27 h 30"/>
                  <a:gd name="T36" fmla="*/ 9 w 25"/>
                  <a:gd name="T37" fmla="*/ 1 h 30"/>
                  <a:gd name="T38" fmla="*/ 12 w 25"/>
                  <a:gd name="T39" fmla="*/ 1 h 30"/>
                  <a:gd name="T40" fmla="*/ 12 w 25"/>
                  <a:gd name="T41" fmla="*/ 4 h 30"/>
                  <a:gd name="T42" fmla="*/ 9 w 25"/>
                  <a:gd name="T43" fmla="*/ 4 h 30"/>
                  <a:gd name="T44" fmla="*/ 7 w 25"/>
                  <a:gd name="T45" fmla="*/ 15 h 30"/>
                  <a:gd name="T46" fmla="*/ 10 w 25"/>
                  <a:gd name="T47" fmla="*/ 13 h 30"/>
                  <a:gd name="T48" fmla="*/ 12 w 25"/>
                  <a:gd name="T49" fmla="*/ 15 h 30"/>
                  <a:gd name="T50" fmla="*/ 9 w 25"/>
                  <a:gd name="T51" fmla="*/ 17 h 30"/>
                  <a:gd name="T52" fmla="*/ 7 w 25"/>
                  <a:gd name="T53" fmla="*/ 15 h 30"/>
                  <a:gd name="T54" fmla="*/ 15 w 25"/>
                  <a:gd name="T55" fmla="*/ 1 h 30"/>
                  <a:gd name="T56" fmla="*/ 18 w 25"/>
                  <a:gd name="T57" fmla="*/ 1 h 30"/>
                  <a:gd name="T58" fmla="*/ 18 w 25"/>
                  <a:gd name="T59" fmla="*/ 4 h 30"/>
                  <a:gd name="T60" fmla="*/ 15 w 25"/>
                  <a:gd name="T61" fmla="*/ 4 h 30"/>
                  <a:gd name="T62" fmla="*/ 13 w 25"/>
                  <a:gd name="T63" fmla="*/ 15 h 30"/>
                  <a:gd name="T64" fmla="*/ 16 w 25"/>
                  <a:gd name="T65" fmla="*/ 13 h 30"/>
                  <a:gd name="T66" fmla="*/ 18 w 25"/>
                  <a:gd name="T67" fmla="*/ 15 h 30"/>
                  <a:gd name="T68" fmla="*/ 15 w 25"/>
                  <a:gd name="T69" fmla="*/ 17 h 30"/>
                  <a:gd name="T70" fmla="*/ 13 w 25"/>
                  <a:gd name="T71" fmla="*/ 15 h 30"/>
                  <a:gd name="T72" fmla="*/ 21 w 25"/>
                  <a:gd name="T73" fmla="*/ 7 h 30"/>
                  <a:gd name="T74" fmla="*/ 24 w 25"/>
                  <a:gd name="T75" fmla="*/ 7 h 30"/>
                  <a:gd name="T76" fmla="*/ 24 w 25"/>
                  <a:gd name="T77" fmla="*/ 11 h 30"/>
                  <a:gd name="T78" fmla="*/ 21 w 25"/>
                  <a:gd name="T79" fmla="*/ 11 h 30"/>
                  <a:gd name="T80" fmla="*/ 19 w 25"/>
                  <a:gd name="T81" fmla="*/ 15 h 30"/>
                  <a:gd name="T82" fmla="*/ 22 w 25"/>
                  <a:gd name="T83" fmla="*/ 13 h 30"/>
                  <a:gd name="T84" fmla="*/ 24 w 25"/>
                  <a:gd name="T85" fmla="*/ 15 h 30"/>
                  <a:gd name="T86" fmla="*/ 22 w 25"/>
                  <a:gd name="T87" fmla="*/ 17 h 30"/>
                  <a:gd name="T88" fmla="*/ 19 w 25"/>
                  <a:gd name="T89" fmla="*/ 15 h 30"/>
                  <a:gd name="T90" fmla="*/ 20 w 25"/>
                  <a:gd name="T91" fmla="*/ 20 h 30"/>
                  <a:gd name="T92" fmla="*/ 23 w 25"/>
                  <a:gd name="T93" fmla="*/ 20 h 30"/>
                  <a:gd name="T94" fmla="*/ 23 w 25"/>
                  <a:gd name="T95" fmla="*/ 23 h 30"/>
                  <a:gd name="T96" fmla="*/ 19 w 25"/>
                  <a:gd name="T97" fmla="*/ 23 h 30"/>
                  <a:gd name="T98" fmla="*/ 18 w 25"/>
                  <a:gd name="T99" fmla="*/ 27 h 30"/>
                  <a:gd name="T100" fmla="*/ 21 w 25"/>
                  <a:gd name="T101" fmla="*/ 25 h 30"/>
                  <a:gd name="T102" fmla="*/ 23 w 25"/>
                  <a:gd name="T103" fmla="*/ 27 h 30"/>
                  <a:gd name="T104" fmla="*/ 21 w 25"/>
                  <a:gd name="T105" fmla="*/ 30 h 30"/>
                  <a:gd name="T106" fmla="*/ 18 w 25"/>
                  <a:gd name="T107" fmla="*/ 27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 h="30">
                    <a:moveTo>
                      <a:pt x="1" y="9"/>
                    </a:moveTo>
                    <a:cubicBezTo>
                      <a:pt x="1" y="8"/>
                      <a:pt x="2" y="8"/>
                      <a:pt x="2" y="7"/>
                    </a:cubicBezTo>
                    <a:cubicBezTo>
                      <a:pt x="3" y="7"/>
                      <a:pt x="3" y="6"/>
                      <a:pt x="4" y="6"/>
                    </a:cubicBezTo>
                    <a:cubicBezTo>
                      <a:pt x="5" y="6"/>
                      <a:pt x="5" y="7"/>
                      <a:pt x="6" y="7"/>
                    </a:cubicBezTo>
                    <a:cubicBezTo>
                      <a:pt x="6" y="8"/>
                      <a:pt x="6" y="8"/>
                      <a:pt x="6" y="9"/>
                    </a:cubicBezTo>
                    <a:cubicBezTo>
                      <a:pt x="6" y="9"/>
                      <a:pt x="6" y="10"/>
                      <a:pt x="5" y="11"/>
                    </a:cubicBezTo>
                    <a:cubicBezTo>
                      <a:pt x="5" y="11"/>
                      <a:pt x="4" y="11"/>
                      <a:pt x="4" y="11"/>
                    </a:cubicBezTo>
                    <a:cubicBezTo>
                      <a:pt x="3" y="11"/>
                      <a:pt x="2" y="11"/>
                      <a:pt x="2" y="11"/>
                    </a:cubicBezTo>
                    <a:cubicBezTo>
                      <a:pt x="1" y="10"/>
                      <a:pt x="1" y="9"/>
                      <a:pt x="1" y="9"/>
                    </a:cubicBezTo>
                    <a:close/>
                    <a:moveTo>
                      <a:pt x="1" y="15"/>
                    </a:moveTo>
                    <a:cubicBezTo>
                      <a:pt x="1" y="14"/>
                      <a:pt x="1" y="14"/>
                      <a:pt x="2" y="13"/>
                    </a:cubicBezTo>
                    <a:cubicBezTo>
                      <a:pt x="2" y="13"/>
                      <a:pt x="3" y="13"/>
                      <a:pt x="3" y="13"/>
                    </a:cubicBezTo>
                    <a:cubicBezTo>
                      <a:pt x="4" y="13"/>
                      <a:pt x="5" y="13"/>
                      <a:pt x="5" y="13"/>
                    </a:cubicBezTo>
                    <a:cubicBezTo>
                      <a:pt x="6" y="14"/>
                      <a:pt x="6" y="14"/>
                      <a:pt x="6" y="15"/>
                    </a:cubicBezTo>
                    <a:cubicBezTo>
                      <a:pt x="6" y="16"/>
                      <a:pt x="5" y="16"/>
                      <a:pt x="5" y="17"/>
                    </a:cubicBezTo>
                    <a:cubicBezTo>
                      <a:pt x="4" y="17"/>
                      <a:pt x="4" y="17"/>
                      <a:pt x="3" y="17"/>
                    </a:cubicBezTo>
                    <a:cubicBezTo>
                      <a:pt x="2" y="17"/>
                      <a:pt x="2" y="17"/>
                      <a:pt x="1" y="17"/>
                    </a:cubicBezTo>
                    <a:cubicBezTo>
                      <a:pt x="1" y="16"/>
                      <a:pt x="1" y="16"/>
                      <a:pt x="1" y="15"/>
                    </a:cubicBezTo>
                    <a:close/>
                    <a:moveTo>
                      <a:pt x="0" y="21"/>
                    </a:moveTo>
                    <a:cubicBezTo>
                      <a:pt x="0" y="21"/>
                      <a:pt x="0" y="20"/>
                      <a:pt x="1" y="20"/>
                    </a:cubicBezTo>
                    <a:cubicBezTo>
                      <a:pt x="1" y="19"/>
                      <a:pt x="2" y="19"/>
                      <a:pt x="3" y="19"/>
                    </a:cubicBezTo>
                    <a:cubicBezTo>
                      <a:pt x="3" y="19"/>
                      <a:pt x="4" y="19"/>
                      <a:pt x="4" y="20"/>
                    </a:cubicBezTo>
                    <a:cubicBezTo>
                      <a:pt x="5" y="20"/>
                      <a:pt x="5" y="21"/>
                      <a:pt x="5" y="21"/>
                    </a:cubicBezTo>
                    <a:cubicBezTo>
                      <a:pt x="5" y="22"/>
                      <a:pt x="5" y="23"/>
                      <a:pt x="4" y="23"/>
                    </a:cubicBezTo>
                    <a:cubicBezTo>
                      <a:pt x="4" y="23"/>
                      <a:pt x="3" y="24"/>
                      <a:pt x="2" y="24"/>
                    </a:cubicBezTo>
                    <a:cubicBezTo>
                      <a:pt x="2" y="24"/>
                      <a:pt x="1" y="23"/>
                      <a:pt x="1" y="23"/>
                    </a:cubicBezTo>
                    <a:cubicBezTo>
                      <a:pt x="0" y="23"/>
                      <a:pt x="0" y="22"/>
                      <a:pt x="0" y="21"/>
                    </a:cubicBezTo>
                    <a:close/>
                    <a:moveTo>
                      <a:pt x="0" y="27"/>
                    </a:moveTo>
                    <a:cubicBezTo>
                      <a:pt x="0" y="27"/>
                      <a:pt x="0" y="26"/>
                      <a:pt x="0" y="26"/>
                    </a:cubicBezTo>
                    <a:cubicBezTo>
                      <a:pt x="1" y="25"/>
                      <a:pt x="2" y="25"/>
                      <a:pt x="2" y="25"/>
                    </a:cubicBezTo>
                    <a:cubicBezTo>
                      <a:pt x="3" y="25"/>
                      <a:pt x="3" y="25"/>
                      <a:pt x="4" y="26"/>
                    </a:cubicBezTo>
                    <a:cubicBezTo>
                      <a:pt x="4" y="26"/>
                      <a:pt x="5" y="27"/>
                      <a:pt x="5" y="27"/>
                    </a:cubicBezTo>
                    <a:cubicBezTo>
                      <a:pt x="5" y="28"/>
                      <a:pt x="4" y="29"/>
                      <a:pt x="4" y="29"/>
                    </a:cubicBezTo>
                    <a:cubicBezTo>
                      <a:pt x="3" y="30"/>
                      <a:pt x="3" y="30"/>
                      <a:pt x="2" y="30"/>
                    </a:cubicBezTo>
                    <a:cubicBezTo>
                      <a:pt x="1" y="30"/>
                      <a:pt x="1" y="30"/>
                      <a:pt x="0" y="29"/>
                    </a:cubicBezTo>
                    <a:cubicBezTo>
                      <a:pt x="0" y="29"/>
                      <a:pt x="0" y="28"/>
                      <a:pt x="0" y="27"/>
                    </a:cubicBezTo>
                    <a:close/>
                    <a:moveTo>
                      <a:pt x="8" y="3"/>
                    </a:moveTo>
                    <a:cubicBezTo>
                      <a:pt x="8" y="2"/>
                      <a:pt x="8" y="1"/>
                      <a:pt x="9" y="1"/>
                    </a:cubicBezTo>
                    <a:cubicBezTo>
                      <a:pt x="9" y="0"/>
                      <a:pt x="10" y="0"/>
                      <a:pt x="11" y="0"/>
                    </a:cubicBezTo>
                    <a:cubicBezTo>
                      <a:pt x="11" y="0"/>
                      <a:pt x="12" y="0"/>
                      <a:pt x="12" y="1"/>
                    </a:cubicBezTo>
                    <a:cubicBezTo>
                      <a:pt x="13" y="1"/>
                      <a:pt x="13" y="2"/>
                      <a:pt x="13" y="3"/>
                    </a:cubicBezTo>
                    <a:cubicBezTo>
                      <a:pt x="13" y="3"/>
                      <a:pt x="13" y="4"/>
                      <a:pt x="12" y="4"/>
                    </a:cubicBezTo>
                    <a:cubicBezTo>
                      <a:pt x="12" y="5"/>
                      <a:pt x="11" y="5"/>
                      <a:pt x="10" y="5"/>
                    </a:cubicBezTo>
                    <a:cubicBezTo>
                      <a:pt x="10" y="5"/>
                      <a:pt x="9" y="5"/>
                      <a:pt x="9" y="4"/>
                    </a:cubicBezTo>
                    <a:cubicBezTo>
                      <a:pt x="8" y="4"/>
                      <a:pt x="8" y="3"/>
                      <a:pt x="8" y="3"/>
                    </a:cubicBezTo>
                    <a:close/>
                    <a:moveTo>
                      <a:pt x="7" y="15"/>
                    </a:moveTo>
                    <a:cubicBezTo>
                      <a:pt x="7" y="14"/>
                      <a:pt x="7" y="14"/>
                      <a:pt x="8" y="13"/>
                    </a:cubicBezTo>
                    <a:cubicBezTo>
                      <a:pt x="8" y="13"/>
                      <a:pt x="9" y="13"/>
                      <a:pt x="10" y="13"/>
                    </a:cubicBezTo>
                    <a:cubicBezTo>
                      <a:pt x="10" y="13"/>
                      <a:pt x="11" y="13"/>
                      <a:pt x="11" y="13"/>
                    </a:cubicBezTo>
                    <a:cubicBezTo>
                      <a:pt x="12" y="14"/>
                      <a:pt x="12" y="14"/>
                      <a:pt x="12" y="15"/>
                    </a:cubicBezTo>
                    <a:cubicBezTo>
                      <a:pt x="12" y="16"/>
                      <a:pt x="11" y="16"/>
                      <a:pt x="11" y="17"/>
                    </a:cubicBezTo>
                    <a:cubicBezTo>
                      <a:pt x="10" y="17"/>
                      <a:pt x="10" y="17"/>
                      <a:pt x="9" y="17"/>
                    </a:cubicBezTo>
                    <a:cubicBezTo>
                      <a:pt x="8" y="17"/>
                      <a:pt x="8" y="17"/>
                      <a:pt x="7" y="17"/>
                    </a:cubicBezTo>
                    <a:cubicBezTo>
                      <a:pt x="7" y="16"/>
                      <a:pt x="7" y="16"/>
                      <a:pt x="7" y="15"/>
                    </a:cubicBezTo>
                    <a:close/>
                    <a:moveTo>
                      <a:pt x="14" y="3"/>
                    </a:moveTo>
                    <a:cubicBezTo>
                      <a:pt x="14" y="2"/>
                      <a:pt x="14" y="1"/>
                      <a:pt x="15" y="1"/>
                    </a:cubicBezTo>
                    <a:cubicBezTo>
                      <a:pt x="15" y="0"/>
                      <a:pt x="16" y="0"/>
                      <a:pt x="17" y="0"/>
                    </a:cubicBezTo>
                    <a:cubicBezTo>
                      <a:pt x="17" y="0"/>
                      <a:pt x="18" y="0"/>
                      <a:pt x="18" y="1"/>
                    </a:cubicBezTo>
                    <a:cubicBezTo>
                      <a:pt x="19" y="1"/>
                      <a:pt x="19" y="2"/>
                      <a:pt x="19" y="3"/>
                    </a:cubicBezTo>
                    <a:cubicBezTo>
                      <a:pt x="19" y="3"/>
                      <a:pt x="19" y="4"/>
                      <a:pt x="18" y="4"/>
                    </a:cubicBezTo>
                    <a:cubicBezTo>
                      <a:pt x="18" y="5"/>
                      <a:pt x="17" y="5"/>
                      <a:pt x="17" y="5"/>
                    </a:cubicBezTo>
                    <a:cubicBezTo>
                      <a:pt x="16" y="5"/>
                      <a:pt x="15" y="5"/>
                      <a:pt x="15" y="4"/>
                    </a:cubicBezTo>
                    <a:cubicBezTo>
                      <a:pt x="14" y="4"/>
                      <a:pt x="14" y="3"/>
                      <a:pt x="14" y="3"/>
                    </a:cubicBezTo>
                    <a:close/>
                    <a:moveTo>
                      <a:pt x="13" y="15"/>
                    </a:moveTo>
                    <a:cubicBezTo>
                      <a:pt x="13" y="14"/>
                      <a:pt x="14" y="14"/>
                      <a:pt x="14" y="13"/>
                    </a:cubicBezTo>
                    <a:cubicBezTo>
                      <a:pt x="15" y="13"/>
                      <a:pt x="15" y="13"/>
                      <a:pt x="16" y="13"/>
                    </a:cubicBezTo>
                    <a:cubicBezTo>
                      <a:pt x="17" y="13"/>
                      <a:pt x="17" y="13"/>
                      <a:pt x="18" y="13"/>
                    </a:cubicBezTo>
                    <a:cubicBezTo>
                      <a:pt x="18" y="14"/>
                      <a:pt x="18" y="14"/>
                      <a:pt x="18" y="15"/>
                    </a:cubicBezTo>
                    <a:cubicBezTo>
                      <a:pt x="18" y="16"/>
                      <a:pt x="18" y="16"/>
                      <a:pt x="17" y="17"/>
                    </a:cubicBezTo>
                    <a:cubicBezTo>
                      <a:pt x="17" y="17"/>
                      <a:pt x="16" y="17"/>
                      <a:pt x="15" y="17"/>
                    </a:cubicBezTo>
                    <a:cubicBezTo>
                      <a:pt x="15" y="17"/>
                      <a:pt x="14" y="17"/>
                      <a:pt x="14" y="17"/>
                    </a:cubicBezTo>
                    <a:cubicBezTo>
                      <a:pt x="13" y="16"/>
                      <a:pt x="13" y="16"/>
                      <a:pt x="13" y="15"/>
                    </a:cubicBezTo>
                    <a:close/>
                    <a:moveTo>
                      <a:pt x="20" y="9"/>
                    </a:moveTo>
                    <a:cubicBezTo>
                      <a:pt x="20" y="8"/>
                      <a:pt x="20" y="8"/>
                      <a:pt x="21" y="7"/>
                    </a:cubicBezTo>
                    <a:cubicBezTo>
                      <a:pt x="21" y="7"/>
                      <a:pt x="22" y="6"/>
                      <a:pt x="23" y="6"/>
                    </a:cubicBezTo>
                    <a:cubicBezTo>
                      <a:pt x="23" y="6"/>
                      <a:pt x="24" y="7"/>
                      <a:pt x="24" y="7"/>
                    </a:cubicBezTo>
                    <a:cubicBezTo>
                      <a:pt x="25" y="8"/>
                      <a:pt x="25" y="8"/>
                      <a:pt x="25" y="9"/>
                    </a:cubicBezTo>
                    <a:cubicBezTo>
                      <a:pt x="25" y="9"/>
                      <a:pt x="25" y="10"/>
                      <a:pt x="24" y="11"/>
                    </a:cubicBezTo>
                    <a:cubicBezTo>
                      <a:pt x="24" y="11"/>
                      <a:pt x="23" y="11"/>
                      <a:pt x="22" y="11"/>
                    </a:cubicBezTo>
                    <a:cubicBezTo>
                      <a:pt x="22" y="11"/>
                      <a:pt x="21" y="11"/>
                      <a:pt x="21" y="11"/>
                    </a:cubicBezTo>
                    <a:cubicBezTo>
                      <a:pt x="20" y="10"/>
                      <a:pt x="20" y="9"/>
                      <a:pt x="20" y="9"/>
                    </a:cubicBezTo>
                    <a:close/>
                    <a:moveTo>
                      <a:pt x="19" y="15"/>
                    </a:moveTo>
                    <a:cubicBezTo>
                      <a:pt x="19" y="14"/>
                      <a:pt x="20" y="14"/>
                      <a:pt x="20" y="13"/>
                    </a:cubicBezTo>
                    <a:cubicBezTo>
                      <a:pt x="21" y="13"/>
                      <a:pt x="21" y="13"/>
                      <a:pt x="22" y="13"/>
                    </a:cubicBezTo>
                    <a:cubicBezTo>
                      <a:pt x="23" y="13"/>
                      <a:pt x="23" y="13"/>
                      <a:pt x="24" y="13"/>
                    </a:cubicBezTo>
                    <a:cubicBezTo>
                      <a:pt x="24" y="14"/>
                      <a:pt x="24" y="14"/>
                      <a:pt x="24" y="15"/>
                    </a:cubicBezTo>
                    <a:cubicBezTo>
                      <a:pt x="24" y="16"/>
                      <a:pt x="24" y="16"/>
                      <a:pt x="23" y="17"/>
                    </a:cubicBezTo>
                    <a:cubicBezTo>
                      <a:pt x="23" y="17"/>
                      <a:pt x="22" y="17"/>
                      <a:pt x="22" y="17"/>
                    </a:cubicBezTo>
                    <a:cubicBezTo>
                      <a:pt x="21" y="17"/>
                      <a:pt x="20" y="17"/>
                      <a:pt x="20" y="17"/>
                    </a:cubicBezTo>
                    <a:cubicBezTo>
                      <a:pt x="19" y="16"/>
                      <a:pt x="19" y="16"/>
                      <a:pt x="19" y="15"/>
                    </a:cubicBezTo>
                    <a:close/>
                    <a:moveTo>
                      <a:pt x="19" y="21"/>
                    </a:moveTo>
                    <a:cubicBezTo>
                      <a:pt x="19" y="21"/>
                      <a:pt x="19" y="20"/>
                      <a:pt x="20" y="20"/>
                    </a:cubicBezTo>
                    <a:cubicBezTo>
                      <a:pt x="20" y="19"/>
                      <a:pt x="21" y="19"/>
                      <a:pt x="21" y="19"/>
                    </a:cubicBezTo>
                    <a:cubicBezTo>
                      <a:pt x="22" y="19"/>
                      <a:pt x="23" y="19"/>
                      <a:pt x="23" y="20"/>
                    </a:cubicBezTo>
                    <a:cubicBezTo>
                      <a:pt x="24" y="20"/>
                      <a:pt x="24" y="21"/>
                      <a:pt x="24" y="21"/>
                    </a:cubicBezTo>
                    <a:cubicBezTo>
                      <a:pt x="24" y="22"/>
                      <a:pt x="23" y="23"/>
                      <a:pt x="23" y="23"/>
                    </a:cubicBezTo>
                    <a:cubicBezTo>
                      <a:pt x="22" y="23"/>
                      <a:pt x="22" y="24"/>
                      <a:pt x="21" y="24"/>
                    </a:cubicBezTo>
                    <a:cubicBezTo>
                      <a:pt x="20" y="24"/>
                      <a:pt x="20" y="23"/>
                      <a:pt x="19" y="23"/>
                    </a:cubicBezTo>
                    <a:cubicBezTo>
                      <a:pt x="19" y="23"/>
                      <a:pt x="19" y="22"/>
                      <a:pt x="19" y="21"/>
                    </a:cubicBezTo>
                    <a:close/>
                    <a:moveTo>
                      <a:pt x="18" y="27"/>
                    </a:moveTo>
                    <a:cubicBezTo>
                      <a:pt x="18" y="27"/>
                      <a:pt x="19" y="26"/>
                      <a:pt x="19" y="26"/>
                    </a:cubicBezTo>
                    <a:cubicBezTo>
                      <a:pt x="20" y="25"/>
                      <a:pt x="20" y="25"/>
                      <a:pt x="21" y="25"/>
                    </a:cubicBezTo>
                    <a:cubicBezTo>
                      <a:pt x="22" y="25"/>
                      <a:pt x="22" y="25"/>
                      <a:pt x="23" y="26"/>
                    </a:cubicBezTo>
                    <a:cubicBezTo>
                      <a:pt x="23" y="26"/>
                      <a:pt x="23" y="27"/>
                      <a:pt x="23" y="27"/>
                    </a:cubicBezTo>
                    <a:cubicBezTo>
                      <a:pt x="23" y="28"/>
                      <a:pt x="23" y="29"/>
                      <a:pt x="23" y="29"/>
                    </a:cubicBezTo>
                    <a:cubicBezTo>
                      <a:pt x="22" y="30"/>
                      <a:pt x="21" y="30"/>
                      <a:pt x="21" y="30"/>
                    </a:cubicBezTo>
                    <a:cubicBezTo>
                      <a:pt x="20" y="30"/>
                      <a:pt x="20" y="30"/>
                      <a:pt x="19" y="29"/>
                    </a:cubicBezTo>
                    <a:cubicBezTo>
                      <a:pt x="19" y="29"/>
                      <a:pt x="18" y="28"/>
                      <a:pt x="18" y="27"/>
                    </a:cubicBezTo>
                    <a:close/>
                  </a:path>
                </a:pathLst>
              </a:custGeom>
              <a:solidFill>
                <a:srgbClr val="B400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228" name="Freeform 393"/>
              <p:cNvSpPr>
                <a:spLocks noEditPoints="1"/>
              </p:cNvSpPr>
              <p:nvPr/>
            </p:nvSpPr>
            <p:spPr bwMode="auto">
              <a:xfrm>
                <a:off x="6155" y="1833"/>
                <a:ext cx="35" cy="42"/>
              </a:xfrm>
              <a:custGeom>
                <a:avLst/>
                <a:gdLst>
                  <a:gd name="T0" fmla="*/ 2 w 25"/>
                  <a:gd name="T1" fmla="*/ 1 h 30"/>
                  <a:gd name="T2" fmla="*/ 6 w 25"/>
                  <a:gd name="T3" fmla="*/ 1 h 30"/>
                  <a:gd name="T4" fmla="*/ 6 w 25"/>
                  <a:gd name="T5" fmla="*/ 4 h 30"/>
                  <a:gd name="T6" fmla="*/ 2 w 25"/>
                  <a:gd name="T7" fmla="*/ 4 h 30"/>
                  <a:gd name="T8" fmla="*/ 1 w 25"/>
                  <a:gd name="T9" fmla="*/ 9 h 30"/>
                  <a:gd name="T10" fmla="*/ 4 w 25"/>
                  <a:gd name="T11" fmla="*/ 6 h 30"/>
                  <a:gd name="T12" fmla="*/ 6 w 25"/>
                  <a:gd name="T13" fmla="*/ 9 h 30"/>
                  <a:gd name="T14" fmla="*/ 3 w 25"/>
                  <a:gd name="T15" fmla="*/ 11 h 30"/>
                  <a:gd name="T16" fmla="*/ 1 w 25"/>
                  <a:gd name="T17" fmla="*/ 9 h 30"/>
                  <a:gd name="T18" fmla="*/ 1 w 25"/>
                  <a:gd name="T19" fmla="*/ 13 h 30"/>
                  <a:gd name="T20" fmla="*/ 5 w 25"/>
                  <a:gd name="T21" fmla="*/ 13 h 30"/>
                  <a:gd name="T22" fmla="*/ 5 w 25"/>
                  <a:gd name="T23" fmla="*/ 17 h 30"/>
                  <a:gd name="T24" fmla="*/ 1 w 25"/>
                  <a:gd name="T25" fmla="*/ 17 h 30"/>
                  <a:gd name="T26" fmla="*/ 0 w 25"/>
                  <a:gd name="T27" fmla="*/ 21 h 30"/>
                  <a:gd name="T28" fmla="*/ 3 w 25"/>
                  <a:gd name="T29" fmla="*/ 19 h 30"/>
                  <a:gd name="T30" fmla="*/ 5 w 25"/>
                  <a:gd name="T31" fmla="*/ 21 h 30"/>
                  <a:gd name="T32" fmla="*/ 2 w 25"/>
                  <a:gd name="T33" fmla="*/ 24 h 30"/>
                  <a:gd name="T34" fmla="*/ 0 w 25"/>
                  <a:gd name="T35" fmla="*/ 21 h 30"/>
                  <a:gd name="T36" fmla="*/ 7 w 25"/>
                  <a:gd name="T37" fmla="*/ 26 h 30"/>
                  <a:gd name="T38" fmla="*/ 10 w 25"/>
                  <a:gd name="T39" fmla="*/ 26 h 30"/>
                  <a:gd name="T40" fmla="*/ 10 w 25"/>
                  <a:gd name="T41" fmla="*/ 29 h 30"/>
                  <a:gd name="T42" fmla="*/ 6 w 25"/>
                  <a:gd name="T43" fmla="*/ 29 h 30"/>
                  <a:gd name="T44" fmla="*/ 12 w 25"/>
                  <a:gd name="T45" fmla="*/ 27 h 30"/>
                  <a:gd name="T46" fmla="*/ 15 w 25"/>
                  <a:gd name="T47" fmla="*/ 25 h 30"/>
                  <a:gd name="T48" fmla="*/ 17 w 25"/>
                  <a:gd name="T49" fmla="*/ 27 h 30"/>
                  <a:gd name="T50" fmla="*/ 14 w 25"/>
                  <a:gd name="T51" fmla="*/ 30 h 30"/>
                  <a:gd name="T52" fmla="*/ 12 w 25"/>
                  <a:gd name="T53" fmla="*/ 27 h 30"/>
                  <a:gd name="T54" fmla="*/ 21 w 25"/>
                  <a:gd name="T55" fmla="*/ 1 h 30"/>
                  <a:gd name="T56" fmla="*/ 25 w 25"/>
                  <a:gd name="T57" fmla="*/ 1 h 30"/>
                  <a:gd name="T58" fmla="*/ 24 w 25"/>
                  <a:gd name="T59" fmla="*/ 4 h 30"/>
                  <a:gd name="T60" fmla="*/ 21 w 25"/>
                  <a:gd name="T61" fmla="*/ 4 h 30"/>
                  <a:gd name="T62" fmla="*/ 20 w 25"/>
                  <a:gd name="T63" fmla="*/ 9 h 30"/>
                  <a:gd name="T64" fmla="*/ 23 w 25"/>
                  <a:gd name="T65" fmla="*/ 6 h 30"/>
                  <a:gd name="T66" fmla="*/ 25 w 25"/>
                  <a:gd name="T67" fmla="*/ 9 h 30"/>
                  <a:gd name="T68" fmla="*/ 22 w 25"/>
                  <a:gd name="T69" fmla="*/ 11 h 30"/>
                  <a:gd name="T70" fmla="*/ 20 w 25"/>
                  <a:gd name="T71" fmla="*/ 9 h 30"/>
                  <a:gd name="T72" fmla="*/ 20 w 25"/>
                  <a:gd name="T73" fmla="*/ 13 h 30"/>
                  <a:gd name="T74" fmla="*/ 24 w 25"/>
                  <a:gd name="T75" fmla="*/ 13 h 30"/>
                  <a:gd name="T76" fmla="*/ 23 w 25"/>
                  <a:gd name="T77" fmla="*/ 17 h 30"/>
                  <a:gd name="T78" fmla="*/ 20 w 25"/>
                  <a:gd name="T79" fmla="*/ 17 h 30"/>
                  <a:gd name="T80" fmla="*/ 19 w 25"/>
                  <a:gd name="T81" fmla="*/ 21 h 30"/>
                  <a:gd name="T82" fmla="*/ 21 w 25"/>
                  <a:gd name="T83" fmla="*/ 19 h 30"/>
                  <a:gd name="T84" fmla="*/ 24 w 25"/>
                  <a:gd name="T85" fmla="*/ 21 h 30"/>
                  <a:gd name="T86" fmla="*/ 21 w 25"/>
                  <a:gd name="T87" fmla="*/ 24 h 30"/>
                  <a:gd name="T88" fmla="*/ 19 w 25"/>
                  <a:gd name="T89" fmla="*/ 2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5" h="30">
                    <a:moveTo>
                      <a:pt x="2" y="3"/>
                    </a:moveTo>
                    <a:cubicBezTo>
                      <a:pt x="2" y="2"/>
                      <a:pt x="2" y="1"/>
                      <a:pt x="2" y="1"/>
                    </a:cubicBezTo>
                    <a:cubicBezTo>
                      <a:pt x="3" y="0"/>
                      <a:pt x="3" y="0"/>
                      <a:pt x="4" y="0"/>
                    </a:cubicBezTo>
                    <a:cubicBezTo>
                      <a:pt x="5" y="0"/>
                      <a:pt x="5" y="0"/>
                      <a:pt x="6" y="1"/>
                    </a:cubicBezTo>
                    <a:cubicBezTo>
                      <a:pt x="6" y="1"/>
                      <a:pt x="7" y="2"/>
                      <a:pt x="7" y="3"/>
                    </a:cubicBezTo>
                    <a:cubicBezTo>
                      <a:pt x="7" y="3"/>
                      <a:pt x="6" y="4"/>
                      <a:pt x="6" y="4"/>
                    </a:cubicBezTo>
                    <a:cubicBezTo>
                      <a:pt x="5" y="5"/>
                      <a:pt x="5" y="5"/>
                      <a:pt x="4" y="5"/>
                    </a:cubicBezTo>
                    <a:cubicBezTo>
                      <a:pt x="3" y="5"/>
                      <a:pt x="3" y="5"/>
                      <a:pt x="2" y="4"/>
                    </a:cubicBezTo>
                    <a:cubicBezTo>
                      <a:pt x="2" y="4"/>
                      <a:pt x="2" y="3"/>
                      <a:pt x="2" y="3"/>
                    </a:cubicBezTo>
                    <a:close/>
                    <a:moveTo>
                      <a:pt x="1" y="9"/>
                    </a:moveTo>
                    <a:cubicBezTo>
                      <a:pt x="1" y="8"/>
                      <a:pt x="2" y="8"/>
                      <a:pt x="2" y="7"/>
                    </a:cubicBezTo>
                    <a:cubicBezTo>
                      <a:pt x="3" y="7"/>
                      <a:pt x="3" y="6"/>
                      <a:pt x="4" y="6"/>
                    </a:cubicBezTo>
                    <a:cubicBezTo>
                      <a:pt x="5" y="6"/>
                      <a:pt x="5" y="7"/>
                      <a:pt x="6" y="7"/>
                    </a:cubicBezTo>
                    <a:cubicBezTo>
                      <a:pt x="6" y="8"/>
                      <a:pt x="6" y="8"/>
                      <a:pt x="6" y="9"/>
                    </a:cubicBezTo>
                    <a:cubicBezTo>
                      <a:pt x="6" y="9"/>
                      <a:pt x="6" y="10"/>
                      <a:pt x="5" y="11"/>
                    </a:cubicBezTo>
                    <a:cubicBezTo>
                      <a:pt x="5" y="11"/>
                      <a:pt x="4" y="11"/>
                      <a:pt x="3" y="11"/>
                    </a:cubicBezTo>
                    <a:cubicBezTo>
                      <a:pt x="3" y="11"/>
                      <a:pt x="2" y="11"/>
                      <a:pt x="2" y="11"/>
                    </a:cubicBezTo>
                    <a:cubicBezTo>
                      <a:pt x="1" y="10"/>
                      <a:pt x="1" y="9"/>
                      <a:pt x="1" y="9"/>
                    </a:cubicBezTo>
                    <a:close/>
                    <a:moveTo>
                      <a:pt x="1" y="15"/>
                    </a:moveTo>
                    <a:cubicBezTo>
                      <a:pt x="1" y="14"/>
                      <a:pt x="1" y="14"/>
                      <a:pt x="1" y="13"/>
                    </a:cubicBezTo>
                    <a:cubicBezTo>
                      <a:pt x="2" y="13"/>
                      <a:pt x="3" y="13"/>
                      <a:pt x="3" y="13"/>
                    </a:cubicBezTo>
                    <a:cubicBezTo>
                      <a:pt x="4" y="13"/>
                      <a:pt x="5" y="13"/>
                      <a:pt x="5" y="13"/>
                    </a:cubicBezTo>
                    <a:cubicBezTo>
                      <a:pt x="5" y="14"/>
                      <a:pt x="6" y="14"/>
                      <a:pt x="6" y="15"/>
                    </a:cubicBezTo>
                    <a:cubicBezTo>
                      <a:pt x="5" y="16"/>
                      <a:pt x="5" y="16"/>
                      <a:pt x="5" y="17"/>
                    </a:cubicBezTo>
                    <a:cubicBezTo>
                      <a:pt x="4" y="17"/>
                      <a:pt x="3" y="17"/>
                      <a:pt x="3" y="17"/>
                    </a:cubicBezTo>
                    <a:cubicBezTo>
                      <a:pt x="2" y="17"/>
                      <a:pt x="2" y="17"/>
                      <a:pt x="1" y="17"/>
                    </a:cubicBezTo>
                    <a:cubicBezTo>
                      <a:pt x="1" y="16"/>
                      <a:pt x="1" y="16"/>
                      <a:pt x="1" y="15"/>
                    </a:cubicBezTo>
                    <a:close/>
                    <a:moveTo>
                      <a:pt x="0" y="21"/>
                    </a:moveTo>
                    <a:cubicBezTo>
                      <a:pt x="0" y="21"/>
                      <a:pt x="0" y="20"/>
                      <a:pt x="1" y="20"/>
                    </a:cubicBezTo>
                    <a:cubicBezTo>
                      <a:pt x="1" y="19"/>
                      <a:pt x="2" y="19"/>
                      <a:pt x="3" y="19"/>
                    </a:cubicBezTo>
                    <a:cubicBezTo>
                      <a:pt x="3" y="19"/>
                      <a:pt x="4" y="19"/>
                      <a:pt x="4" y="20"/>
                    </a:cubicBezTo>
                    <a:cubicBezTo>
                      <a:pt x="5" y="20"/>
                      <a:pt x="5" y="21"/>
                      <a:pt x="5" y="21"/>
                    </a:cubicBezTo>
                    <a:cubicBezTo>
                      <a:pt x="5" y="22"/>
                      <a:pt x="5" y="23"/>
                      <a:pt x="4" y="23"/>
                    </a:cubicBezTo>
                    <a:cubicBezTo>
                      <a:pt x="3" y="23"/>
                      <a:pt x="3" y="24"/>
                      <a:pt x="2" y="24"/>
                    </a:cubicBezTo>
                    <a:cubicBezTo>
                      <a:pt x="2" y="24"/>
                      <a:pt x="1" y="23"/>
                      <a:pt x="1" y="23"/>
                    </a:cubicBezTo>
                    <a:cubicBezTo>
                      <a:pt x="0" y="23"/>
                      <a:pt x="0" y="22"/>
                      <a:pt x="0" y="21"/>
                    </a:cubicBezTo>
                    <a:close/>
                    <a:moveTo>
                      <a:pt x="6" y="27"/>
                    </a:moveTo>
                    <a:cubicBezTo>
                      <a:pt x="6" y="27"/>
                      <a:pt x="6" y="26"/>
                      <a:pt x="7" y="26"/>
                    </a:cubicBezTo>
                    <a:cubicBezTo>
                      <a:pt x="7" y="25"/>
                      <a:pt x="8" y="25"/>
                      <a:pt x="8" y="25"/>
                    </a:cubicBezTo>
                    <a:cubicBezTo>
                      <a:pt x="9" y="25"/>
                      <a:pt x="10" y="25"/>
                      <a:pt x="10" y="26"/>
                    </a:cubicBezTo>
                    <a:cubicBezTo>
                      <a:pt x="10" y="26"/>
                      <a:pt x="11" y="27"/>
                      <a:pt x="11" y="27"/>
                    </a:cubicBezTo>
                    <a:cubicBezTo>
                      <a:pt x="11" y="28"/>
                      <a:pt x="10" y="29"/>
                      <a:pt x="10" y="29"/>
                    </a:cubicBezTo>
                    <a:cubicBezTo>
                      <a:pt x="9" y="30"/>
                      <a:pt x="9" y="30"/>
                      <a:pt x="8" y="30"/>
                    </a:cubicBezTo>
                    <a:cubicBezTo>
                      <a:pt x="8" y="30"/>
                      <a:pt x="7" y="30"/>
                      <a:pt x="6" y="29"/>
                    </a:cubicBezTo>
                    <a:cubicBezTo>
                      <a:pt x="6" y="29"/>
                      <a:pt x="6" y="28"/>
                      <a:pt x="6" y="27"/>
                    </a:cubicBezTo>
                    <a:close/>
                    <a:moveTo>
                      <a:pt x="12" y="27"/>
                    </a:moveTo>
                    <a:cubicBezTo>
                      <a:pt x="12" y="27"/>
                      <a:pt x="12" y="26"/>
                      <a:pt x="13" y="26"/>
                    </a:cubicBezTo>
                    <a:cubicBezTo>
                      <a:pt x="13" y="25"/>
                      <a:pt x="14" y="25"/>
                      <a:pt x="15" y="25"/>
                    </a:cubicBezTo>
                    <a:cubicBezTo>
                      <a:pt x="15" y="25"/>
                      <a:pt x="16" y="25"/>
                      <a:pt x="16" y="26"/>
                    </a:cubicBezTo>
                    <a:cubicBezTo>
                      <a:pt x="17" y="26"/>
                      <a:pt x="17" y="27"/>
                      <a:pt x="17" y="27"/>
                    </a:cubicBezTo>
                    <a:cubicBezTo>
                      <a:pt x="17" y="28"/>
                      <a:pt x="17" y="29"/>
                      <a:pt x="16" y="29"/>
                    </a:cubicBezTo>
                    <a:cubicBezTo>
                      <a:pt x="16" y="30"/>
                      <a:pt x="15" y="30"/>
                      <a:pt x="14" y="30"/>
                    </a:cubicBezTo>
                    <a:cubicBezTo>
                      <a:pt x="14" y="30"/>
                      <a:pt x="13" y="30"/>
                      <a:pt x="13" y="29"/>
                    </a:cubicBezTo>
                    <a:cubicBezTo>
                      <a:pt x="12" y="29"/>
                      <a:pt x="12" y="28"/>
                      <a:pt x="12" y="27"/>
                    </a:cubicBezTo>
                    <a:close/>
                    <a:moveTo>
                      <a:pt x="20" y="3"/>
                    </a:moveTo>
                    <a:cubicBezTo>
                      <a:pt x="20" y="2"/>
                      <a:pt x="21" y="1"/>
                      <a:pt x="21" y="1"/>
                    </a:cubicBezTo>
                    <a:cubicBezTo>
                      <a:pt x="22" y="0"/>
                      <a:pt x="22" y="0"/>
                      <a:pt x="23" y="0"/>
                    </a:cubicBezTo>
                    <a:cubicBezTo>
                      <a:pt x="24" y="0"/>
                      <a:pt x="24" y="0"/>
                      <a:pt x="25" y="1"/>
                    </a:cubicBezTo>
                    <a:cubicBezTo>
                      <a:pt x="25" y="1"/>
                      <a:pt x="25" y="2"/>
                      <a:pt x="25" y="3"/>
                    </a:cubicBezTo>
                    <a:cubicBezTo>
                      <a:pt x="25" y="3"/>
                      <a:pt x="25" y="4"/>
                      <a:pt x="24" y="4"/>
                    </a:cubicBezTo>
                    <a:cubicBezTo>
                      <a:pt x="24" y="5"/>
                      <a:pt x="23" y="5"/>
                      <a:pt x="23" y="5"/>
                    </a:cubicBezTo>
                    <a:cubicBezTo>
                      <a:pt x="22" y="5"/>
                      <a:pt x="21" y="5"/>
                      <a:pt x="21" y="4"/>
                    </a:cubicBezTo>
                    <a:cubicBezTo>
                      <a:pt x="21" y="4"/>
                      <a:pt x="20" y="3"/>
                      <a:pt x="20" y="3"/>
                    </a:cubicBezTo>
                    <a:close/>
                    <a:moveTo>
                      <a:pt x="20" y="9"/>
                    </a:moveTo>
                    <a:cubicBezTo>
                      <a:pt x="20" y="8"/>
                      <a:pt x="20" y="8"/>
                      <a:pt x="21" y="7"/>
                    </a:cubicBezTo>
                    <a:cubicBezTo>
                      <a:pt x="21" y="7"/>
                      <a:pt x="22" y="6"/>
                      <a:pt x="23" y="6"/>
                    </a:cubicBezTo>
                    <a:cubicBezTo>
                      <a:pt x="23" y="6"/>
                      <a:pt x="24" y="7"/>
                      <a:pt x="24" y="7"/>
                    </a:cubicBezTo>
                    <a:cubicBezTo>
                      <a:pt x="25" y="8"/>
                      <a:pt x="25" y="8"/>
                      <a:pt x="25" y="9"/>
                    </a:cubicBezTo>
                    <a:cubicBezTo>
                      <a:pt x="25" y="9"/>
                      <a:pt x="24" y="10"/>
                      <a:pt x="24" y="11"/>
                    </a:cubicBezTo>
                    <a:cubicBezTo>
                      <a:pt x="23" y="11"/>
                      <a:pt x="23" y="11"/>
                      <a:pt x="22" y="11"/>
                    </a:cubicBezTo>
                    <a:cubicBezTo>
                      <a:pt x="21" y="11"/>
                      <a:pt x="21" y="11"/>
                      <a:pt x="20" y="11"/>
                    </a:cubicBezTo>
                    <a:cubicBezTo>
                      <a:pt x="20" y="10"/>
                      <a:pt x="20" y="9"/>
                      <a:pt x="20" y="9"/>
                    </a:cubicBezTo>
                    <a:close/>
                    <a:moveTo>
                      <a:pt x="19" y="15"/>
                    </a:moveTo>
                    <a:cubicBezTo>
                      <a:pt x="19" y="14"/>
                      <a:pt x="20" y="14"/>
                      <a:pt x="20" y="13"/>
                    </a:cubicBezTo>
                    <a:cubicBezTo>
                      <a:pt x="21" y="13"/>
                      <a:pt x="21" y="13"/>
                      <a:pt x="22" y="13"/>
                    </a:cubicBezTo>
                    <a:cubicBezTo>
                      <a:pt x="23" y="13"/>
                      <a:pt x="23" y="13"/>
                      <a:pt x="24" y="13"/>
                    </a:cubicBezTo>
                    <a:cubicBezTo>
                      <a:pt x="24" y="14"/>
                      <a:pt x="24" y="14"/>
                      <a:pt x="24" y="15"/>
                    </a:cubicBezTo>
                    <a:cubicBezTo>
                      <a:pt x="24" y="16"/>
                      <a:pt x="24" y="16"/>
                      <a:pt x="23" y="17"/>
                    </a:cubicBezTo>
                    <a:cubicBezTo>
                      <a:pt x="23" y="17"/>
                      <a:pt x="22" y="17"/>
                      <a:pt x="21" y="17"/>
                    </a:cubicBezTo>
                    <a:cubicBezTo>
                      <a:pt x="21" y="17"/>
                      <a:pt x="20" y="17"/>
                      <a:pt x="20" y="17"/>
                    </a:cubicBezTo>
                    <a:cubicBezTo>
                      <a:pt x="19" y="16"/>
                      <a:pt x="19" y="16"/>
                      <a:pt x="19" y="15"/>
                    </a:cubicBezTo>
                    <a:close/>
                    <a:moveTo>
                      <a:pt x="19" y="21"/>
                    </a:moveTo>
                    <a:cubicBezTo>
                      <a:pt x="19" y="21"/>
                      <a:pt x="19" y="20"/>
                      <a:pt x="20" y="20"/>
                    </a:cubicBezTo>
                    <a:cubicBezTo>
                      <a:pt x="20" y="19"/>
                      <a:pt x="21" y="19"/>
                      <a:pt x="21" y="19"/>
                    </a:cubicBezTo>
                    <a:cubicBezTo>
                      <a:pt x="22" y="19"/>
                      <a:pt x="23" y="19"/>
                      <a:pt x="23" y="20"/>
                    </a:cubicBezTo>
                    <a:cubicBezTo>
                      <a:pt x="23" y="20"/>
                      <a:pt x="24" y="21"/>
                      <a:pt x="24" y="21"/>
                    </a:cubicBezTo>
                    <a:cubicBezTo>
                      <a:pt x="23" y="22"/>
                      <a:pt x="23" y="23"/>
                      <a:pt x="23" y="23"/>
                    </a:cubicBezTo>
                    <a:cubicBezTo>
                      <a:pt x="22" y="23"/>
                      <a:pt x="22" y="24"/>
                      <a:pt x="21" y="24"/>
                    </a:cubicBezTo>
                    <a:cubicBezTo>
                      <a:pt x="20" y="24"/>
                      <a:pt x="20" y="23"/>
                      <a:pt x="19" y="23"/>
                    </a:cubicBezTo>
                    <a:cubicBezTo>
                      <a:pt x="19" y="23"/>
                      <a:pt x="19" y="22"/>
                      <a:pt x="19" y="21"/>
                    </a:cubicBezTo>
                    <a:close/>
                  </a:path>
                </a:pathLst>
              </a:custGeom>
              <a:solidFill>
                <a:srgbClr val="B400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229" name="Freeform 394"/>
              <p:cNvSpPr>
                <a:spLocks noEditPoints="1"/>
              </p:cNvSpPr>
              <p:nvPr/>
            </p:nvSpPr>
            <p:spPr bwMode="auto">
              <a:xfrm>
                <a:off x="6195" y="1833"/>
                <a:ext cx="42" cy="42"/>
              </a:xfrm>
              <a:custGeom>
                <a:avLst/>
                <a:gdLst>
                  <a:gd name="T0" fmla="*/ 1 w 30"/>
                  <a:gd name="T1" fmla="*/ 1 h 30"/>
                  <a:gd name="T2" fmla="*/ 5 w 30"/>
                  <a:gd name="T3" fmla="*/ 1 h 30"/>
                  <a:gd name="T4" fmla="*/ 5 w 30"/>
                  <a:gd name="T5" fmla="*/ 4 h 30"/>
                  <a:gd name="T6" fmla="*/ 1 w 30"/>
                  <a:gd name="T7" fmla="*/ 4 h 30"/>
                  <a:gd name="T8" fmla="*/ 7 w 30"/>
                  <a:gd name="T9" fmla="*/ 3 h 30"/>
                  <a:gd name="T10" fmla="*/ 9 w 30"/>
                  <a:gd name="T11" fmla="*/ 0 h 30"/>
                  <a:gd name="T12" fmla="*/ 12 w 30"/>
                  <a:gd name="T13" fmla="*/ 3 h 30"/>
                  <a:gd name="T14" fmla="*/ 9 w 30"/>
                  <a:gd name="T15" fmla="*/ 5 h 30"/>
                  <a:gd name="T16" fmla="*/ 7 w 30"/>
                  <a:gd name="T17" fmla="*/ 3 h 30"/>
                  <a:gd name="T18" fmla="*/ 14 w 30"/>
                  <a:gd name="T19" fmla="*/ 1 h 30"/>
                  <a:gd name="T20" fmla="*/ 17 w 30"/>
                  <a:gd name="T21" fmla="*/ 1 h 30"/>
                  <a:gd name="T22" fmla="*/ 17 w 30"/>
                  <a:gd name="T23" fmla="*/ 4 h 30"/>
                  <a:gd name="T24" fmla="*/ 14 w 30"/>
                  <a:gd name="T25" fmla="*/ 4 h 30"/>
                  <a:gd name="T26" fmla="*/ 13 w 30"/>
                  <a:gd name="T27" fmla="*/ 9 h 30"/>
                  <a:gd name="T28" fmla="*/ 15 w 30"/>
                  <a:gd name="T29" fmla="*/ 6 h 30"/>
                  <a:gd name="T30" fmla="*/ 17 w 30"/>
                  <a:gd name="T31" fmla="*/ 9 h 30"/>
                  <a:gd name="T32" fmla="*/ 15 w 30"/>
                  <a:gd name="T33" fmla="*/ 11 h 30"/>
                  <a:gd name="T34" fmla="*/ 13 w 30"/>
                  <a:gd name="T35" fmla="*/ 9 h 30"/>
                  <a:gd name="T36" fmla="*/ 13 w 30"/>
                  <a:gd name="T37" fmla="*/ 13 h 30"/>
                  <a:gd name="T38" fmla="*/ 16 w 30"/>
                  <a:gd name="T39" fmla="*/ 13 h 30"/>
                  <a:gd name="T40" fmla="*/ 16 w 30"/>
                  <a:gd name="T41" fmla="*/ 17 h 30"/>
                  <a:gd name="T42" fmla="*/ 12 w 30"/>
                  <a:gd name="T43" fmla="*/ 17 h 30"/>
                  <a:gd name="T44" fmla="*/ 11 w 30"/>
                  <a:gd name="T45" fmla="*/ 21 h 30"/>
                  <a:gd name="T46" fmla="*/ 14 w 30"/>
                  <a:gd name="T47" fmla="*/ 19 h 30"/>
                  <a:gd name="T48" fmla="*/ 16 w 30"/>
                  <a:gd name="T49" fmla="*/ 21 h 30"/>
                  <a:gd name="T50" fmla="*/ 14 w 30"/>
                  <a:gd name="T51" fmla="*/ 24 h 30"/>
                  <a:gd name="T52" fmla="*/ 11 w 30"/>
                  <a:gd name="T53" fmla="*/ 21 h 30"/>
                  <a:gd name="T54" fmla="*/ 12 w 30"/>
                  <a:gd name="T55" fmla="*/ 26 h 30"/>
                  <a:gd name="T56" fmla="*/ 15 w 30"/>
                  <a:gd name="T57" fmla="*/ 26 h 30"/>
                  <a:gd name="T58" fmla="*/ 15 w 30"/>
                  <a:gd name="T59" fmla="*/ 29 h 30"/>
                  <a:gd name="T60" fmla="*/ 12 w 30"/>
                  <a:gd name="T61" fmla="*/ 29 h 30"/>
                  <a:gd name="T62" fmla="*/ 19 w 30"/>
                  <a:gd name="T63" fmla="*/ 3 h 30"/>
                  <a:gd name="T64" fmla="*/ 22 w 30"/>
                  <a:gd name="T65" fmla="*/ 0 h 30"/>
                  <a:gd name="T66" fmla="*/ 24 w 30"/>
                  <a:gd name="T67" fmla="*/ 3 h 30"/>
                  <a:gd name="T68" fmla="*/ 22 w 30"/>
                  <a:gd name="T69" fmla="*/ 5 h 30"/>
                  <a:gd name="T70" fmla="*/ 19 w 30"/>
                  <a:gd name="T71" fmla="*/ 3 h 30"/>
                  <a:gd name="T72" fmla="*/ 26 w 30"/>
                  <a:gd name="T73" fmla="*/ 1 h 30"/>
                  <a:gd name="T74" fmla="*/ 30 w 30"/>
                  <a:gd name="T75" fmla="*/ 1 h 30"/>
                  <a:gd name="T76" fmla="*/ 30 w 30"/>
                  <a:gd name="T77" fmla="*/ 4 h 30"/>
                  <a:gd name="T78" fmla="*/ 26 w 30"/>
                  <a:gd name="T79" fmla="*/ 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0" h="30">
                    <a:moveTo>
                      <a:pt x="0" y="3"/>
                    </a:moveTo>
                    <a:cubicBezTo>
                      <a:pt x="0" y="2"/>
                      <a:pt x="1" y="1"/>
                      <a:pt x="1" y="1"/>
                    </a:cubicBezTo>
                    <a:cubicBezTo>
                      <a:pt x="2" y="0"/>
                      <a:pt x="2" y="0"/>
                      <a:pt x="3" y="0"/>
                    </a:cubicBezTo>
                    <a:cubicBezTo>
                      <a:pt x="4" y="0"/>
                      <a:pt x="4" y="0"/>
                      <a:pt x="5" y="1"/>
                    </a:cubicBezTo>
                    <a:cubicBezTo>
                      <a:pt x="5" y="1"/>
                      <a:pt x="5" y="2"/>
                      <a:pt x="5" y="3"/>
                    </a:cubicBezTo>
                    <a:cubicBezTo>
                      <a:pt x="5" y="3"/>
                      <a:pt x="5" y="4"/>
                      <a:pt x="5" y="4"/>
                    </a:cubicBezTo>
                    <a:cubicBezTo>
                      <a:pt x="4" y="5"/>
                      <a:pt x="3" y="5"/>
                      <a:pt x="3" y="5"/>
                    </a:cubicBezTo>
                    <a:cubicBezTo>
                      <a:pt x="2" y="5"/>
                      <a:pt x="2" y="5"/>
                      <a:pt x="1" y="4"/>
                    </a:cubicBezTo>
                    <a:cubicBezTo>
                      <a:pt x="1" y="4"/>
                      <a:pt x="0" y="3"/>
                      <a:pt x="0" y="3"/>
                    </a:cubicBezTo>
                    <a:close/>
                    <a:moveTo>
                      <a:pt x="7" y="3"/>
                    </a:moveTo>
                    <a:cubicBezTo>
                      <a:pt x="7" y="2"/>
                      <a:pt x="7" y="1"/>
                      <a:pt x="7" y="1"/>
                    </a:cubicBezTo>
                    <a:cubicBezTo>
                      <a:pt x="8" y="0"/>
                      <a:pt x="9" y="0"/>
                      <a:pt x="9" y="0"/>
                    </a:cubicBezTo>
                    <a:cubicBezTo>
                      <a:pt x="10" y="0"/>
                      <a:pt x="10" y="0"/>
                      <a:pt x="11" y="1"/>
                    </a:cubicBezTo>
                    <a:cubicBezTo>
                      <a:pt x="11" y="1"/>
                      <a:pt x="12" y="2"/>
                      <a:pt x="12" y="3"/>
                    </a:cubicBezTo>
                    <a:cubicBezTo>
                      <a:pt x="12" y="3"/>
                      <a:pt x="11" y="4"/>
                      <a:pt x="11" y="4"/>
                    </a:cubicBezTo>
                    <a:cubicBezTo>
                      <a:pt x="10" y="5"/>
                      <a:pt x="10" y="5"/>
                      <a:pt x="9" y="5"/>
                    </a:cubicBezTo>
                    <a:cubicBezTo>
                      <a:pt x="8" y="5"/>
                      <a:pt x="8" y="5"/>
                      <a:pt x="7" y="4"/>
                    </a:cubicBezTo>
                    <a:cubicBezTo>
                      <a:pt x="7" y="4"/>
                      <a:pt x="7" y="3"/>
                      <a:pt x="7" y="3"/>
                    </a:cubicBezTo>
                    <a:close/>
                    <a:moveTo>
                      <a:pt x="13" y="3"/>
                    </a:moveTo>
                    <a:cubicBezTo>
                      <a:pt x="13" y="2"/>
                      <a:pt x="13" y="1"/>
                      <a:pt x="14" y="1"/>
                    </a:cubicBezTo>
                    <a:cubicBezTo>
                      <a:pt x="14" y="0"/>
                      <a:pt x="15" y="0"/>
                      <a:pt x="15" y="0"/>
                    </a:cubicBezTo>
                    <a:cubicBezTo>
                      <a:pt x="16" y="0"/>
                      <a:pt x="17" y="0"/>
                      <a:pt x="17" y="1"/>
                    </a:cubicBezTo>
                    <a:cubicBezTo>
                      <a:pt x="18" y="1"/>
                      <a:pt x="18" y="2"/>
                      <a:pt x="18" y="3"/>
                    </a:cubicBezTo>
                    <a:cubicBezTo>
                      <a:pt x="18" y="3"/>
                      <a:pt x="18" y="4"/>
                      <a:pt x="17" y="4"/>
                    </a:cubicBezTo>
                    <a:cubicBezTo>
                      <a:pt x="17" y="5"/>
                      <a:pt x="16" y="5"/>
                      <a:pt x="15" y="5"/>
                    </a:cubicBezTo>
                    <a:cubicBezTo>
                      <a:pt x="15" y="5"/>
                      <a:pt x="14" y="5"/>
                      <a:pt x="14" y="4"/>
                    </a:cubicBezTo>
                    <a:cubicBezTo>
                      <a:pt x="13" y="4"/>
                      <a:pt x="13" y="3"/>
                      <a:pt x="13" y="3"/>
                    </a:cubicBezTo>
                    <a:close/>
                    <a:moveTo>
                      <a:pt x="13" y="9"/>
                    </a:moveTo>
                    <a:cubicBezTo>
                      <a:pt x="13" y="8"/>
                      <a:pt x="13" y="8"/>
                      <a:pt x="13" y="7"/>
                    </a:cubicBezTo>
                    <a:cubicBezTo>
                      <a:pt x="14" y="7"/>
                      <a:pt x="15" y="6"/>
                      <a:pt x="15" y="6"/>
                    </a:cubicBezTo>
                    <a:cubicBezTo>
                      <a:pt x="16" y="6"/>
                      <a:pt x="16" y="7"/>
                      <a:pt x="17" y="7"/>
                    </a:cubicBezTo>
                    <a:cubicBezTo>
                      <a:pt x="17" y="8"/>
                      <a:pt x="18" y="8"/>
                      <a:pt x="17" y="9"/>
                    </a:cubicBezTo>
                    <a:cubicBezTo>
                      <a:pt x="17" y="9"/>
                      <a:pt x="17" y="10"/>
                      <a:pt x="17" y="11"/>
                    </a:cubicBezTo>
                    <a:cubicBezTo>
                      <a:pt x="16" y="11"/>
                      <a:pt x="15" y="11"/>
                      <a:pt x="15" y="11"/>
                    </a:cubicBezTo>
                    <a:cubicBezTo>
                      <a:pt x="14" y="11"/>
                      <a:pt x="14" y="11"/>
                      <a:pt x="13" y="11"/>
                    </a:cubicBezTo>
                    <a:cubicBezTo>
                      <a:pt x="13" y="10"/>
                      <a:pt x="12" y="9"/>
                      <a:pt x="13" y="9"/>
                    </a:cubicBezTo>
                    <a:close/>
                    <a:moveTo>
                      <a:pt x="12" y="15"/>
                    </a:moveTo>
                    <a:cubicBezTo>
                      <a:pt x="12" y="14"/>
                      <a:pt x="12" y="14"/>
                      <a:pt x="13" y="13"/>
                    </a:cubicBezTo>
                    <a:cubicBezTo>
                      <a:pt x="13" y="13"/>
                      <a:pt x="14" y="13"/>
                      <a:pt x="15" y="13"/>
                    </a:cubicBezTo>
                    <a:cubicBezTo>
                      <a:pt x="15" y="13"/>
                      <a:pt x="16" y="13"/>
                      <a:pt x="16" y="13"/>
                    </a:cubicBezTo>
                    <a:cubicBezTo>
                      <a:pt x="17" y="14"/>
                      <a:pt x="17" y="14"/>
                      <a:pt x="17" y="15"/>
                    </a:cubicBezTo>
                    <a:cubicBezTo>
                      <a:pt x="17" y="16"/>
                      <a:pt x="16" y="16"/>
                      <a:pt x="16" y="17"/>
                    </a:cubicBezTo>
                    <a:cubicBezTo>
                      <a:pt x="15" y="17"/>
                      <a:pt x="15" y="17"/>
                      <a:pt x="14" y="17"/>
                    </a:cubicBezTo>
                    <a:cubicBezTo>
                      <a:pt x="13" y="17"/>
                      <a:pt x="13" y="17"/>
                      <a:pt x="12" y="17"/>
                    </a:cubicBezTo>
                    <a:cubicBezTo>
                      <a:pt x="12" y="16"/>
                      <a:pt x="12" y="16"/>
                      <a:pt x="12" y="15"/>
                    </a:cubicBezTo>
                    <a:close/>
                    <a:moveTo>
                      <a:pt x="11" y="21"/>
                    </a:moveTo>
                    <a:cubicBezTo>
                      <a:pt x="11" y="21"/>
                      <a:pt x="12" y="20"/>
                      <a:pt x="12" y="20"/>
                    </a:cubicBezTo>
                    <a:cubicBezTo>
                      <a:pt x="13" y="19"/>
                      <a:pt x="13" y="19"/>
                      <a:pt x="14" y="19"/>
                    </a:cubicBezTo>
                    <a:cubicBezTo>
                      <a:pt x="15" y="19"/>
                      <a:pt x="15" y="19"/>
                      <a:pt x="16" y="20"/>
                    </a:cubicBezTo>
                    <a:cubicBezTo>
                      <a:pt x="16" y="20"/>
                      <a:pt x="16" y="21"/>
                      <a:pt x="16" y="21"/>
                    </a:cubicBezTo>
                    <a:cubicBezTo>
                      <a:pt x="16" y="22"/>
                      <a:pt x="16" y="23"/>
                      <a:pt x="15" y="23"/>
                    </a:cubicBezTo>
                    <a:cubicBezTo>
                      <a:pt x="15" y="23"/>
                      <a:pt x="14" y="24"/>
                      <a:pt x="14" y="24"/>
                    </a:cubicBezTo>
                    <a:cubicBezTo>
                      <a:pt x="13" y="24"/>
                      <a:pt x="12" y="23"/>
                      <a:pt x="12" y="23"/>
                    </a:cubicBezTo>
                    <a:cubicBezTo>
                      <a:pt x="11" y="23"/>
                      <a:pt x="11" y="22"/>
                      <a:pt x="11" y="21"/>
                    </a:cubicBezTo>
                    <a:close/>
                    <a:moveTo>
                      <a:pt x="11" y="27"/>
                    </a:moveTo>
                    <a:cubicBezTo>
                      <a:pt x="11" y="27"/>
                      <a:pt x="11" y="26"/>
                      <a:pt x="12" y="26"/>
                    </a:cubicBezTo>
                    <a:cubicBezTo>
                      <a:pt x="12" y="25"/>
                      <a:pt x="13" y="25"/>
                      <a:pt x="13" y="25"/>
                    </a:cubicBezTo>
                    <a:cubicBezTo>
                      <a:pt x="14" y="25"/>
                      <a:pt x="15" y="25"/>
                      <a:pt x="15" y="26"/>
                    </a:cubicBezTo>
                    <a:cubicBezTo>
                      <a:pt x="16" y="26"/>
                      <a:pt x="16" y="27"/>
                      <a:pt x="16" y="27"/>
                    </a:cubicBezTo>
                    <a:cubicBezTo>
                      <a:pt x="16" y="28"/>
                      <a:pt x="16" y="29"/>
                      <a:pt x="15" y="29"/>
                    </a:cubicBezTo>
                    <a:cubicBezTo>
                      <a:pt x="15" y="30"/>
                      <a:pt x="14" y="30"/>
                      <a:pt x="13" y="30"/>
                    </a:cubicBezTo>
                    <a:cubicBezTo>
                      <a:pt x="13" y="30"/>
                      <a:pt x="12" y="30"/>
                      <a:pt x="12" y="29"/>
                    </a:cubicBezTo>
                    <a:cubicBezTo>
                      <a:pt x="11" y="29"/>
                      <a:pt x="11" y="28"/>
                      <a:pt x="11" y="27"/>
                    </a:cubicBezTo>
                    <a:close/>
                    <a:moveTo>
                      <a:pt x="19" y="3"/>
                    </a:moveTo>
                    <a:cubicBezTo>
                      <a:pt x="19" y="2"/>
                      <a:pt x="19" y="1"/>
                      <a:pt x="20" y="1"/>
                    </a:cubicBezTo>
                    <a:cubicBezTo>
                      <a:pt x="20" y="0"/>
                      <a:pt x="21" y="0"/>
                      <a:pt x="22" y="0"/>
                    </a:cubicBezTo>
                    <a:cubicBezTo>
                      <a:pt x="22" y="0"/>
                      <a:pt x="23" y="0"/>
                      <a:pt x="23" y="1"/>
                    </a:cubicBezTo>
                    <a:cubicBezTo>
                      <a:pt x="24" y="1"/>
                      <a:pt x="24" y="2"/>
                      <a:pt x="24" y="3"/>
                    </a:cubicBezTo>
                    <a:cubicBezTo>
                      <a:pt x="24" y="3"/>
                      <a:pt x="24" y="4"/>
                      <a:pt x="23" y="4"/>
                    </a:cubicBezTo>
                    <a:cubicBezTo>
                      <a:pt x="23" y="5"/>
                      <a:pt x="22" y="5"/>
                      <a:pt x="22" y="5"/>
                    </a:cubicBezTo>
                    <a:cubicBezTo>
                      <a:pt x="21" y="5"/>
                      <a:pt x="20" y="5"/>
                      <a:pt x="20" y="4"/>
                    </a:cubicBezTo>
                    <a:cubicBezTo>
                      <a:pt x="19" y="4"/>
                      <a:pt x="19" y="3"/>
                      <a:pt x="19" y="3"/>
                    </a:cubicBezTo>
                    <a:close/>
                    <a:moveTo>
                      <a:pt x="25" y="3"/>
                    </a:moveTo>
                    <a:cubicBezTo>
                      <a:pt x="25" y="2"/>
                      <a:pt x="26" y="1"/>
                      <a:pt x="26" y="1"/>
                    </a:cubicBezTo>
                    <a:cubicBezTo>
                      <a:pt x="27" y="0"/>
                      <a:pt x="27" y="0"/>
                      <a:pt x="28" y="0"/>
                    </a:cubicBezTo>
                    <a:cubicBezTo>
                      <a:pt x="29" y="0"/>
                      <a:pt x="29" y="0"/>
                      <a:pt x="30" y="1"/>
                    </a:cubicBezTo>
                    <a:cubicBezTo>
                      <a:pt x="30" y="1"/>
                      <a:pt x="30" y="2"/>
                      <a:pt x="30" y="3"/>
                    </a:cubicBezTo>
                    <a:cubicBezTo>
                      <a:pt x="30" y="3"/>
                      <a:pt x="30" y="4"/>
                      <a:pt x="30" y="4"/>
                    </a:cubicBezTo>
                    <a:cubicBezTo>
                      <a:pt x="29" y="5"/>
                      <a:pt x="28" y="5"/>
                      <a:pt x="28" y="5"/>
                    </a:cubicBezTo>
                    <a:cubicBezTo>
                      <a:pt x="27" y="5"/>
                      <a:pt x="27" y="5"/>
                      <a:pt x="26" y="4"/>
                    </a:cubicBezTo>
                    <a:cubicBezTo>
                      <a:pt x="26" y="4"/>
                      <a:pt x="25" y="3"/>
                      <a:pt x="25" y="3"/>
                    </a:cubicBezTo>
                    <a:close/>
                  </a:path>
                </a:pathLst>
              </a:custGeom>
              <a:solidFill>
                <a:srgbClr val="B400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230" name="Freeform 395"/>
              <p:cNvSpPr>
                <a:spLocks noEditPoints="1"/>
              </p:cNvSpPr>
              <p:nvPr/>
            </p:nvSpPr>
            <p:spPr bwMode="auto">
              <a:xfrm>
                <a:off x="6242" y="1833"/>
                <a:ext cx="35" cy="42"/>
              </a:xfrm>
              <a:custGeom>
                <a:avLst/>
                <a:gdLst>
                  <a:gd name="T0" fmla="*/ 2 w 25"/>
                  <a:gd name="T1" fmla="*/ 7 h 30"/>
                  <a:gd name="T2" fmla="*/ 6 w 25"/>
                  <a:gd name="T3" fmla="*/ 7 h 30"/>
                  <a:gd name="T4" fmla="*/ 5 w 25"/>
                  <a:gd name="T5" fmla="*/ 11 h 30"/>
                  <a:gd name="T6" fmla="*/ 2 w 25"/>
                  <a:gd name="T7" fmla="*/ 11 h 30"/>
                  <a:gd name="T8" fmla="*/ 1 w 25"/>
                  <a:gd name="T9" fmla="*/ 15 h 30"/>
                  <a:gd name="T10" fmla="*/ 3 w 25"/>
                  <a:gd name="T11" fmla="*/ 13 h 30"/>
                  <a:gd name="T12" fmla="*/ 5 w 25"/>
                  <a:gd name="T13" fmla="*/ 15 h 30"/>
                  <a:gd name="T14" fmla="*/ 3 w 25"/>
                  <a:gd name="T15" fmla="*/ 17 h 30"/>
                  <a:gd name="T16" fmla="*/ 1 w 25"/>
                  <a:gd name="T17" fmla="*/ 15 h 30"/>
                  <a:gd name="T18" fmla="*/ 1 w 25"/>
                  <a:gd name="T19" fmla="*/ 20 h 30"/>
                  <a:gd name="T20" fmla="*/ 4 w 25"/>
                  <a:gd name="T21" fmla="*/ 20 h 30"/>
                  <a:gd name="T22" fmla="*/ 4 w 25"/>
                  <a:gd name="T23" fmla="*/ 23 h 30"/>
                  <a:gd name="T24" fmla="*/ 0 w 25"/>
                  <a:gd name="T25" fmla="*/ 23 h 30"/>
                  <a:gd name="T26" fmla="*/ 8 w 25"/>
                  <a:gd name="T27" fmla="*/ 3 h 30"/>
                  <a:gd name="T28" fmla="*/ 10 w 25"/>
                  <a:gd name="T29" fmla="*/ 0 h 30"/>
                  <a:gd name="T30" fmla="*/ 13 w 25"/>
                  <a:gd name="T31" fmla="*/ 3 h 30"/>
                  <a:gd name="T32" fmla="*/ 10 w 25"/>
                  <a:gd name="T33" fmla="*/ 5 h 30"/>
                  <a:gd name="T34" fmla="*/ 8 w 25"/>
                  <a:gd name="T35" fmla="*/ 3 h 30"/>
                  <a:gd name="T36" fmla="*/ 6 w 25"/>
                  <a:gd name="T37" fmla="*/ 26 h 30"/>
                  <a:gd name="T38" fmla="*/ 10 w 25"/>
                  <a:gd name="T39" fmla="*/ 26 h 30"/>
                  <a:gd name="T40" fmla="*/ 10 w 25"/>
                  <a:gd name="T41" fmla="*/ 29 h 30"/>
                  <a:gd name="T42" fmla="*/ 6 w 25"/>
                  <a:gd name="T43" fmla="*/ 29 h 30"/>
                  <a:gd name="T44" fmla="*/ 14 w 25"/>
                  <a:gd name="T45" fmla="*/ 3 h 30"/>
                  <a:gd name="T46" fmla="*/ 17 w 25"/>
                  <a:gd name="T47" fmla="*/ 0 h 30"/>
                  <a:gd name="T48" fmla="*/ 19 w 25"/>
                  <a:gd name="T49" fmla="*/ 3 h 30"/>
                  <a:gd name="T50" fmla="*/ 16 w 25"/>
                  <a:gd name="T51" fmla="*/ 5 h 30"/>
                  <a:gd name="T52" fmla="*/ 14 w 25"/>
                  <a:gd name="T53" fmla="*/ 3 h 30"/>
                  <a:gd name="T54" fmla="*/ 13 w 25"/>
                  <a:gd name="T55" fmla="*/ 26 h 30"/>
                  <a:gd name="T56" fmla="*/ 16 w 25"/>
                  <a:gd name="T57" fmla="*/ 26 h 30"/>
                  <a:gd name="T58" fmla="*/ 16 w 25"/>
                  <a:gd name="T59" fmla="*/ 29 h 30"/>
                  <a:gd name="T60" fmla="*/ 13 w 25"/>
                  <a:gd name="T61" fmla="*/ 29 h 30"/>
                  <a:gd name="T62" fmla="*/ 20 w 25"/>
                  <a:gd name="T63" fmla="*/ 9 h 30"/>
                  <a:gd name="T64" fmla="*/ 22 w 25"/>
                  <a:gd name="T65" fmla="*/ 6 h 30"/>
                  <a:gd name="T66" fmla="*/ 25 w 25"/>
                  <a:gd name="T67" fmla="*/ 9 h 30"/>
                  <a:gd name="T68" fmla="*/ 22 w 25"/>
                  <a:gd name="T69" fmla="*/ 11 h 30"/>
                  <a:gd name="T70" fmla="*/ 20 w 25"/>
                  <a:gd name="T71" fmla="*/ 9 h 30"/>
                  <a:gd name="T72" fmla="*/ 20 w 25"/>
                  <a:gd name="T73" fmla="*/ 13 h 30"/>
                  <a:gd name="T74" fmla="*/ 24 w 25"/>
                  <a:gd name="T75" fmla="*/ 13 h 30"/>
                  <a:gd name="T76" fmla="*/ 23 w 25"/>
                  <a:gd name="T77" fmla="*/ 17 h 30"/>
                  <a:gd name="T78" fmla="*/ 20 w 25"/>
                  <a:gd name="T79" fmla="*/ 17 h 30"/>
                  <a:gd name="T80" fmla="*/ 19 w 25"/>
                  <a:gd name="T81" fmla="*/ 21 h 30"/>
                  <a:gd name="T82" fmla="*/ 21 w 25"/>
                  <a:gd name="T83" fmla="*/ 19 h 30"/>
                  <a:gd name="T84" fmla="*/ 23 w 25"/>
                  <a:gd name="T85" fmla="*/ 21 h 30"/>
                  <a:gd name="T86" fmla="*/ 21 w 25"/>
                  <a:gd name="T87" fmla="*/ 24 h 30"/>
                  <a:gd name="T88" fmla="*/ 19 w 25"/>
                  <a:gd name="T89" fmla="*/ 2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5" h="30">
                    <a:moveTo>
                      <a:pt x="1" y="9"/>
                    </a:moveTo>
                    <a:cubicBezTo>
                      <a:pt x="1" y="8"/>
                      <a:pt x="2" y="8"/>
                      <a:pt x="2" y="7"/>
                    </a:cubicBezTo>
                    <a:cubicBezTo>
                      <a:pt x="3" y="7"/>
                      <a:pt x="3" y="6"/>
                      <a:pt x="4" y="6"/>
                    </a:cubicBezTo>
                    <a:cubicBezTo>
                      <a:pt x="5" y="6"/>
                      <a:pt x="5" y="7"/>
                      <a:pt x="6" y="7"/>
                    </a:cubicBezTo>
                    <a:cubicBezTo>
                      <a:pt x="6" y="8"/>
                      <a:pt x="6" y="8"/>
                      <a:pt x="6" y="9"/>
                    </a:cubicBezTo>
                    <a:cubicBezTo>
                      <a:pt x="6" y="9"/>
                      <a:pt x="6" y="10"/>
                      <a:pt x="5" y="11"/>
                    </a:cubicBezTo>
                    <a:cubicBezTo>
                      <a:pt x="5" y="11"/>
                      <a:pt x="4" y="11"/>
                      <a:pt x="3" y="11"/>
                    </a:cubicBezTo>
                    <a:cubicBezTo>
                      <a:pt x="3" y="11"/>
                      <a:pt x="2" y="11"/>
                      <a:pt x="2" y="11"/>
                    </a:cubicBezTo>
                    <a:cubicBezTo>
                      <a:pt x="1" y="10"/>
                      <a:pt x="1" y="9"/>
                      <a:pt x="1" y="9"/>
                    </a:cubicBezTo>
                    <a:close/>
                    <a:moveTo>
                      <a:pt x="1" y="15"/>
                    </a:moveTo>
                    <a:cubicBezTo>
                      <a:pt x="1" y="14"/>
                      <a:pt x="1" y="14"/>
                      <a:pt x="1" y="13"/>
                    </a:cubicBezTo>
                    <a:cubicBezTo>
                      <a:pt x="2" y="13"/>
                      <a:pt x="3" y="13"/>
                      <a:pt x="3" y="13"/>
                    </a:cubicBezTo>
                    <a:cubicBezTo>
                      <a:pt x="4" y="13"/>
                      <a:pt x="4" y="13"/>
                      <a:pt x="5" y="13"/>
                    </a:cubicBezTo>
                    <a:cubicBezTo>
                      <a:pt x="5" y="14"/>
                      <a:pt x="6" y="14"/>
                      <a:pt x="5" y="15"/>
                    </a:cubicBezTo>
                    <a:cubicBezTo>
                      <a:pt x="5" y="16"/>
                      <a:pt x="5" y="16"/>
                      <a:pt x="5" y="17"/>
                    </a:cubicBezTo>
                    <a:cubicBezTo>
                      <a:pt x="4" y="17"/>
                      <a:pt x="3" y="17"/>
                      <a:pt x="3" y="17"/>
                    </a:cubicBezTo>
                    <a:cubicBezTo>
                      <a:pt x="2" y="17"/>
                      <a:pt x="1" y="17"/>
                      <a:pt x="1" y="17"/>
                    </a:cubicBezTo>
                    <a:cubicBezTo>
                      <a:pt x="1" y="16"/>
                      <a:pt x="0" y="16"/>
                      <a:pt x="1" y="15"/>
                    </a:cubicBezTo>
                    <a:close/>
                    <a:moveTo>
                      <a:pt x="0" y="21"/>
                    </a:moveTo>
                    <a:cubicBezTo>
                      <a:pt x="0" y="21"/>
                      <a:pt x="0" y="20"/>
                      <a:pt x="1" y="20"/>
                    </a:cubicBezTo>
                    <a:cubicBezTo>
                      <a:pt x="1" y="19"/>
                      <a:pt x="2" y="19"/>
                      <a:pt x="3" y="19"/>
                    </a:cubicBezTo>
                    <a:cubicBezTo>
                      <a:pt x="3" y="19"/>
                      <a:pt x="4" y="19"/>
                      <a:pt x="4" y="20"/>
                    </a:cubicBezTo>
                    <a:cubicBezTo>
                      <a:pt x="5" y="20"/>
                      <a:pt x="5" y="21"/>
                      <a:pt x="5" y="21"/>
                    </a:cubicBezTo>
                    <a:cubicBezTo>
                      <a:pt x="5" y="22"/>
                      <a:pt x="4" y="23"/>
                      <a:pt x="4" y="23"/>
                    </a:cubicBezTo>
                    <a:cubicBezTo>
                      <a:pt x="3" y="23"/>
                      <a:pt x="3" y="24"/>
                      <a:pt x="2" y="24"/>
                    </a:cubicBezTo>
                    <a:cubicBezTo>
                      <a:pt x="1" y="24"/>
                      <a:pt x="1" y="23"/>
                      <a:pt x="0" y="23"/>
                    </a:cubicBezTo>
                    <a:cubicBezTo>
                      <a:pt x="0" y="23"/>
                      <a:pt x="0" y="22"/>
                      <a:pt x="0" y="21"/>
                    </a:cubicBezTo>
                    <a:close/>
                    <a:moveTo>
                      <a:pt x="8" y="3"/>
                    </a:moveTo>
                    <a:cubicBezTo>
                      <a:pt x="8" y="2"/>
                      <a:pt x="8" y="1"/>
                      <a:pt x="9" y="1"/>
                    </a:cubicBezTo>
                    <a:cubicBezTo>
                      <a:pt x="9" y="0"/>
                      <a:pt x="10" y="0"/>
                      <a:pt x="10" y="0"/>
                    </a:cubicBezTo>
                    <a:cubicBezTo>
                      <a:pt x="11" y="0"/>
                      <a:pt x="12" y="0"/>
                      <a:pt x="12" y="1"/>
                    </a:cubicBezTo>
                    <a:cubicBezTo>
                      <a:pt x="13" y="1"/>
                      <a:pt x="13" y="2"/>
                      <a:pt x="13" y="3"/>
                    </a:cubicBezTo>
                    <a:cubicBezTo>
                      <a:pt x="13" y="3"/>
                      <a:pt x="12" y="4"/>
                      <a:pt x="12" y="4"/>
                    </a:cubicBezTo>
                    <a:cubicBezTo>
                      <a:pt x="11" y="5"/>
                      <a:pt x="11" y="5"/>
                      <a:pt x="10" y="5"/>
                    </a:cubicBezTo>
                    <a:cubicBezTo>
                      <a:pt x="9" y="5"/>
                      <a:pt x="9" y="5"/>
                      <a:pt x="8" y="4"/>
                    </a:cubicBezTo>
                    <a:cubicBezTo>
                      <a:pt x="8" y="4"/>
                      <a:pt x="8" y="3"/>
                      <a:pt x="8" y="3"/>
                    </a:cubicBezTo>
                    <a:close/>
                    <a:moveTo>
                      <a:pt x="6" y="27"/>
                    </a:moveTo>
                    <a:cubicBezTo>
                      <a:pt x="6" y="27"/>
                      <a:pt x="6" y="26"/>
                      <a:pt x="6" y="26"/>
                    </a:cubicBezTo>
                    <a:cubicBezTo>
                      <a:pt x="7" y="25"/>
                      <a:pt x="8" y="25"/>
                      <a:pt x="8" y="25"/>
                    </a:cubicBezTo>
                    <a:cubicBezTo>
                      <a:pt x="9" y="25"/>
                      <a:pt x="10" y="25"/>
                      <a:pt x="10" y="26"/>
                    </a:cubicBezTo>
                    <a:cubicBezTo>
                      <a:pt x="10" y="26"/>
                      <a:pt x="11" y="27"/>
                      <a:pt x="11" y="27"/>
                    </a:cubicBezTo>
                    <a:cubicBezTo>
                      <a:pt x="11" y="28"/>
                      <a:pt x="10" y="29"/>
                      <a:pt x="10" y="29"/>
                    </a:cubicBezTo>
                    <a:cubicBezTo>
                      <a:pt x="9" y="30"/>
                      <a:pt x="9" y="30"/>
                      <a:pt x="8" y="30"/>
                    </a:cubicBezTo>
                    <a:cubicBezTo>
                      <a:pt x="7" y="30"/>
                      <a:pt x="7" y="30"/>
                      <a:pt x="6" y="29"/>
                    </a:cubicBezTo>
                    <a:cubicBezTo>
                      <a:pt x="6" y="29"/>
                      <a:pt x="6" y="28"/>
                      <a:pt x="6" y="27"/>
                    </a:cubicBezTo>
                    <a:close/>
                    <a:moveTo>
                      <a:pt x="14" y="3"/>
                    </a:moveTo>
                    <a:cubicBezTo>
                      <a:pt x="14" y="2"/>
                      <a:pt x="14" y="1"/>
                      <a:pt x="15" y="1"/>
                    </a:cubicBezTo>
                    <a:cubicBezTo>
                      <a:pt x="15" y="0"/>
                      <a:pt x="16" y="0"/>
                      <a:pt x="17" y="0"/>
                    </a:cubicBezTo>
                    <a:cubicBezTo>
                      <a:pt x="17" y="0"/>
                      <a:pt x="18" y="0"/>
                      <a:pt x="18" y="1"/>
                    </a:cubicBezTo>
                    <a:cubicBezTo>
                      <a:pt x="19" y="1"/>
                      <a:pt x="19" y="2"/>
                      <a:pt x="19" y="3"/>
                    </a:cubicBezTo>
                    <a:cubicBezTo>
                      <a:pt x="19" y="3"/>
                      <a:pt x="19" y="4"/>
                      <a:pt x="18" y="4"/>
                    </a:cubicBezTo>
                    <a:cubicBezTo>
                      <a:pt x="18" y="5"/>
                      <a:pt x="17" y="5"/>
                      <a:pt x="16" y="5"/>
                    </a:cubicBezTo>
                    <a:cubicBezTo>
                      <a:pt x="16" y="5"/>
                      <a:pt x="15" y="5"/>
                      <a:pt x="15" y="4"/>
                    </a:cubicBezTo>
                    <a:cubicBezTo>
                      <a:pt x="14" y="4"/>
                      <a:pt x="14" y="3"/>
                      <a:pt x="14" y="3"/>
                    </a:cubicBezTo>
                    <a:close/>
                    <a:moveTo>
                      <a:pt x="12" y="27"/>
                    </a:moveTo>
                    <a:cubicBezTo>
                      <a:pt x="12" y="27"/>
                      <a:pt x="12" y="26"/>
                      <a:pt x="13" y="26"/>
                    </a:cubicBezTo>
                    <a:cubicBezTo>
                      <a:pt x="13" y="25"/>
                      <a:pt x="14" y="25"/>
                      <a:pt x="14" y="25"/>
                    </a:cubicBezTo>
                    <a:cubicBezTo>
                      <a:pt x="15" y="25"/>
                      <a:pt x="16" y="25"/>
                      <a:pt x="16" y="26"/>
                    </a:cubicBezTo>
                    <a:cubicBezTo>
                      <a:pt x="17" y="26"/>
                      <a:pt x="17" y="27"/>
                      <a:pt x="17" y="27"/>
                    </a:cubicBezTo>
                    <a:cubicBezTo>
                      <a:pt x="17" y="28"/>
                      <a:pt x="17" y="29"/>
                      <a:pt x="16" y="29"/>
                    </a:cubicBezTo>
                    <a:cubicBezTo>
                      <a:pt x="16" y="30"/>
                      <a:pt x="15" y="30"/>
                      <a:pt x="14" y="30"/>
                    </a:cubicBezTo>
                    <a:cubicBezTo>
                      <a:pt x="14" y="30"/>
                      <a:pt x="13" y="30"/>
                      <a:pt x="13" y="29"/>
                    </a:cubicBezTo>
                    <a:cubicBezTo>
                      <a:pt x="12" y="29"/>
                      <a:pt x="12" y="28"/>
                      <a:pt x="12" y="27"/>
                    </a:cubicBezTo>
                    <a:close/>
                    <a:moveTo>
                      <a:pt x="20" y="9"/>
                    </a:moveTo>
                    <a:cubicBezTo>
                      <a:pt x="20" y="8"/>
                      <a:pt x="20" y="8"/>
                      <a:pt x="21" y="7"/>
                    </a:cubicBezTo>
                    <a:cubicBezTo>
                      <a:pt x="21" y="7"/>
                      <a:pt x="22" y="6"/>
                      <a:pt x="22" y="6"/>
                    </a:cubicBezTo>
                    <a:cubicBezTo>
                      <a:pt x="23" y="6"/>
                      <a:pt x="24" y="7"/>
                      <a:pt x="24" y="7"/>
                    </a:cubicBezTo>
                    <a:cubicBezTo>
                      <a:pt x="25" y="8"/>
                      <a:pt x="25" y="8"/>
                      <a:pt x="25" y="9"/>
                    </a:cubicBezTo>
                    <a:cubicBezTo>
                      <a:pt x="25" y="9"/>
                      <a:pt x="24" y="10"/>
                      <a:pt x="24" y="11"/>
                    </a:cubicBezTo>
                    <a:cubicBezTo>
                      <a:pt x="23" y="11"/>
                      <a:pt x="23" y="11"/>
                      <a:pt x="22" y="11"/>
                    </a:cubicBezTo>
                    <a:cubicBezTo>
                      <a:pt x="21" y="11"/>
                      <a:pt x="21" y="11"/>
                      <a:pt x="20" y="11"/>
                    </a:cubicBezTo>
                    <a:cubicBezTo>
                      <a:pt x="20" y="10"/>
                      <a:pt x="20" y="9"/>
                      <a:pt x="20" y="9"/>
                    </a:cubicBezTo>
                    <a:close/>
                    <a:moveTo>
                      <a:pt x="19" y="15"/>
                    </a:moveTo>
                    <a:cubicBezTo>
                      <a:pt x="19" y="14"/>
                      <a:pt x="20" y="14"/>
                      <a:pt x="20" y="13"/>
                    </a:cubicBezTo>
                    <a:cubicBezTo>
                      <a:pt x="21" y="13"/>
                      <a:pt x="21" y="13"/>
                      <a:pt x="22" y="13"/>
                    </a:cubicBezTo>
                    <a:cubicBezTo>
                      <a:pt x="23" y="13"/>
                      <a:pt x="23" y="13"/>
                      <a:pt x="24" y="13"/>
                    </a:cubicBezTo>
                    <a:cubicBezTo>
                      <a:pt x="24" y="14"/>
                      <a:pt x="24" y="14"/>
                      <a:pt x="24" y="15"/>
                    </a:cubicBezTo>
                    <a:cubicBezTo>
                      <a:pt x="24" y="16"/>
                      <a:pt x="24" y="16"/>
                      <a:pt x="23" y="17"/>
                    </a:cubicBezTo>
                    <a:cubicBezTo>
                      <a:pt x="23" y="17"/>
                      <a:pt x="22" y="17"/>
                      <a:pt x="21" y="17"/>
                    </a:cubicBezTo>
                    <a:cubicBezTo>
                      <a:pt x="21" y="17"/>
                      <a:pt x="20" y="17"/>
                      <a:pt x="20" y="17"/>
                    </a:cubicBezTo>
                    <a:cubicBezTo>
                      <a:pt x="19" y="16"/>
                      <a:pt x="19" y="16"/>
                      <a:pt x="19" y="15"/>
                    </a:cubicBezTo>
                    <a:close/>
                    <a:moveTo>
                      <a:pt x="19" y="21"/>
                    </a:moveTo>
                    <a:cubicBezTo>
                      <a:pt x="19" y="21"/>
                      <a:pt x="19" y="20"/>
                      <a:pt x="19" y="20"/>
                    </a:cubicBezTo>
                    <a:cubicBezTo>
                      <a:pt x="20" y="19"/>
                      <a:pt x="21" y="19"/>
                      <a:pt x="21" y="19"/>
                    </a:cubicBezTo>
                    <a:cubicBezTo>
                      <a:pt x="22" y="19"/>
                      <a:pt x="22" y="19"/>
                      <a:pt x="23" y="20"/>
                    </a:cubicBezTo>
                    <a:cubicBezTo>
                      <a:pt x="23" y="20"/>
                      <a:pt x="24" y="21"/>
                      <a:pt x="23" y="21"/>
                    </a:cubicBezTo>
                    <a:cubicBezTo>
                      <a:pt x="23" y="22"/>
                      <a:pt x="23" y="23"/>
                      <a:pt x="23" y="23"/>
                    </a:cubicBezTo>
                    <a:cubicBezTo>
                      <a:pt x="22" y="23"/>
                      <a:pt x="21" y="24"/>
                      <a:pt x="21" y="24"/>
                    </a:cubicBezTo>
                    <a:cubicBezTo>
                      <a:pt x="20" y="24"/>
                      <a:pt x="20" y="23"/>
                      <a:pt x="19" y="23"/>
                    </a:cubicBezTo>
                    <a:cubicBezTo>
                      <a:pt x="19" y="23"/>
                      <a:pt x="18" y="22"/>
                      <a:pt x="19" y="21"/>
                    </a:cubicBezTo>
                    <a:close/>
                  </a:path>
                </a:pathLst>
              </a:custGeom>
              <a:solidFill>
                <a:srgbClr val="B400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231" name="Freeform 396"/>
              <p:cNvSpPr>
                <a:spLocks noEditPoints="1"/>
              </p:cNvSpPr>
              <p:nvPr/>
            </p:nvSpPr>
            <p:spPr bwMode="auto">
              <a:xfrm>
                <a:off x="6279" y="1833"/>
                <a:ext cx="45" cy="42"/>
              </a:xfrm>
              <a:custGeom>
                <a:avLst/>
                <a:gdLst>
                  <a:gd name="T0" fmla="*/ 3 w 32"/>
                  <a:gd name="T1" fmla="*/ 1 h 30"/>
                  <a:gd name="T2" fmla="*/ 7 w 32"/>
                  <a:gd name="T3" fmla="*/ 1 h 30"/>
                  <a:gd name="T4" fmla="*/ 7 w 32"/>
                  <a:gd name="T5" fmla="*/ 4 h 30"/>
                  <a:gd name="T6" fmla="*/ 3 w 32"/>
                  <a:gd name="T7" fmla="*/ 4 h 30"/>
                  <a:gd name="T8" fmla="*/ 2 w 32"/>
                  <a:gd name="T9" fmla="*/ 9 h 30"/>
                  <a:gd name="T10" fmla="*/ 5 w 32"/>
                  <a:gd name="T11" fmla="*/ 6 h 30"/>
                  <a:gd name="T12" fmla="*/ 7 w 32"/>
                  <a:gd name="T13" fmla="*/ 9 h 30"/>
                  <a:gd name="T14" fmla="*/ 4 w 32"/>
                  <a:gd name="T15" fmla="*/ 11 h 30"/>
                  <a:gd name="T16" fmla="*/ 2 w 32"/>
                  <a:gd name="T17" fmla="*/ 9 h 30"/>
                  <a:gd name="T18" fmla="*/ 2 w 32"/>
                  <a:gd name="T19" fmla="*/ 13 h 30"/>
                  <a:gd name="T20" fmla="*/ 6 w 32"/>
                  <a:gd name="T21" fmla="*/ 13 h 30"/>
                  <a:gd name="T22" fmla="*/ 5 w 32"/>
                  <a:gd name="T23" fmla="*/ 17 h 30"/>
                  <a:gd name="T24" fmla="*/ 2 w 32"/>
                  <a:gd name="T25" fmla="*/ 17 h 30"/>
                  <a:gd name="T26" fmla="*/ 1 w 32"/>
                  <a:gd name="T27" fmla="*/ 21 h 30"/>
                  <a:gd name="T28" fmla="*/ 3 w 32"/>
                  <a:gd name="T29" fmla="*/ 19 h 30"/>
                  <a:gd name="T30" fmla="*/ 6 w 32"/>
                  <a:gd name="T31" fmla="*/ 21 h 30"/>
                  <a:gd name="T32" fmla="*/ 3 w 32"/>
                  <a:gd name="T33" fmla="*/ 24 h 30"/>
                  <a:gd name="T34" fmla="*/ 1 w 32"/>
                  <a:gd name="T35" fmla="*/ 21 h 30"/>
                  <a:gd name="T36" fmla="*/ 1 w 32"/>
                  <a:gd name="T37" fmla="*/ 26 h 30"/>
                  <a:gd name="T38" fmla="*/ 5 w 32"/>
                  <a:gd name="T39" fmla="*/ 26 h 30"/>
                  <a:gd name="T40" fmla="*/ 4 w 32"/>
                  <a:gd name="T41" fmla="*/ 29 h 30"/>
                  <a:gd name="T42" fmla="*/ 1 w 32"/>
                  <a:gd name="T43" fmla="*/ 29 h 30"/>
                  <a:gd name="T44" fmla="*/ 8 w 32"/>
                  <a:gd name="T45" fmla="*/ 9 h 30"/>
                  <a:gd name="T46" fmla="*/ 11 w 32"/>
                  <a:gd name="T47" fmla="*/ 6 h 30"/>
                  <a:gd name="T48" fmla="*/ 13 w 32"/>
                  <a:gd name="T49" fmla="*/ 9 h 30"/>
                  <a:gd name="T50" fmla="*/ 10 w 32"/>
                  <a:gd name="T51" fmla="*/ 11 h 30"/>
                  <a:gd name="T52" fmla="*/ 8 w 32"/>
                  <a:gd name="T53" fmla="*/ 9 h 30"/>
                  <a:gd name="T54" fmla="*/ 15 w 32"/>
                  <a:gd name="T55" fmla="*/ 13 h 30"/>
                  <a:gd name="T56" fmla="*/ 18 w 32"/>
                  <a:gd name="T57" fmla="*/ 13 h 30"/>
                  <a:gd name="T58" fmla="*/ 18 w 32"/>
                  <a:gd name="T59" fmla="*/ 17 h 30"/>
                  <a:gd name="T60" fmla="*/ 14 w 32"/>
                  <a:gd name="T61" fmla="*/ 17 h 30"/>
                  <a:gd name="T62" fmla="*/ 21 w 32"/>
                  <a:gd name="T63" fmla="*/ 9 h 30"/>
                  <a:gd name="T64" fmla="*/ 23 w 32"/>
                  <a:gd name="T65" fmla="*/ 6 h 30"/>
                  <a:gd name="T66" fmla="*/ 26 w 32"/>
                  <a:gd name="T67" fmla="*/ 9 h 30"/>
                  <a:gd name="T68" fmla="*/ 23 w 32"/>
                  <a:gd name="T69" fmla="*/ 11 h 30"/>
                  <a:gd name="T70" fmla="*/ 21 w 32"/>
                  <a:gd name="T71" fmla="*/ 9 h 30"/>
                  <a:gd name="T72" fmla="*/ 28 w 32"/>
                  <a:gd name="T73" fmla="*/ 1 h 30"/>
                  <a:gd name="T74" fmla="*/ 32 w 32"/>
                  <a:gd name="T75" fmla="*/ 1 h 30"/>
                  <a:gd name="T76" fmla="*/ 31 w 32"/>
                  <a:gd name="T77" fmla="*/ 4 h 30"/>
                  <a:gd name="T78" fmla="*/ 28 w 32"/>
                  <a:gd name="T79" fmla="*/ 4 h 30"/>
                  <a:gd name="T80" fmla="*/ 27 w 32"/>
                  <a:gd name="T81" fmla="*/ 9 h 30"/>
                  <a:gd name="T82" fmla="*/ 30 w 32"/>
                  <a:gd name="T83" fmla="*/ 6 h 30"/>
                  <a:gd name="T84" fmla="*/ 32 w 32"/>
                  <a:gd name="T85" fmla="*/ 9 h 30"/>
                  <a:gd name="T86" fmla="*/ 29 w 32"/>
                  <a:gd name="T87" fmla="*/ 11 h 30"/>
                  <a:gd name="T88" fmla="*/ 27 w 32"/>
                  <a:gd name="T89" fmla="*/ 9 h 30"/>
                  <a:gd name="T90" fmla="*/ 27 w 32"/>
                  <a:gd name="T91" fmla="*/ 13 h 30"/>
                  <a:gd name="T92" fmla="*/ 31 w 32"/>
                  <a:gd name="T93" fmla="*/ 13 h 30"/>
                  <a:gd name="T94" fmla="*/ 30 w 32"/>
                  <a:gd name="T95" fmla="*/ 17 h 30"/>
                  <a:gd name="T96" fmla="*/ 27 w 32"/>
                  <a:gd name="T97" fmla="*/ 17 h 30"/>
                  <a:gd name="T98" fmla="*/ 26 w 32"/>
                  <a:gd name="T99" fmla="*/ 21 h 30"/>
                  <a:gd name="T100" fmla="*/ 28 w 32"/>
                  <a:gd name="T101" fmla="*/ 19 h 30"/>
                  <a:gd name="T102" fmla="*/ 31 w 32"/>
                  <a:gd name="T103" fmla="*/ 21 h 30"/>
                  <a:gd name="T104" fmla="*/ 28 w 32"/>
                  <a:gd name="T105" fmla="*/ 24 h 30"/>
                  <a:gd name="T106" fmla="*/ 26 w 32"/>
                  <a:gd name="T107" fmla="*/ 21 h 30"/>
                  <a:gd name="T108" fmla="*/ 26 w 32"/>
                  <a:gd name="T109" fmla="*/ 26 h 30"/>
                  <a:gd name="T110" fmla="*/ 30 w 32"/>
                  <a:gd name="T111" fmla="*/ 26 h 30"/>
                  <a:gd name="T112" fmla="*/ 29 w 32"/>
                  <a:gd name="T113" fmla="*/ 29 h 30"/>
                  <a:gd name="T114" fmla="*/ 26 w 32"/>
                  <a:gd name="T115" fmla="*/ 29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 h="30">
                    <a:moveTo>
                      <a:pt x="2" y="3"/>
                    </a:moveTo>
                    <a:cubicBezTo>
                      <a:pt x="2" y="2"/>
                      <a:pt x="3" y="1"/>
                      <a:pt x="3" y="1"/>
                    </a:cubicBezTo>
                    <a:cubicBezTo>
                      <a:pt x="4" y="0"/>
                      <a:pt x="4" y="0"/>
                      <a:pt x="5" y="0"/>
                    </a:cubicBezTo>
                    <a:cubicBezTo>
                      <a:pt x="6" y="0"/>
                      <a:pt x="6" y="0"/>
                      <a:pt x="7" y="1"/>
                    </a:cubicBezTo>
                    <a:cubicBezTo>
                      <a:pt x="7" y="1"/>
                      <a:pt x="7" y="2"/>
                      <a:pt x="7" y="3"/>
                    </a:cubicBezTo>
                    <a:cubicBezTo>
                      <a:pt x="7" y="3"/>
                      <a:pt x="7" y="4"/>
                      <a:pt x="7" y="4"/>
                    </a:cubicBezTo>
                    <a:cubicBezTo>
                      <a:pt x="6" y="5"/>
                      <a:pt x="5" y="5"/>
                      <a:pt x="5" y="5"/>
                    </a:cubicBezTo>
                    <a:cubicBezTo>
                      <a:pt x="4" y="5"/>
                      <a:pt x="4" y="5"/>
                      <a:pt x="3" y="4"/>
                    </a:cubicBezTo>
                    <a:cubicBezTo>
                      <a:pt x="3" y="4"/>
                      <a:pt x="2" y="3"/>
                      <a:pt x="2" y="3"/>
                    </a:cubicBezTo>
                    <a:close/>
                    <a:moveTo>
                      <a:pt x="2" y="9"/>
                    </a:moveTo>
                    <a:cubicBezTo>
                      <a:pt x="2" y="8"/>
                      <a:pt x="2" y="8"/>
                      <a:pt x="3" y="7"/>
                    </a:cubicBezTo>
                    <a:cubicBezTo>
                      <a:pt x="3" y="7"/>
                      <a:pt x="4" y="6"/>
                      <a:pt x="5" y="6"/>
                    </a:cubicBezTo>
                    <a:cubicBezTo>
                      <a:pt x="5" y="6"/>
                      <a:pt x="6" y="7"/>
                      <a:pt x="6" y="7"/>
                    </a:cubicBezTo>
                    <a:cubicBezTo>
                      <a:pt x="7" y="8"/>
                      <a:pt x="7" y="8"/>
                      <a:pt x="7" y="9"/>
                    </a:cubicBezTo>
                    <a:cubicBezTo>
                      <a:pt x="7" y="9"/>
                      <a:pt x="7" y="10"/>
                      <a:pt x="6" y="11"/>
                    </a:cubicBezTo>
                    <a:cubicBezTo>
                      <a:pt x="6" y="11"/>
                      <a:pt x="5" y="11"/>
                      <a:pt x="4" y="11"/>
                    </a:cubicBezTo>
                    <a:cubicBezTo>
                      <a:pt x="4" y="11"/>
                      <a:pt x="3" y="11"/>
                      <a:pt x="3" y="11"/>
                    </a:cubicBezTo>
                    <a:cubicBezTo>
                      <a:pt x="2" y="10"/>
                      <a:pt x="2" y="9"/>
                      <a:pt x="2" y="9"/>
                    </a:cubicBezTo>
                    <a:close/>
                    <a:moveTo>
                      <a:pt x="1" y="15"/>
                    </a:moveTo>
                    <a:cubicBezTo>
                      <a:pt x="1" y="14"/>
                      <a:pt x="2" y="14"/>
                      <a:pt x="2" y="13"/>
                    </a:cubicBezTo>
                    <a:cubicBezTo>
                      <a:pt x="3" y="13"/>
                      <a:pt x="3" y="13"/>
                      <a:pt x="4" y="13"/>
                    </a:cubicBezTo>
                    <a:cubicBezTo>
                      <a:pt x="5" y="13"/>
                      <a:pt x="5" y="13"/>
                      <a:pt x="6" y="13"/>
                    </a:cubicBezTo>
                    <a:cubicBezTo>
                      <a:pt x="6" y="14"/>
                      <a:pt x="6" y="14"/>
                      <a:pt x="6" y="15"/>
                    </a:cubicBezTo>
                    <a:cubicBezTo>
                      <a:pt x="6" y="16"/>
                      <a:pt x="6" y="16"/>
                      <a:pt x="5" y="17"/>
                    </a:cubicBezTo>
                    <a:cubicBezTo>
                      <a:pt x="5" y="17"/>
                      <a:pt x="4" y="17"/>
                      <a:pt x="4" y="17"/>
                    </a:cubicBezTo>
                    <a:cubicBezTo>
                      <a:pt x="3" y="17"/>
                      <a:pt x="2" y="17"/>
                      <a:pt x="2" y="17"/>
                    </a:cubicBezTo>
                    <a:cubicBezTo>
                      <a:pt x="1" y="16"/>
                      <a:pt x="1" y="16"/>
                      <a:pt x="1" y="15"/>
                    </a:cubicBezTo>
                    <a:close/>
                    <a:moveTo>
                      <a:pt x="1" y="21"/>
                    </a:moveTo>
                    <a:cubicBezTo>
                      <a:pt x="1" y="21"/>
                      <a:pt x="1" y="20"/>
                      <a:pt x="2" y="20"/>
                    </a:cubicBezTo>
                    <a:cubicBezTo>
                      <a:pt x="2" y="19"/>
                      <a:pt x="3" y="19"/>
                      <a:pt x="3" y="19"/>
                    </a:cubicBezTo>
                    <a:cubicBezTo>
                      <a:pt x="4" y="19"/>
                      <a:pt x="5" y="19"/>
                      <a:pt x="5" y="20"/>
                    </a:cubicBezTo>
                    <a:cubicBezTo>
                      <a:pt x="6" y="20"/>
                      <a:pt x="6" y="21"/>
                      <a:pt x="6" y="21"/>
                    </a:cubicBezTo>
                    <a:cubicBezTo>
                      <a:pt x="6" y="22"/>
                      <a:pt x="5" y="23"/>
                      <a:pt x="5" y="23"/>
                    </a:cubicBezTo>
                    <a:cubicBezTo>
                      <a:pt x="4" y="23"/>
                      <a:pt x="4" y="24"/>
                      <a:pt x="3" y="24"/>
                    </a:cubicBezTo>
                    <a:cubicBezTo>
                      <a:pt x="2" y="24"/>
                      <a:pt x="2" y="23"/>
                      <a:pt x="1" y="23"/>
                    </a:cubicBezTo>
                    <a:cubicBezTo>
                      <a:pt x="1" y="23"/>
                      <a:pt x="1" y="22"/>
                      <a:pt x="1" y="21"/>
                    </a:cubicBezTo>
                    <a:close/>
                    <a:moveTo>
                      <a:pt x="0" y="27"/>
                    </a:moveTo>
                    <a:cubicBezTo>
                      <a:pt x="0" y="27"/>
                      <a:pt x="1" y="26"/>
                      <a:pt x="1" y="26"/>
                    </a:cubicBezTo>
                    <a:cubicBezTo>
                      <a:pt x="2" y="25"/>
                      <a:pt x="2" y="25"/>
                      <a:pt x="3" y="25"/>
                    </a:cubicBezTo>
                    <a:cubicBezTo>
                      <a:pt x="4" y="25"/>
                      <a:pt x="4" y="25"/>
                      <a:pt x="5" y="26"/>
                    </a:cubicBezTo>
                    <a:cubicBezTo>
                      <a:pt x="5" y="26"/>
                      <a:pt x="5" y="27"/>
                      <a:pt x="5" y="27"/>
                    </a:cubicBezTo>
                    <a:cubicBezTo>
                      <a:pt x="5" y="28"/>
                      <a:pt x="5" y="29"/>
                      <a:pt x="4" y="29"/>
                    </a:cubicBezTo>
                    <a:cubicBezTo>
                      <a:pt x="4" y="30"/>
                      <a:pt x="3" y="30"/>
                      <a:pt x="3" y="30"/>
                    </a:cubicBezTo>
                    <a:cubicBezTo>
                      <a:pt x="2" y="30"/>
                      <a:pt x="1" y="30"/>
                      <a:pt x="1" y="29"/>
                    </a:cubicBezTo>
                    <a:cubicBezTo>
                      <a:pt x="1" y="29"/>
                      <a:pt x="0" y="28"/>
                      <a:pt x="0" y="27"/>
                    </a:cubicBezTo>
                    <a:close/>
                    <a:moveTo>
                      <a:pt x="8" y="9"/>
                    </a:moveTo>
                    <a:cubicBezTo>
                      <a:pt x="8" y="8"/>
                      <a:pt x="9" y="8"/>
                      <a:pt x="9" y="7"/>
                    </a:cubicBezTo>
                    <a:cubicBezTo>
                      <a:pt x="10" y="7"/>
                      <a:pt x="10" y="6"/>
                      <a:pt x="11" y="6"/>
                    </a:cubicBezTo>
                    <a:cubicBezTo>
                      <a:pt x="12" y="6"/>
                      <a:pt x="12" y="7"/>
                      <a:pt x="13" y="7"/>
                    </a:cubicBezTo>
                    <a:cubicBezTo>
                      <a:pt x="13" y="8"/>
                      <a:pt x="13" y="8"/>
                      <a:pt x="13" y="9"/>
                    </a:cubicBezTo>
                    <a:cubicBezTo>
                      <a:pt x="13" y="9"/>
                      <a:pt x="13" y="10"/>
                      <a:pt x="12" y="11"/>
                    </a:cubicBezTo>
                    <a:cubicBezTo>
                      <a:pt x="12" y="11"/>
                      <a:pt x="11" y="11"/>
                      <a:pt x="10" y="11"/>
                    </a:cubicBezTo>
                    <a:cubicBezTo>
                      <a:pt x="10" y="11"/>
                      <a:pt x="9" y="11"/>
                      <a:pt x="9" y="11"/>
                    </a:cubicBezTo>
                    <a:cubicBezTo>
                      <a:pt x="8" y="10"/>
                      <a:pt x="8" y="9"/>
                      <a:pt x="8" y="9"/>
                    </a:cubicBezTo>
                    <a:close/>
                    <a:moveTo>
                      <a:pt x="14" y="15"/>
                    </a:moveTo>
                    <a:cubicBezTo>
                      <a:pt x="14" y="14"/>
                      <a:pt x="14" y="14"/>
                      <a:pt x="15" y="13"/>
                    </a:cubicBezTo>
                    <a:cubicBezTo>
                      <a:pt x="15" y="13"/>
                      <a:pt x="16" y="13"/>
                      <a:pt x="17" y="13"/>
                    </a:cubicBezTo>
                    <a:cubicBezTo>
                      <a:pt x="17" y="13"/>
                      <a:pt x="18" y="13"/>
                      <a:pt x="18" y="13"/>
                    </a:cubicBezTo>
                    <a:cubicBezTo>
                      <a:pt x="19" y="14"/>
                      <a:pt x="19" y="14"/>
                      <a:pt x="19" y="15"/>
                    </a:cubicBezTo>
                    <a:cubicBezTo>
                      <a:pt x="19" y="16"/>
                      <a:pt x="18" y="16"/>
                      <a:pt x="18" y="17"/>
                    </a:cubicBezTo>
                    <a:cubicBezTo>
                      <a:pt x="17" y="17"/>
                      <a:pt x="17" y="17"/>
                      <a:pt x="16" y="17"/>
                    </a:cubicBezTo>
                    <a:cubicBezTo>
                      <a:pt x="15" y="17"/>
                      <a:pt x="15" y="17"/>
                      <a:pt x="14" y="17"/>
                    </a:cubicBezTo>
                    <a:cubicBezTo>
                      <a:pt x="14" y="16"/>
                      <a:pt x="14" y="16"/>
                      <a:pt x="14" y="15"/>
                    </a:cubicBezTo>
                    <a:close/>
                    <a:moveTo>
                      <a:pt x="21" y="9"/>
                    </a:moveTo>
                    <a:cubicBezTo>
                      <a:pt x="21" y="8"/>
                      <a:pt x="21" y="8"/>
                      <a:pt x="22" y="7"/>
                    </a:cubicBezTo>
                    <a:cubicBezTo>
                      <a:pt x="22" y="7"/>
                      <a:pt x="23" y="6"/>
                      <a:pt x="23" y="6"/>
                    </a:cubicBezTo>
                    <a:cubicBezTo>
                      <a:pt x="24" y="6"/>
                      <a:pt x="25" y="7"/>
                      <a:pt x="25" y="7"/>
                    </a:cubicBezTo>
                    <a:cubicBezTo>
                      <a:pt x="26" y="8"/>
                      <a:pt x="26" y="8"/>
                      <a:pt x="26" y="9"/>
                    </a:cubicBezTo>
                    <a:cubicBezTo>
                      <a:pt x="26" y="9"/>
                      <a:pt x="25" y="10"/>
                      <a:pt x="25" y="11"/>
                    </a:cubicBezTo>
                    <a:cubicBezTo>
                      <a:pt x="24" y="11"/>
                      <a:pt x="24" y="11"/>
                      <a:pt x="23" y="11"/>
                    </a:cubicBezTo>
                    <a:cubicBezTo>
                      <a:pt x="22" y="11"/>
                      <a:pt x="22" y="11"/>
                      <a:pt x="21" y="11"/>
                    </a:cubicBezTo>
                    <a:cubicBezTo>
                      <a:pt x="21" y="10"/>
                      <a:pt x="21" y="9"/>
                      <a:pt x="21" y="9"/>
                    </a:cubicBezTo>
                    <a:close/>
                    <a:moveTo>
                      <a:pt x="27" y="3"/>
                    </a:moveTo>
                    <a:cubicBezTo>
                      <a:pt x="27" y="2"/>
                      <a:pt x="28" y="1"/>
                      <a:pt x="28" y="1"/>
                    </a:cubicBezTo>
                    <a:cubicBezTo>
                      <a:pt x="29" y="0"/>
                      <a:pt x="29" y="0"/>
                      <a:pt x="30" y="0"/>
                    </a:cubicBezTo>
                    <a:cubicBezTo>
                      <a:pt x="31" y="0"/>
                      <a:pt x="31" y="0"/>
                      <a:pt x="32" y="1"/>
                    </a:cubicBezTo>
                    <a:cubicBezTo>
                      <a:pt x="32" y="1"/>
                      <a:pt x="32" y="2"/>
                      <a:pt x="32" y="3"/>
                    </a:cubicBezTo>
                    <a:cubicBezTo>
                      <a:pt x="32" y="3"/>
                      <a:pt x="32" y="4"/>
                      <a:pt x="31" y="4"/>
                    </a:cubicBezTo>
                    <a:cubicBezTo>
                      <a:pt x="31" y="5"/>
                      <a:pt x="30" y="5"/>
                      <a:pt x="30" y="5"/>
                    </a:cubicBezTo>
                    <a:cubicBezTo>
                      <a:pt x="29" y="5"/>
                      <a:pt x="28" y="5"/>
                      <a:pt x="28" y="4"/>
                    </a:cubicBezTo>
                    <a:cubicBezTo>
                      <a:pt x="28" y="4"/>
                      <a:pt x="27" y="3"/>
                      <a:pt x="27" y="3"/>
                    </a:cubicBezTo>
                    <a:close/>
                    <a:moveTo>
                      <a:pt x="27" y="9"/>
                    </a:moveTo>
                    <a:cubicBezTo>
                      <a:pt x="27" y="8"/>
                      <a:pt x="27" y="8"/>
                      <a:pt x="28" y="7"/>
                    </a:cubicBezTo>
                    <a:cubicBezTo>
                      <a:pt x="28" y="7"/>
                      <a:pt x="29" y="6"/>
                      <a:pt x="30" y="6"/>
                    </a:cubicBezTo>
                    <a:cubicBezTo>
                      <a:pt x="30" y="6"/>
                      <a:pt x="31" y="7"/>
                      <a:pt x="31" y="7"/>
                    </a:cubicBezTo>
                    <a:cubicBezTo>
                      <a:pt x="32" y="8"/>
                      <a:pt x="32" y="8"/>
                      <a:pt x="32" y="9"/>
                    </a:cubicBezTo>
                    <a:cubicBezTo>
                      <a:pt x="32" y="9"/>
                      <a:pt x="32" y="10"/>
                      <a:pt x="31" y="11"/>
                    </a:cubicBezTo>
                    <a:cubicBezTo>
                      <a:pt x="30" y="11"/>
                      <a:pt x="30" y="11"/>
                      <a:pt x="29" y="11"/>
                    </a:cubicBezTo>
                    <a:cubicBezTo>
                      <a:pt x="28" y="11"/>
                      <a:pt x="28" y="11"/>
                      <a:pt x="27" y="11"/>
                    </a:cubicBezTo>
                    <a:cubicBezTo>
                      <a:pt x="27" y="10"/>
                      <a:pt x="27" y="9"/>
                      <a:pt x="27" y="9"/>
                    </a:cubicBezTo>
                    <a:close/>
                    <a:moveTo>
                      <a:pt x="26" y="15"/>
                    </a:moveTo>
                    <a:cubicBezTo>
                      <a:pt x="26" y="14"/>
                      <a:pt x="27" y="14"/>
                      <a:pt x="27" y="13"/>
                    </a:cubicBezTo>
                    <a:cubicBezTo>
                      <a:pt x="28" y="13"/>
                      <a:pt x="28" y="13"/>
                      <a:pt x="29" y="13"/>
                    </a:cubicBezTo>
                    <a:cubicBezTo>
                      <a:pt x="30" y="13"/>
                      <a:pt x="30" y="13"/>
                      <a:pt x="31" y="13"/>
                    </a:cubicBezTo>
                    <a:cubicBezTo>
                      <a:pt x="31" y="14"/>
                      <a:pt x="31" y="14"/>
                      <a:pt x="31" y="15"/>
                    </a:cubicBezTo>
                    <a:cubicBezTo>
                      <a:pt x="31" y="16"/>
                      <a:pt x="31" y="16"/>
                      <a:pt x="30" y="17"/>
                    </a:cubicBezTo>
                    <a:cubicBezTo>
                      <a:pt x="30" y="17"/>
                      <a:pt x="29" y="17"/>
                      <a:pt x="28" y="17"/>
                    </a:cubicBezTo>
                    <a:cubicBezTo>
                      <a:pt x="28" y="17"/>
                      <a:pt x="27" y="17"/>
                      <a:pt x="27" y="17"/>
                    </a:cubicBezTo>
                    <a:cubicBezTo>
                      <a:pt x="26" y="16"/>
                      <a:pt x="26" y="16"/>
                      <a:pt x="26" y="15"/>
                    </a:cubicBezTo>
                    <a:close/>
                    <a:moveTo>
                      <a:pt x="26" y="21"/>
                    </a:moveTo>
                    <a:cubicBezTo>
                      <a:pt x="26" y="21"/>
                      <a:pt x="26" y="20"/>
                      <a:pt x="27" y="20"/>
                    </a:cubicBezTo>
                    <a:cubicBezTo>
                      <a:pt x="27" y="19"/>
                      <a:pt x="28" y="19"/>
                      <a:pt x="28" y="19"/>
                    </a:cubicBezTo>
                    <a:cubicBezTo>
                      <a:pt x="29" y="19"/>
                      <a:pt x="30" y="19"/>
                      <a:pt x="30" y="20"/>
                    </a:cubicBezTo>
                    <a:cubicBezTo>
                      <a:pt x="30" y="20"/>
                      <a:pt x="31" y="21"/>
                      <a:pt x="31" y="21"/>
                    </a:cubicBezTo>
                    <a:cubicBezTo>
                      <a:pt x="31" y="22"/>
                      <a:pt x="30" y="23"/>
                      <a:pt x="30" y="23"/>
                    </a:cubicBezTo>
                    <a:cubicBezTo>
                      <a:pt x="29" y="23"/>
                      <a:pt x="29" y="24"/>
                      <a:pt x="28" y="24"/>
                    </a:cubicBezTo>
                    <a:cubicBezTo>
                      <a:pt x="27" y="24"/>
                      <a:pt x="27" y="23"/>
                      <a:pt x="26" y="23"/>
                    </a:cubicBezTo>
                    <a:cubicBezTo>
                      <a:pt x="26" y="23"/>
                      <a:pt x="26" y="22"/>
                      <a:pt x="26" y="21"/>
                    </a:cubicBezTo>
                    <a:close/>
                    <a:moveTo>
                      <a:pt x="25" y="27"/>
                    </a:moveTo>
                    <a:cubicBezTo>
                      <a:pt x="25" y="27"/>
                      <a:pt x="26" y="26"/>
                      <a:pt x="26" y="26"/>
                    </a:cubicBezTo>
                    <a:cubicBezTo>
                      <a:pt x="27" y="25"/>
                      <a:pt x="27" y="25"/>
                      <a:pt x="28" y="25"/>
                    </a:cubicBezTo>
                    <a:cubicBezTo>
                      <a:pt x="28" y="25"/>
                      <a:pt x="29" y="25"/>
                      <a:pt x="30" y="26"/>
                    </a:cubicBezTo>
                    <a:cubicBezTo>
                      <a:pt x="30" y="26"/>
                      <a:pt x="30" y="27"/>
                      <a:pt x="30" y="27"/>
                    </a:cubicBezTo>
                    <a:cubicBezTo>
                      <a:pt x="30" y="28"/>
                      <a:pt x="30" y="29"/>
                      <a:pt x="29" y="29"/>
                    </a:cubicBezTo>
                    <a:cubicBezTo>
                      <a:pt x="29" y="30"/>
                      <a:pt x="28" y="30"/>
                      <a:pt x="28" y="30"/>
                    </a:cubicBezTo>
                    <a:cubicBezTo>
                      <a:pt x="27" y="30"/>
                      <a:pt x="26" y="30"/>
                      <a:pt x="26" y="29"/>
                    </a:cubicBezTo>
                    <a:cubicBezTo>
                      <a:pt x="25" y="29"/>
                      <a:pt x="25" y="28"/>
                      <a:pt x="25" y="27"/>
                    </a:cubicBezTo>
                    <a:close/>
                  </a:path>
                </a:pathLst>
              </a:custGeom>
              <a:solidFill>
                <a:srgbClr val="B400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232" name="Freeform 397"/>
              <p:cNvSpPr>
                <a:spLocks noEditPoints="1"/>
              </p:cNvSpPr>
              <p:nvPr/>
            </p:nvSpPr>
            <p:spPr bwMode="auto">
              <a:xfrm>
                <a:off x="6327" y="1833"/>
                <a:ext cx="36" cy="42"/>
              </a:xfrm>
              <a:custGeom>
                <a:avLst/>
                <a:gdLst>
                  <a:gd name="T0" fmla="*/ 3 w 26"/>
                  <a:gd name="T1" fmla="*/ 7 h 30"/>
                  <a:gd name="T2" fmla="*/ 6 w 26"/>
                  <a:gd name="T3" fmla="*/ 7 h 30"/>
                  <a:gd name="T4" fmla="*/ 6 w 26"/>
                  <a:gd name="T5" fmla="*/ 11 h 30"/>
                  <a:gd name="T6" fmla="*/ 3 w 26"/>
                  <a:gd name="T7" fmla="*/ 11 h 30"/>
                  <a:gd name="T8" fmla="*/ 1 w 26"/>
                  <a:gd name="T9" fmla="*/ 15 h 30"/>
                  <a:gd name="T10" fmla="*/ 4 w 26"/>
                  <a:gd name="T11" fmla="*/ 13 h 30"/>
                  <a:gd name="T12" fmla="*/ 6 w 26"/>
                  <a:gd name="T13" fmla="*/ 15 h 30"/>
                  <a:gd name="T14" fmla="*/ 4 w 26"/>
                  <a:gd name="T15" fmla="*/ 17 h 30"/>
                  <a:gd name="T16" fmla="*/ 1 w 26"/>
                  <a:gd name="T17" fmla="*/ 15 h 30"/>
                  <a:gd name="T18" fmla="*/ 2 w 26"/>
                  <a:gd name="T19" fmla="*/ 20 h 30"/>
                  <a:gd name="T20" fmla="*/ 5 w 26"/>
                  <a:gd name="T21" fmla="*/ 20 h 30"/>
                  <a:gd name="T22" fmla="*/ 5 w 26"/>
                  <a:gd name="T23" fmla="*/ 23 h 30"/>
                  <a:gd name="T24" fmla="*/ 1 w 26"/>
                  <a:gd name="T25" fmla="*/ 23 h 30"/>
                  <a:gd name="T26" fmla="*/ 0 w 26"/>
                  <a:gd name="T27" fmla="*/ 27 h 30"/>
                  <a:gd name="T28" fmla="*/ 3 w 26"/>
                  <a:gd name="T29" fmla="*/ 25 h 30"/>
                  <a:gd name="T30" fmla="*/ 5 w 26"/>
                  <a:gd name="T31" fmla="*/ 27 h 30"/>
                  <a:gd name="T32" fmla="*/ 3 w 26"/>
                  <a:gd name="T33" fmla="*/ 30 h 30"/>
                  <a:gd name="T34" fmla="*/ 0 w 26"/>
                  <a:gd name="T35" fmla="*/ 27 h 30"/>
                  <a:gd name="T36" fmla="*/ 9 w 26"/>
                  <a:gd name="T37" fmla="*/ 1 h 30"/>
                  <a:gd name="T38" fmla="*/ 13 w 26"/>
                  <a:gd name="T39" fmla="*/ 1 h 30"/>
                  <a:gd name="T40" fmla="*/ 13 w 26"/>
                  <a:gd name="T41" fmla="*/ 4 h 30"/>
                  <a:gd name="T42" fmla="*/ 9 w 26"/>
                  <a:gd name="T43" fmla="*/ 4 h 30"/>
                  <a:gd name="T44" fmla="*/ 8 w 26"/>
                  <a:gd name="T45" fmla="*/ 15 h 30"/>
                  <a:gd name="T46" fmla="*/ 10 w 26"/>
                  <a:gd name="T47" fmla="*/ 13 h 30"/>
                  <a:gd name="T48" fmla="*/ 13 w 26"/>
                  <a:gd name="T49" fmla="*/ 15 h 30"/>
                  <a:gd name="T50" fmla="*/ 10 w 26"/>
                  <a:gd name="T51" fmla="*/ 17 h 30"/>
                  <a:gd name="T52" fmla="*/ 8 w 26"/>
                  <a:gd name="T53" fmla="*/ 15 h 30"/>
                  <a:gd name="T54" fmla="*/ 16 w 26"/>
                  <a:gd name="T55" fmla="*/ 1 h 30"/>
                  <a:gd name="T56" fmla="*/ 19 w 26"/>
                  <a:gd name="T57" fmla="*/ 1 h 30"/>
                  <a:gd name="T58" fmla="*/ 19 w 26"/>
                  <a:gd name="T59" fmla="*/ 4 h 30"/>
                  <a:gd name="T60" fmla="*/ 16 w 26"/>
                  <a:gd name="T61" fmla="*/ 4 h 30"/>
                  <a:gd name="T62" fmla="*/ 14 w 26"/>
                  <a:gd name="T63" fmla="*/ 15 h 30"/>
                  <a:gd name="T64" fmla="*/ 17 w 26"/>
                  <a:gd name="T65" fmla="*/ 13 h 30"/>
                  <a:gd name="T66" fmla="*/ 19 w 26"/>
                  <a:gd name="T67" fmla="*/ 15 h 30"/>
                  <a:gd name="T68" fmla="*/ 16 w 26"/>
                  <a:gd name="T69" fmla="*/ 17 h 30"/>
                  <a:gd name="T70" fmla="*/ 14 w 26"/>
                  <a:gd name="T71" fmla="*/ 15 h 30"/>
                  <a:gd name="T72" fmla="*/ 22 w 26"/>
                  <a:gd name="T73" fmla="*/ 7 h 30"/>
                  <a:gd name="T74" fmla="*/ 25 w 26"/>
                  <a:gd name="T75" fmla="*/ 7 h 30"/>
                  <a:gd name="T76" fmla="*/ 25 w 26"/>
                  <a:gd name="T77" fmla="*/ 11 h 30"/>
                  <a:gd name="T78" fmla="*/ 21 w 26"/>
                  <a:gd name="T79" fmla="*/ 11 h 30"/>
                  <a:gd name="T80" fmla="*/ 20 w 26"/>
                  <a:gd name="T81" fmla="*/ 15 h 30"/>
                  <a:gd name="T82" fmla="*/ 23 w 26"/>
                  <a:gd name="T83" fmla="*/ 13 h 30"/>
                  <a:gd name="T84" fmla="*/ 25 w 26"/>
                  <a:gd name="T85" fmla="*/ 15 h 30"/>
                  <a:gd name="T86" fmla="*/ 22 w 26"/>
                  <a:gd name="T87" fmla="*/ 17 h 30"/>
                  <a:gd name="T88" fmla="*/ 20 w 26"/>
                  <a:gd name="T89" fmla="*/ 15 h 30"/>
                  <a:gd name="T90" fmla="*/ 20 w 26"/>
                  <a:gd name="T91" fmla="*/ 20 h 30"/>
                  <a:gd name="T92" fmla="*/ 24 w 26"/>
                  <a:gd name="T93" fmla="*/ 20 h 30"/>
                  <a:gd name="T94" fmla="*/ 24 w 26"/>
                  <a:gd name="T95" fmla="*/ 23 h 30"/>
                  <a:gd name="T96" fmla="*/ 20 w 26"/>
                  <a:gd name="T97" fmla="*/ 23 h 30"/>
                  <a:gd name="T98" fmla="*/ 19 w 26"/>
                  <a:gd name="T99" fmla="*/ 27 h 30"/>
                  <a:gd name="T100" fmla="*/ 22 w 26"/>
                  <a:gd name="T101" fmla="*/ 25 h 30"/>
                  <a:gd name="T102" fmla="*/ 24 w 26"/>
                  <a:gd name="T103" fmla="*/ 27 h 30"/>
                  <a:gd name="T104" fmla="*/ 21 w 26"/>
                  <a:gd name="T105" fmla="*/ 30 h 30"/>
                  <a:gd name="T106" fmla="*/ 19 w 26"/>
                  <a:gd name="T107" fmla="*/ 27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6" h="30">
                    <a:moveTo>
                      <a:pt x="2" y="9"/>
                    </a:moveTo>
                    <a:cubicBezTo>
                      <a:pt x="2" y="8"/>
                      <a:pt x="2" y="8"/>
                      <a:pt x="3" y="7"/>
                    </a:cubicBezTo>
                    <a:cubicBezTo>
                      <a:pt x="3" y="7"/>
                      <a:pt x="4" y="6"/>
                      <a:pt x="5" y="6"/>
                    </a:cubicBezTo>
                    <a:cubicBezTo>
                      <a:pt x="5" y="6"/>
                      <a:pt x="6" y="7"/>
                      <a:pt x="6" y="7"/>
                    </a:cubicBezTo>
                    <a:cubicBezTo>
                      <a:pt x="7" y="8"/>
                      <a:pt x="7" y="8"/>
                      <a:pt x="7" y="9"/>
                    </a:cubicBezTo>
                    <a:cubicBezTo>
                      <a:pt x="7" y="9"/>
                      <a:pt x="7" y="10"/>
                      <a:pt x="6" y="11"/>
                    </a:cubicBezTo>
                    <a:cubicBezTo>
                      <a:pt x="6" y="11"/>
                      <a:pt x="5" y="11"/>
                      <a:pt x="4" y="11"/>
                    </a:cubicBezTo>
                    <a:cubicBezTo>
                      <a:pt x="4" y="11"/>
                      <a:pt x="3" y="11"/>
                      <a:pt x="3" y="11"/>
                    </a:cubicBezTo>
                    <a:cubicBezTo>
                      <a:pt x="2" y="10"/>
                      <a:pt x="2" y="9"/>
                      <a:pt x="2" y="9"/>
                    </a:cubicBezTo>
                    <a:close/>
                    <a:moveTo>
                      <a:pt x="1" y="15"/>
                    </a:moveTo>
                    <a:cubicBezTo>
                      <a:pt x="2" y="14"/>
                      <a:pt x="2" y="14"/>
                      <a:pt x="2" y="13"/>
                    </a:cubicBezTo>
                    <a:cubicBezTo>
                      <a:pt x="3" y="13"/>
                      <a:pt x="4" y="13"/>
                      <a:pt x="4" y="13"/>
                    </a:cubicBezTo>
                    <a:cubicBezTo>
                      <a:pt x="5" y="13"/>
                      <a:pt x="5" y="13"/>
                      <a:pt x="6" y="13"/>
                    </a:cubicBezTo>
                    <a:cubicBezTo>
                      <a:pt x="6" y="14"/>
                      <a:pt x="6" y="14"/>
                      <a:pt x="6" y="15"/>
                    </a:cubicBezTo>
                    <a:cubicBezTo>
                      <a:pt x="6" y="16"/>
                      <a:pt x="6" y="16"/>
                      <a:pt x="5" y="17"/>
                    </a:cubicBezTo>
                    <a:cubicBezTo>
                      <a:pt x="5" y="17"/>
                      <a:pt x="4" y="17"/>
                      <a:pt x="4" y="17"/>
                    </a:cubicBezTo>
                    <a:cubicBezTo>
                      <a:pt x="3" y="17"/>
                      <a:pt x="2" y="17"/>
                      <a:pt x="2" y="17"/>
                    </a:cubicBezTo>
                    <a:cubicBezTo>
                      <a:pt x="2" y="16"/>
                      <a:pt x="1" y="16"/>
                      <a:pt x="1" y="15"/>
                    </a:cubicBezTo>
                    <a:close/>
                    <a:moveTo>
                      <a:pt x="1" y="21"/>
                    </a:moveTo>
                    <a:cubicBezTo>
                      <a:pt x="1" y="21"/>
                      <a:pt x="1" y="20"/>
                      <a:pt x="2" y="20"/>
                    </a:cubicBezTo>
                    <a:cubicBezTo>
                      <a:pt x="2" y="19"/>
                      <a:pt x="3" y="19"/>
                      <a:pt x="4" y="19"/>
                    </a:cubicBezTo>
                    <a:cubicBezTo>
                      <a:pt x="4" y="19"/>
                      <a:pt x="5" y="19"/>
                      <a:pt x="5" y="20"/>
                    </a:cubicBezTo>
                    <a:cubicBezTo>
                      <a:pt x="6" y="20"/>
                      <a:pt x="6" y="21"/>
                      <a:pt x="6" y="21"/>
                    </a:cubicBezTo>
                    <a:cubicBezTo>
                      <a:pt x="6" y="22"/>
                      <a:pt x="5" y="23"/>
                      <a:pt x="5" y="23"/>
                    </a:cubicBezTo>
                    <a:cubicBezTo>
                      <a:pt x="4" y="23"/>
                      <a:pt x="4" y="24"/>
                      <a:pt x="3" y="24"/>
                    </a:cubicBezTo>
                    <a:cubicBezTo>
                      <a:pt x="2" y="24"/>
                      <a:pt x="2" y="23"/>
                      <a:pt x="1" y="23"/>
                    </a:cubicBezTo>
                    <a:cubicBezTo>
                      <a:pt x="1" y="23"/>
                      <a:pt x="1" y="22"/>
                      <a:pt x="1" y="21"/>
                    </a:cubicBezTo>
                    <a:close/>
                    <a:moveTo>
                      <a:pt x="0" y="27"/>
                    </a:moveTo>
                    <a:cubicBezTo>
                      <a:pt x="0" y="27"/>
                      <a:pt x="1" y="26"/>
                      <a:pt x="1" y="26"/>
                    </a:cubicBezTo>
                    <a:cubicBezTo>
                      <a:pt x="2" y="25"/>
                      <a:pt x="2" y="25"/>
                      <a:pt x="3" y="25"/>
                    </a:cubicBezTo>
                    <a:cubicBezTo>
                      <a:pt x="4" y="25"/>
                      <a:pt x="4" y="25"/>
                      <a:pt x="5" y="26"/>
                    </a:cubicBezTo>
                    <a:cubicBezTo>
                      <a:pt x="5" y="26"/>
                      <a:pt x="5" y="27"/>
                      <a:pt x="5" y="27"/>
                    </a:cubicBezTo>
                    <a:cubicBezTo>
                      <a:pt x="5" y="28"/>
                      <a:pt x="5" y="29"/>
                      <a:pt x="5" y="29"/>
                    </a:cubicBezTo>
                    <a:cubicBezTo>
                      <a:pt x="4" y="30"/>
                      <a:pt x="4" y="30"/>
                      <a:pt x="3" y="30"/>
                    </a:cubicBezTo>
                    <a:cubicBezTo>
                      <a:pt x="2" y="30"/>
                      <a:pt x="2" y="30"/>
                      <a:pt x="1" y="29"/>
                    </a:cubicBezTo>
                    <a:cubicBezTo>
                      <a:pt x="1" y="29"/>
                      <a:pt x="0" y="28"/>
                      <a:pt x="0" y="27"/>
                    </a:cubicBezTo>
                    <a:close/>
                    <a:moveTo>
                      <a:pt x="9" y="3"/>
                    </a:moveTo>
                    <a:cubicBezTo>
                      <a:pt x="9" y="2"/>
                      <a:pt x="9" y="1"/>
                      <a:pt x="9" y="1"/>
                    </a:cubicBezTo>
                    <a:cubicBezTo>
                      <a:pt x="10" y="0"/>
                      <a:pt x="11" y="0"/>
                      <a:pt x="11" y="0"/>
                    </a:cubicBezTo>
                    <a:cubicBezTo>
                      <a:pt x="12" y="0"/>
                      <a:pt x="12" y="0"/>
                      <a:pt x="13" y="1"/>
                    </a:cubicBezTo>
                    <a:cubicBezTo>
                      <a:pt x="13" y="1"/>
                      <a:pt x="14" y="2"/>
                      <a:pt x="14" y="3"/>
                    </a:cubicBezTo>
                    <a:cubicBezTo>
                      <a:pt x="14" y="3"/>
                      <a:pt x="13" y="4"/>
                      <a:pt x="13" y="4"/>
                    </a:cubicBezTo>
                    <a:cubicBezTo>
                      <a:pt x="12" y="5"/>
                      <a:pt x="12" y="5"/>
                      <a:pt x="11" y="5"/>
                    </a:cubicBezTo>
                    <a:cubicBezTo>
                      <a:pt x="10" y="5"/>
                      <a:pt x="10" y="5"/>
                      <a:pt x="9" y="4"/>
                    </a:cubicBezTo>
                    <a:cubicBezTo>
                      <a:pt x="9" y="4"/>
                      <a:pt x="9" y="3"/>
                      <a:pt x="9" y="3"/>
                    </a:cubicBezTo>
                    <a:close/>
                    <a:moveTo>
                      <a:pt x="8" y="15"/>
                    </a:moveTo>
                    <a:cubicBezTo>
                      <a:pt x="8" y="14"/>
                      <a:pt x="8" y="14"/>
                      <a:pt x="9" y="13"/>
                    </a:cubicBezTo>
                    <a:cubicBezTo>
                      <a:pt x="9" y="13"/>
                      <a:pt x="10" y="13"/>
                      <a:pt x="10" y="13"/>
                    </a:cubicBezTo>
                    <a:cubicBezTo>
                      <a:pt x="11" y="13"/>
                      <a:pt x="12" y="13"/>
                      <a:pt x="12" y="13"/>
                    </a:cubicBezTo>
                    <a:cubicBezTo>
                      <a:pt x="13" y="14"/>
                      <a:pt x="13" y="14"/>
                      <a:pt x="13" y="15"/>
                    </a:cubicBezTo>
                    <a:cubicBezTo>
                      <a:pt x="13" y="16"/>
                      <a:pt x="12" y="16"/>
                      <a:pt x="12" y="17"/>
                    </a:cubicBezTo>
                    <a:cubicBezTo>
                      <a:pt x="11" y="17"/>
                      <a:pt x="11" y="17"/>
                      <a:pt x="10" y="17"/>
                    </a:cubicBezTo>
                    <a:cubicBezTo>
                      <a:pt x="9" y="17"/>
                      <a:pt x="9" y="17"/>
                      <a:pt x="8" y="17"/>
                    </a:cubicBezTo>
                    <a:cubicBezTo>
                      <a:pt x="8" y="16"/>
                      <a:pt x="8" y="16"/>
                      <a:pt x="8" y="15"/>
                    </a:cubicBezTo>
                    <a:close/>
                    <a:moveTo>
                      <a:pt x="15" y="3"/>
                    </a:moveTo>
                    <a:cubicBezTo>
                      <a:pt x="15" y="2"/>
                      <a:pt x="15" y="1"/>
                      <a:pt x="16" y="1"/>
                    </a:cubicBezTo>
                    <a:cubicBezTo>
                      <a:pt x="16" y="0"/>
                      <a:pt x="17" y="0"/>
                      <a:pt x="17" y="0"/>
                    </a:cubicBezTo>
                    <a:cubicBezTo>
                      <a:pt x="18" y="0"/>
                      <a:pt x="19" y="0"/>
                      <a:pt x="19" y="1"/>
                    </a:cubicBezTo>
                    <a:cubicBezTo>
                      <a:pt x="20" y="1"/>
                      <a:pt x="20" y="2"/>
                      <a:pt x="20" y="3"/>
                    </a:cubicBezTo>
                    <a:cubicBezTo>
                      <a:pt x="20" y="3"/>
                      <a:pt x="20" y="4"/>
                      <a:pt x="19" y="4"/>
                    </a:cubicBezTo>
                    <a:cubicBezTo>
                      <a:pt x="19" y="5"/>
                      <a:pt x="18" y="5"/>
                      <a:pt x="17" y="5"/>
                    </a:cubicBezTo>
                    <a:cubicBezTo>
                      <a:pt x="17" y="5"/>
                      <a:pt x="16" y="5"/>
                      <a:pt x="16" y="4"/>
                    </a:cubicBezTo>
                    <a:cubicBezTo>
                      <a:pt x="15" y="4"/>
                      <a:pt x="15" y="3"/>
                      <a:pt x="15" y="3"/>
                    </a:cubicBezTo>
                    <a:close/>
                    <a:moveTo>
                      <a:pt x="14" y="15"/>
                    </a:moveTo>
                    <a:cubicBezTo>
                      <a:pt x="14" y="14"/>
                      <a:pt x="14" y="14"/>
                      <a:pt x="15" y="13"/>
                    </a:cubicBezTo>
                    <a:cubicBezTo>
                      <a:pt x="15" y="13"/>
                      <a:pt x="16" y="13"/>
                      <a:pt x="17" y="13"/>
                    </a:cubicBezTo>
                    <a:cubicBezTo>
                      <a:pt x="17" y="13"/>
                      <a:pt x="18" y="13"/>
                      <a:pt x="18" y="13"/>
                    </a:cubicBezTo>
                    <a:cubicBezTo>
                      <a:pt x="19" y="14"/>
                      <a:pt x="19" y="14"/>
                      <a:pt x="19" y="15"/>
                    </a:cubicBezTo>
                    <a:cubicBezTo>
                      <a:pt x="19" y="16"/>
                      <a:pt x="18" y="16"/>
                      <a:pt x="18" y="17"/>
                    </a:cubicBezTo>
                    <a:cubicBezTo>
                      <a:pt x="17" y="17"/>
                      <a:pt x="17" y="17"/>
                      <a:pt x="16" y="17"/>
                    </a:cubicBezTo>
                    <a:cubicBezTo>
                      <a:pt x="15" y="17"/>
                      <a:pt x="15" y="17"/>
                      <a:pt x="14" y="17"/>
                    </a:cubicBezTo>
                    <a:cubicBezTo>
                      <a:pt x="14" y="16"/>
                      <a:pt x="14" y="16"/>
                      <a:pt x="14" y="15"/>
                    </a:cubicBezTo>
                    <a:close/>
                    <a:moveTo>
                      <a:pt x="21" y="9"/>
                    </a:moveTo>
                    <a:cubicBezTo>
                      <a:pt x="21" y="8"/>
                      <a:pt x="21" y="8"/>
                      <a:pt x="22" y="7"/>
                    </a:cubicBezTo>
                    <a:cubicBezTo>
                      <a:pt x="22" y="7"/>
                      <a:pt x="23" y="6"/>
                      <a:pt x="23" y="6"/>
                    </a:cubicBezTo>
                    <a:cubicBezTo>
                      <a:pt x="24" y="6"/>
                      <a:pt x="25" y="7"/>
                      <a:pt x="25" y="7"/>
                    </a:cubicBezTo>
                    <a:cubicBezTo>
                      <a:pt x="26" y="8"/>
                      <a:pt x="26" y="8"/>
                      <a:pt x="26" y="9"/>
                    </a:cubicBezTo>
                    <a:cubicBezTo>
                      <a:pt x="26" y="9"/>
                      <a:pt x="25" y="10"/>
                      <a:pt x="25" y="11"/>
                    </a:cubicBezTo>
                    <a:cubicBezTo>
                      <a:pt x="24" y="11"/>
                      <a:pt x="24" y="11"/>
                      <a:pt x="23" y="11"/>
                    </a:cubicBezTo>
                    <a:cubicBezTo>
                      <a:pt x="22" y="11"/>
                      <a:pt x="22" y="11"/>
                      <a:pt x="21" y="11"/>
                    </a:cubicBezTo>
                    <a:cubicBezTo>
                      <a:pt x="21" y="10"/>
                      <a:pt x="21" y="9"/>
                      <a:pt x="21" y="9"/>
                    </a:cubicBezTo>
                    <a:close/>
                    <a:moveTo>
                      <a:pt x="20" y="15"/>
                    </a:moveTo>
                    <a:cubicBezTo>
                      <a:pt x="20" y="14"/>
                      <a:pt x="21" y="14"/>
                      <a:pt x="21" y="13"/>
                    </a:cubicBezTo>
                    <a:cubicBezTo>
                      <a:pt x="22" y="13"/>
                      <a:pt x="22" y="13"/>
                      <a:pt x="23" y="13"/>
                    </a:cubicBezTo>
                    <a:cubicBezTo>
                      <a:pt x="24" y="13"/>
                      <a:pt x="24" y="13"/>
                      <a:pt x="25" y="13"/>
                    </a:cubicBezTo>
                    <a:cubicBezTo>
                      <a:pt x="25" y="14"/>
                      <a:pt x="25" y="14"/>
                      <a:pt x="25" y="15"/>
                    </a:cubicBezTo>
                    <a:cubicBezTo>
                      <a:pt x="25" y="16"/>
                      <a:pt x="25" y="16"/>
                      <a:pt x="24" y="17"/>
                    </a:cubicBezTo>
                    <a:cubicBezTo>
                      <a:pt x="24" y="17"/>
                      <a:pt x="23" y="17"/>
                      <a:pt x="22" y="17"/>
                    </a:cubicBezTo>
                    <a:cubicBezTo>
                      <a:pt x="22" y="17"/>
                      <a:pt x="21" y="17"/>
                      <a:pt x="21" y="17"/>
                    </a:cubicBezTo>
                    <a:cubicBezTo>
                      <a:pt x="20" y="16"/>
                      <a:pt x="20" y="16"/>
                      <a:pt x="20" y="15"/>
                    </a:cubicBezTo>
                    <a:close/>
                    <a:moveTo>
                      <a:pt x="19" y="21"/>
                    </a:moveTo>
                    <a:cubicBezTo>
                      <a:pt x="20" y="21"/>
                      <a:pt x="20" y="20"/>
                      <a:pt x="20" y="20"/>
                    </a:cubicBezTo>
                    <a:cubicBezTo>
                      <a:pt x="21" y="19"/>
                      <a:pt x="21" y="19"/>
                      <a:pt x="22" y="19"/>
                    </a:cubicBezTo>
                    <a:cubicBezTo>
                      <a:pt x="23" y="19"/>
                      <a:pt x="23" y="19"/>
                      <a:pt x="24" y="20"/>
                    </a:cubicBezTo>
                    <a:cubicBezTo>
                      <a:pt x="24" y="20"/>
                      <a:pt x="24" y="21"/>
                      <a:pt x="24" y="21"/>
                    </a:cubicBezTo>
                    <a:cubicBezTo>
                      <a:pt x="24" y="22"/>
                      <a:pt x="24" y="23"/>
                      <a:pt x="24" y="23"/>
                    </a:cubicBezTo>
                    <a:cubicBezTo>
                      <a:pt x="23" y="23"/>
                      <a:pt x="22" y="24"/>
                      <a:pt x="22" y="24"/>
                    </a:cubicBezTo>
                    <a:cubicBezTo>
                      <a:pt x="21" y="24"/>
                      <a:pt x="20" y="23"/>
                      <a:pt x="20" y="23"/>
                    </a:cubicBezTo>
                    <a:cubicBezTo>
                      <a:pt x="20" y="23"/>
                      <a:pt x="19" y="22"/>
                      <a:pt x="19" y="21"/>
                    </a:cubicBezTo>
                    <a:close/>
                    <a:moveTo>
                      <a:pt x="19" y="27"/>
                    </a:moveTo>
                    <a:cubicBezTo>
                      <a:pt x="19" y="27"/>
                      <a:pt x="19" y="26"/>
                      <a:pt x="20" y="26"/>
                    </a:cubicBezTo>
                    <a:cubicBezTo>
                      <a:pt x="20" y="25"/>
                      <a:pt x="21" y="25"/>
                      <a:pt x="22" y="25"/>
                    </a:cubicBezTo>
                    <a:cubicBezTo>
                      <a:pt x="22" y="25"/>
                      <a:pt x="23" y="25"/>
                      <a:pt x="23" y="26"/>
                    </a:cubicBezTo>
                    <a:cubicBezTo>
                      <a:pt x="24" y="26"/>
                      <a:pt x="24" y="27"/>
                      <a:pt x="24" y="27"/>
                    </a:cubicBezTo>
                    <a:cubicBezTo>
                      <a:pt x="24" y="28"/>
                      <a:pt x="24" y="29"/>
                      <a:pt x="23" y="29"/>
                    </a:cubicBezTo>
                    <a:cubicBezTo>
                      <a:pt x="23" y="30"/>
                      <a:pt x="22" y="30"/>
                      <a:pt x="21" y="30"/>
                    </a:cubicBezTo>
                    <a:cubicBezTo>
                      <a:pt x="21" y="30"/>
                      <a:pt x="20" y="30"/>
                      <a:pt x="20" y="29"/>
                    </a:cubicBezTo>
                    <a:cubicBezTo>
                      <a:pt x="19" y="29"/>
                      <a:pt x="19" y="28"/>
                      <a:pt x="19" y="27"/>
                    </a:cubicBezTo>
                    <a:close/>
                  </a:path>
                </a:pathLst>
              </a:custGeom>
              <a:solidFill>
                <a:srgbClr val="B400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233" name="Freeform 398"/>
              <p:cNvSpPr>
                <a:spLocks noEditPoints="1"/>
              </p:cNvSpPr>
              <p:nvPr/>
            </p:nvSpPr>
            <p:spPr bwMode="auto">
              <a:xfrm>
                <a:off x="6369" y="1833"/>
                <a:ext cx="42" cy="42"/>
              </a:xfrm>
              <a:custGeom>
                <a:avLst/>
                <a:gdLst>
                  <a:gd name="T0" fmla="*/ 1 w 30"/>
                  <a:gd name="T1" fmla="*/ 1 h 30"/>
                  <a:gd name="T2" fmla="*/ 5 w 30"/>
                  <a:gd name="T3" fmla="*/ 1 h 30"/>
                  <a:gd name="T4" fmla="*/ 4 w 30"/>
                  <a:gd name="T5" fmla="*/ 4 h 30"/>
                  <a:gd name="T6" fmla="*/ 1 w 30"/>
                  <a:gd name="T7" fmla="*/ 4 h 30"/>
                  <a:gd name="T8" fmla="*/ 7 w 30"/>
                  <a:gd name="T9" fmla="*/ 3 h 30"/>
                  <a:gd name="T10" fmla="*/ 9 w 30"/>
                  <a:gd name="T11" fmla="*/ 0 h 30"/>
                  <a:gd name="T12" fmla="*/ 12 w 30"/>
                  <a:gd name="T13" fmla="*/ 3 h 30"/>
                  <a:gd name="T14" fmla="*/ 9 w 30"/>
                  <a:gd name="T15" fmla="*/ 5 h 30"/>
                  <a:gd name="T16" fmla="*/ 7 w 30"/>
                  <a:gd name="T17" fmla="*/ 3 h 30"/>
                  <a:gd name="T18" fmla="*/ 14 w 30"/>
                  <a:gd name="T19" fmla="*/ 1 h 30"/>
                  <a:gd name="T20" fmla="*/ 17 w 30"/>
                  <a:gd name="T21" fmla="*/ 1 h 30"/>
                  <a:gd name="T22" fmla="*/ 17 w 30"/>
                  <a:gd name="T23" fmla="*/ 4 h 30"/>
                  <a:gd name="T24" fmla="*/ 13 w 30"/>
                  <a:gd name="T25" fmla="*/ 4 h 30"/>
                  <a:gd name="T26" fmla="*/ 12 w 30"/>
                  <a:gd name="T27" fmla="*/ 9 h 30"/>
                  <a:gd name="T28" fmla="*/ 15 w 30"/>
                  <a:gd name="T29" fmla="*/ 6 h 30"/>
                  <a:gd name="T30" fmla="*/ 17 w 30"/>
                  <a:gd name="T31" fmla="*/ 9 h 30"/>
                  <a:gd name="T32" fmla="*/ 15 w 30"/>
                  <a:gd name="T33" fmla="*/ 11 h 30"/>
                  <a:gd name="T34" fmla="*/ 12 w 30"/>
                  <a:gd name="T35" fmla="*/ 9 h 30"/>
                  <a:gd name="T36" fmla="*/ 13 w 30"/>
                  <a:gd name="T37" fmla="*/ 13 h 30"/>
                  <a:gd name="T38" fmla="*/ 16 w 30"/>
                  <a:gd name="T39" fmla="*/ 13 h 30"/>
                  <a:gd name="T40" fmla="*/ 16 w 30"/>
                  <a:gd name="T41" fmla="*/ 17 h 30"/>
                  <a:gd name="T42" fmla="*/ 12 w 30"/>
                  <a:gd name="T43" fmla="*/ 17 h 30"/>
                  <a:gd name="T44" fmla="*/ 11 w 30"/>
                  <a:gd name="T45" fmla="*/ 21 h 30"/>
                  <a:gd name="T46" fmla="*/ 14 w 30"/>
                  <a:gd name="T47" fmla="*/ 19 h 30"/>
                  <a:gd name="T48" fmla="*/ 16 w 30"/>
                  <a:gd name="T49" fmla="*/ 21 h 30"/>
                  <a:gd name="T50" fmla="*/ 13 w 30"/>
                  <a:gd name="T51" fmla="*/ 24 h 30"/>
                  <a:gd name="T52" fmla="*/ 11 w 30"/>
                  <a:gd name="T53" fmla="*/ 21 h 30"/>
                  <a:gd name="T54" fmla="*/ 12 w 30"/>
                  <a:gd name="T55" fmla="*/ 26 h 30"/>
                  <a:gd name="T56" fmla="*/ 15 w 30"/>
                  <a:gd name="T57" fmla="*/ 26 h 30"/>
                  <a:gd name="T58" fmla="*/ 15 w 30"/>
                  <a:gd name="T59" fmla="*/ 29 h 30"/>
                  <a:gd name="T60" fmla="*/ 11 w 30"/>
                  <a:gd name="T61" fmla="*/ 29 h 30"/>
                  <a:gd name="T62" fmla="*/ 19 w 30"/>
                  <a:gd name="T63" fmla="*/ 3 h 30"/>
                  <a:gd name="T64" fmla="*/ 22 w 30"/>
                  <a:gd name="T65" fmla="*/ 0 h 30"/>
                  <a:gd name="T66" fmla="*/ 24 w 30"/>
                  <a:gd name="T67" fmla="*/ 3 h 30"/>
                  <a:gd name="T68" fmla="*/ 21 w 30"/>
                  <a:gd name="T69" fmla="*/ 5 h 30"/>
                  <a:gd name="T70" fmla="*/ 19 w 30"/>
                  <a:gd name="T71" fmla="*/ 3 h 30"/>
                  <a:gd name="T72" fmla="*/ 26 w 30"/>
                  <a:gd name="T73" fmla="*/ 1 h 30"/>
                  <a:gd name="T74" fmla="*/ 30 w 30"/>
                  <a:gd name="T75" fmla="*/ 1 h 30"/>
                  <a:gd name="T76" fmla="*/ 29 w 30"/>
                  <a:gd name="T77" fmla="*/ 4 h 30"/>
                  <a:gd name="T78" fmla="*/ 26 w 30"/>
                  <a:gd name="T79" fmla="*/ 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0" h="30">
                    <a:moveTo>
                      <a:pt x="0" y="3"/>
                    </a:moveTo>
                    <a:cubicBezTo>
                      <a:pt x="0" y="2"/>
                      <a:pt x="1" y="1"/>
                      <a:pt x="1" y="1"/>
                    </a:cubicBezTo>
                    <a:cubicBezTo>
                      <a:pt x="2" y="0"/>
                      <a:pt x="2" y="0"/>
                      <a:pt x="3" y="0"/>
                    </a:cubicBezTo>
                    <a:cubicBezTo>
                      <a:pt x="4" y="0"/>
                      <a:pt x="4" y="0"/>
                      <a:pt x="5" y="1"/>
                    </a:cubicBezTo>
                    <a:cubicBezTo>
                      <a:pt x="5" y="1"/>
                      <a:pt x="5" y="2"/>
                      <a:pt x="5" y="3"/>
                    </a:cubicBezTo>
                    <a:cubicBezTo>
                      <a:pt x="5" y="3"/>
                      <a:pt x="5" y="4"/>
                      <a:pt x="4" y="4"/>
                    </a:cubicBezTo>
                    <a:cubicBezTo>
                      <a:pt x="4" y="5"/>
                      <a:pt x="3" y="5"/>
                      <a:pt x="3" y="5"/>
                    </a:cubicBezTo>
                    <a:cubicBezTo>
                      <a:pt x="2" y="5"/>
                      <a:pt x="1" y="5"/>
                      <a:pt x="1" y="4"/>
                    </a:cubicBezTo>
                    <a:cubicBezTo>
                      <a:pt x="1" y="4"/>
                      <a:pt x="0" y="3"/>
                      <a:pt x="0" y="3"/>
                    </a:cubicBezTo>
                    <a:close/>
                    <a:moveTo>
                      <a:pt x="7" y="3"/>
                    </a:moveTo>
                    <a:cubicBezTo>
                      <a:pt x="7" y="2"/>
                      <a:pt x="7" y="1"/>
                      <a:pt x="7" y="1"/>
                    </a:cubicBezTo>
                    <a:cubicBezTo>
                      <a:pt x="8" y="0"/>
                      <a:pt x="8" y="0"/>
                      <a:pt x="9" y="0"/>
                    </a:cubicBezTo>
                    <a:cubicBezTo>
                      <a:pt x="10" y="0"/>
                      <a:pt x="10" y="0"/>
                      <a:pt x="11" y="1"/>
                    </a:cubicBezTo>
                    <a:cubicBezTo>
                      <a:pt x="11" y="1"/>
                      <a:pt x="12" y="2"/>
                      <a:pt x="12" y="3"/>
                    </a:cubicBezTo>
                    <a:cubicBezTo>
                      <a:pt x="11" y="3"/>
                      <a:pt x="11" y="4"/>
                      <a:pt x="11" y="4"/>
                    </a:cubicBezTo>
                    <a:cubicBezTo>
                      <a:pt x="10" y="5"/>
                      <a:pt x="10" y="5"/>
                      <a:pt x="9" y="5"/>
                    </a:cubicBezTo>
                    <a:cubicBezTo>
                      <a:pt x="8" y="5"/>
                      <a:pt x="8" y="5"/>
                      <a:pt x="7" y="4"/>
                    </a:cubicBezTo>
                    <a:cubicBezTo>
                      <a:pt x="7" y="4"/>
                      <a:pt x="7" y="3"/>
                      <a:pt x="7" y="3"/>
                    </a:cubicBezTo>
                    <a:close/>
                    <a:moveTo>
                      <a:pt x="13" y="3"/>
                    </a:moveTo>
                    <a:cubicBezTo>
                      <a:pt x="13" y="2"/>
                      <a:pt x="13" y="1"/>
                      <a:pt x="14" y="1"/>
                    </a:cubicBezTo>
                    <a:cubicBezTo>
                      <a:pt x="14" y="0"/>
                      <a:pt x="15" y="0"/>
                      <a:pt x="15" y="0"/>
                    </a:cubicBezTo>
                    <a:cubicBezTo>
                      <a:pt x="16" y="0"/>
                      <a:pt x="17" y="0"/>
                      <a:pt x="17" y="1"/>
                    </a:cubicBezTo>
                    <a:cubicBezTo>
                      <a:pt x="18" y="1"/>
                      <a:pt x="18" y="2"/>
                      <a:pt x="18" y="3"/>
                    </a:cubicBezTo>
                    <a:cubicBezTo>
                      <a:pt x="18" y="3"/>
                      <a:pt x="17" y="4"/>
                      <a:pt x="17" y="4"/>
                    </a:cubicBezTo>
                    <a:cubicBezTo>
                      <a:pt x="16" y="5"/>
                      <a:pt x="16" y="5"/>
                      <a:pt x="15" y="5"/>
                    </a:cubicBezTo>
                    <a:cubicBezTo>
                      <a:pt x="14" y="5"/>
                      <a:pt x="14" y="5"/>
                      <a:pt x="13" y="4"/>
                    </a:cubicBezTo>
                    <a:cubicBezTo>
                      <a:pt x="13" y="4"/>
                      <a:pt x="13" y="3"/>
                      <a:pt x="13" y="3"/>
                    </a:cubicBezTo>
                    <a:close/>
                    <a:moveTo>
                      <a:pt x="12" y="9"/>
                    </a:moveTo>
                    <a:cubicBezTo>
                      <a:pt x="12" y="8"/>
                      <a:pt x="13" y="8"/>
                      <a:pt x="13" y="7"/>
                    </a:cubicBezTo>
                    <a:cubicBezTo>
                      <a:pt x="14" y="7"/>
                      <a:pt x="14" y="6"/>
                      <a:pt x="15" y="6"/>
                    </a:cubicBezTo>
                    <a:cubicBezTo>
                      <a:pt x="16" y="6"/>
                      <a:pt x="16" y="7"/>
                      <a:pt x="17" y="7"/>
                    </a:cubicBezTo>
                    <a:cubicBezTo>
                      <a:pt x="17" y="8"/>
                      <a:pt x="17" y="8"/>
                      <a:pt x="17" y="9"/>
                    </a:cubicBezTo>
                    <a:cubicBezTo>
                      <a:pt x="17" y="9"/>
                      <a:pt x="17" y="10"/>
                      <a:pt x="16" y="11"/>
                    </a:cubicBezTo>
                    <a:cubicBezTo>
                      <a:pt x="16" y="11"/>
                      <a:pt x="15" y="11"/>
                      <a:pt x="15" y="11"/>
                    </a:cubicBezTo>
                    <a:cubicBezTo>
                      <a:pt x="14" y="11"/>
                      <a:pt x="13" y="11"/>
                      <a:pt x="13" y="11"/>
                    </a:cubicBezTo>
                    <a:cubicBezTo>
                      <a:pt x="13" y="10"/>
                      <a:pt x="12" y="9"/>
                      <a:pt x="12" y="9"/>
                    </a:cubicBezTo>
                    <a:close/>
                    <a:moveTo>
                      <a:pt x="12" y="15"/>
                    </a:moveTo>
                    <a:cubicBezTo>
                      <a:pt x="12" y="14"/>
                      <a:pt x="12" y="14"/>
                      <a:pt x="13" y="13"/>
                    </a:cubicBezTo>
                    <a:cubicBezTo>
                      <a:pt x="13" y="13"/>
                      <a:pt x="14" y="13"/>
                      <a:pt x="14" y="13"/>
                    </a:cubicBezTo>
                    <a:cubicBezTo>
                      <a:pt x="15" y="13"/>
                      <a:pt x="16" y="13"/>
                      <a:pt x="16" y="13"/>
                    </a:cubicBezTo>
                    <a:cubicBezTo>
                      <a:pt x="17" y="14"/>
                      <a:pt x="17" y="14"/>
                      <a:pt x="17" y="15"/>
                    </a:cubicBezTo>
                    <a:cubicBezTo>
                      <a:pt x="17" y="16"/>
                      <a:pt x="16" y="16"/>
                      <a:pt x="16" y="17"/>
                    </a:cubicBezTo>
                    <a:cubicBezTo>
                      <a:pt x="15" y="17"/>
                      <a:pt x="15" y="17"/>
                      <a:pt x="14" y="17"/>
                    </a:cubicBezTo>
                    <a:cubicBezTo>
                      <a:pt x="13" y="17"/>
                      <a:pt x="13" y="17"/>
                      <a:pt x="12" y="17"/>
                    </a:cubicBezTo>
                    <a:cubicBezTo>
                      <a:pt x="12" y="16"/>
                      <a:pt x="12" y="16"/>
                      <a:pt x="12" y="15"/>
                    </a:cubicBezTo>
                    <a:close/>
                    <a:moveTo>
                      <a:pt x="11" y="21"/>
                    </a:moveTo>
                    <a:cubicBezTo>
                      <a:pt x="11" y="21"/>
                      <a:pt x="11" y="20"/>
                      <a:pt x="12" y="20"/>
                    </a:cubicBezTo>
                    <a:cubicBezTo>
                      <a:pt x="13" y="19"/>
                      <a:pt x="13" y="19"/>
                      <a:pt x="14" y="19"/>
                    </a:cubicBezTo>
                    <a:cubicBezTo>
                      <a:pt x="14" y="19"/>
                      <a:pt x="15" y="19"/>
                      <a:pt x="15" y="20"/>
                    </a:cubicBezTo>
                    <a:cubicBezTo>
                      <a:pt x="16" y="20"/>
                      <a:pt x="16" y="21"/>
                      <a:pt x="16" y="21"/>
                    </a:cubicBezTo>
                    <a:cubicBezTo>
                      <a:pt x="16" y="22"/>
                      <a:pt x="16" y="23"/>
                      <a:pt x="15" y="23"/>
                    </a:cubicBezTo>
                    <a:cubicBezTo>
                      <a:pt x="15" y="23"/>
                      <a:pt x="14" y="24"/>
                      <a:pt x="13" y="24"/>
                    </a:cubicBezTo>
                    <a:cubicBezTo>
                      <a:pt x="13" y="24"/>
                      <a:pt x="12" y="23"/>
                      <a:pt x="12" y="23"/>
                    </a:cubicBezTo>
                    <a:cubicBezTo>
                      <a:pt x="11" y="23"/>
                      <a:pt x="11" y="22"/>
                      <a:pt x="11" y="21"/>
                    </a:cubicBezTo>
                    <a:close/>
                    <a:moveTo>
                      <a:pt x="11" y="27"/>
                    </a:moveTo>
                    <a:cubicBezTo>
                      <a:pt x="11" y="27"/>
                      <a:pt x="11" y="26"/>
                      <a:pt x="12" y="26"/>
                    </a:cubicBezTo>
                    <a:cubicBezTo>
                      <a:pt x="12" y="25"/>
                      <a:pt x="13" y="25"/>
                      <a:pt x="13" y="25"/>
                    </a:cubicBezTo>
                    <a:cubicBezTo>
                      <a:pt x="14" y="25"/>
                      <a:pt x="15" y="25"/>
                      <a:pt x="15" y="26"/>
                    </a:cubicBezTo>
                    <a:cubicBezTo>
                      <a:pt x="15" y="26"/>
                      <a:pt x="16" y="27"/>
                      <a:pt x="16" y="27"/>
                    </a:cubicBezTo>
                    <a:cubicBezTo>
                      <a:pt x="16" y="28"/>
                      <a:pt x="15" y="29"/>
                      <a:pt x="15" y="29"/>
                    </a:cubicBezTo>
                    <a:cubicBezTo>
                      <a:pt x="14" y="30"/>
                      <a:pt x="14" y="30"/>
                      <a:pt x="13" y="30"/>
                    </a:cubicBezTo>
                    <a:cubicBezTo>
                      <a:pt x="12" y="30"/>
                      <a:pt x="12" y="30"/>
                      <a:pt x="11" y="29"/>
                    </a:cubicBezTo>
                    <a:cubicBezTo>
                      <a:pt x="11" y="29"/>
                      <a:pt x="11" y="28"/>
                      <a:pt x="11" y="27"/>
                    </a:cubicBezTo>
                    <a:close/>
                    <a:moveTo>
                      <a:pt x="19" y="3"/>
                    </a:moveTo>
                    <a:cubicBezTo>
                      <a:pt x="19" y="2"/>
                      <a:pt x="19" y="1"/>
                      <a:pt x="20" y="1"/>
                    </a:cubicBezTo>
                    <a:cubicBezTo>
                      <a:pt x="20" y="0"/>
                      <a:pt x="21" y="0"/>
                      <a:pt x="22" y="0"/>
                    </a:cubicBezTo>
                    <a:cubicBezTo>
                      <a:pt x="22" y="0"/>
                      <a:pt x="23" y="0"/>
                      <a:pt x="23" y="1"/>
                    </a:cubicBezTo>
                    <a:cubicBezTo>
                      <a:pt x="24" y="1"/>
                      <a:pt x="24" y="2"/>
                      <a:pt x="24" y="3"/>
                    </a:cubicBezTo>
                    <a:cubicBezTo>
                      <a:pt x="24" y="3"/>
                      <a:pt x="24" y="4"/>
                      <a:pt x="23" y="4"/>
                    </a:cubicBezTo>
                    <a:cubicBezTo>
                      <a:pt x="23" y="5"/>
                      <a:pt x="22" y="5"/>
                      <a:pt x="21" y="5"/>
                    </a:cubicBezTo>
                    <a:cubicBezTo>
                      <a:pt x="21" y="5"/>
                      <a:pt x="20" y="5"/>
                      <a:pt x="20" y="4"/>
                    </a:cubicBezTo>
                    <a:cubicBezTo>
                      <a:pt x="19" y="4"/>
                      <a:pt x="19" y="3"/>
                      <a:pt x="19" y="3"/>
                    </a:cubicBezTo>
                    <a:close/>
                    <a:moveTo>
                      <a:pt x="25" y="3"/>
                    </a:moveTo>
                    <a:cubicBezTo>
                      <a:pt x="25" y="2"/>
                      <a:pt x="26" y="1"/>
                      <a:pt x="26" y="1"/>
                    </a:cubicBezTo>
                    <a:cubicBezTo>
                      <a:pt x="27" y="0"/>
                      <a:pt x="27" y="0"/>
                      <a:pt x="28" y="0"/>
                    </a:cubicBezTo>
                    <a:cubicBezTo>
                      <a:pt x="28" y="0"/>
                      <a:pt x="29" y="0"/>
                      <a:pt x="30" y="1"/>
                    </a:cubicBezTo>
                    <a:cubicBezTo>
                      <a:pt x="30" y="1"/>
                      <a:pt x="30" y="2"/>
                      <a:pt x="30" y="3"/>
                    </a:cubicBezTo>
                    <a:cubicBezTo>
                      <a:pt x="30" y="3"/>
                      <a:pt x="30" y="4"/>
                      <a:pt x="29" y="4"/>
                    </a:cubicBezTo>
                    <a:cubicBezTo>
                      <a:pt x="29" y="5"/>
                      <a:pt x="28" y="5"/>
                      <a:pt x="28" y="5"/>
                    </a:cubicBezTo>
                    <a:cubicBezTo>
                      <a:pt x="27" y="5"/>
                      <a:pt x="26" y="5"/>
                      <a:pt x="26" y="4"/>
                    </a:cubicBezTo>
                    <a:cubicBezTo>
                      <a:pt x="25" y="4"/>
                      <a:pt x="25" y="3"/>
                      <a:pt x="25" y="3"/>
                    </a:cubicBezTo>
                    <a:close/>
                  </a:path>
                </a:pathLst>
              </a:custGeom>
              <a:solidFill>
                <a:srgbClr val="B400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234" name="Freeform 399"/>
              <p:cNvSpPr>
                <a:spLocks noEditPoints="1"/>
              </p:cNvSpPr>
              <p:nvPr/>
            </p:nvSpPr>
            <p:spPr bwMode="auto">
              <a:xfrm>
                <a:off x="6414" y="1833"/>
                <a:ext cx="28" cy="42"/>
              </a:xfrm>
              <a:custGeom>
                <a:avLst/>
                <a:gdLst>
                  <a:gd name="T0" fmla="*/ 3 w 20"/>
                  <a:gd name="T1" fmla="*/ 1 h 30"/>
                  <a:gd name="T2" fmla="*/ 7 w 20"/>
                  <a:gd name="T3" fmla="*/ 1 h 30"/>
                  <a:gd name="T4" fmla="*/ 7 w 20"/>
                  <a:gd name="T5" fmla="*/ 4 h 30"/>
                  <a:gd name="T6" fmla="*/ 3 w 20"/>
                  <a:gd name="T7" fmla="*/ 4 h 30"/>
                  <a:gd name="T8" fmla="*/ 2 w 20"/>
                  <a:gd name="T9" fmla="*/ 3 h 30"/>
                  <a:gd name="T10" fmla="*/ 5 w 20"/>
                  <a:gd name="T11" fmla="*/ 0 h 30"/>
                  <a:gd name="T12" fmla="*/ 7 w 20"/>
                  <a:gd name="T13" fmla="*/ 3 h 30"/>
                  <a:gd name="T14" fmla="*/ 5 w 20"/>
                  <a:gd name="T15" fmla="*/ 5 h 30"/>
                  <a:gd name="T16" fmla="*/ 2 w 20"/>
                  <a:gd name="T17" fmla="*/ 3 h 30"/>
                  <a:gd name="T18" fmla="*/ 1 w 20"/>
                  <a:gd name="T19" fmla="*/ 26 h 30"/>
                  <a:gd name="T20" fmla="*/ 5 w 20"/>
                  <a:gd name="T21" fmla="*/ 26 h 30"/>
                  <a:gd name="T22" fmla="*/ 4 w 20"/>
                  <a:gd name="T23" fmla="*/ 29 h 30"/>
                  <a:gd name="T24" fmla="*/ 1 w 20"/>
                  <a:gd name="T25" fmla="*/ 29 h 30"/>
                  <a:gd name="T26" fmla="*/ 0 w 20"/>
                  <a:gd name="T27" fmla="*/ 27 h 30"/>
                  <a:gd name="T28" fmla="*/ 3 w 20"/>
                  <a:gd name="T29" fmla="*/ 25 h 30"/>
                  <a:gd name="T30" fmla="*/ 5 w 20"/>
                  <a:gd name="T31" fmla="*/ 27 h 30"/>
                  <a:gd name="T32" fmla="*/ 3 w 20"/>
                  <a:gd name="T33" fmla="*/ 30 h 30"/>
                  <a:gd name="T34" fmla="*/ 0 w 20"/>
                  <a:gd name="T35" fmla="*/ 27 h 30"/>
                  <a:gd name="T36" fmla="*/ 9 w 20"/>
                  <a:gd name="T37" fmla="*/ 1 h 30"/>
                  <a:gd name="T38" fmla="*/ 13 w 20"/>
                  <a:gd name="T39" fmla="*/ 1 h 30"/>
                  <a:gd name="T40" fmla="*/ 13 w 20"/>
                  <a:gd name="T41" fmla="*/ 4 h 30"/>
                  <a:gd name="T42" fmla="*/ 9 w 20"/>
                  <a:gd name="T43" fmla="*/ 4 h 30"/>
                  <a:gd name="T44" fmla="*/ 8 w 20"/>
                  <a:gd name="T45" fmla="*/ 9 h 30"/>
                  <a:gd name="T46" fmla="*/ 11 w 20"/>
                  <a:gd name="T47" fmla="*/ 6 h 30"/>
                  <a:gd name="T48" fmla="*/ 13 w 20"/>
                  <a:gd name="T49" fmla="*/ 9 h 30"/>
                  <a:gd name="T50" fmla="*/ 10 w 20"/>
                  <a:gd name="T51" fmla="*/ 11 h 30"/>
                  <a:gd name="T52" fmla="*/ 8 w 20"/>
                  <a:gd name="T53" fmla="*/ 9 h 30"/>
                  <a:gd name="T54" fmla="*/ 8 w 20"/>
                  <a:gd name="T55" fmla="*/ 13 h 30"/>
                  <a:gd name="T56" fmla="*/ 12 w 20"/>
                  <a:gd name="T57" fmla="*/ 13 h 30"/>
                  <a:gd name="T58" fmla="*/ 12 w 20"/>
                  <a:gd name="T59" fmla="*/ 17 h 30"/>
                  <a:gd name="T60" fmla="*/ 8 w 20"/>
                  <a:gd name="T61" fmla="*/ 17 h 30"/>
                  <a:gd name="T62" fmla="*/ 7 w 20"/>
                  <a:gd name="T63" fmla="*/ 21 h 30"/>
                  <a:gd name="T64" fmla="*/ 10 w 20"/>
                  <a:gd name="T65" fmla="*/ 19 h 30"/>
                  <a:gd name="T66" fmla="*/ 12 w 20"/>
                  <a:gd name="T67" fmla="*/ 21 h 30"/>
                  <a:gd name="T68" fmla="*/ 9 w 20"/>
                  <a:gd name="T69" fmla="*/ 24 h 30"/>
                  <a:gd name="T70" fmla="*/ 7 w 20"/>
                  <a:gd name="T71" fmla="*/ 21 h 30"/>
                  <a:gd name="T72" fmla="*/ 7 w 20"/>
                  <a:gd name="T73" fmla="*/ 26 h 30"/>
                  <a:gd name="T74" fmla="*/ 11 w 20"/>
                  <a:gd name="T75" fmla="*/ 26 h 30"/>
                  <a:gd name="T76" fmla="*/ 11 w 20"/>
                  <a:gd name="T77" fmla="*/ 29 h 30"/>
                  <a:gd name="T78" fmla="*/ 7 w 20"/>
                  <a:gd name="T79" fmla="*/ 29 h 30"/>
                  <a:gd name="T80" fmla="*/ 15 w 20"/>
                  <a:gd name="T81" fmla="*/ 3 h 30"/>
                  <a:gd name="T82" fmla="*/ 17 w 20"/>
                  <a:gd name="T83" fmla="*/ 0 h 30"/>
                  <a:gd name="T84" fmla="*/ 20 w 20"/>
                  <a:gd name="T85" fmla="*/ 3 h 30"/>
                  <a:gd name="T86" fmla="*/ 17 w 20"/>
                  <a:gd name="T87" fmla="*/ 5 h 30"/>
                  <a:gd name="T88" fmla="*/ 15 w 20"/>
                  <a:gd name="T89" fmla="*/ 3 h 30"/>
                  <a:gd name="T90" fmla="*/ 14 w 20"/>
                  <a:gd name="T91" fmla="*/ 26 h 30"/>
                  <a:gd name="T92" fmla="*/ 17 w 20"/>
                  <a:gd name="T93" fmla="*/ 26 h 30"/>
                  <a:gd name="T94" fmla="*/ 17 w 20"/>
                  <a:gd name="T95" fmla="*/ 29 h 30"/>
                  <a:gd name="T96" fmla="*/ 13 w 20"/>
                  <a:gd name="T97" fmla="*/ 29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0" h="30">
                    <a:moveTo>
                      <a:pt x="2" y="3"/>
                    </a:moveTo>
                    <a:cubicBezTo>
                      <a:pt x="2" y="2"/>
                      <a:pt x="3" y="1"/>
                      <a:pt x="3" y="1"/>
                    </a:cubicBezTo>
                    <a:cubicBezTo>
                      <a:pt x="4" y="0"/>
                      <a:pt x="4" y="0"/>
                      <a:pt x="5" y="0"/>
                    </a:cubicBezTo>
                    <a:cubicBezTo>
                      <a:pt x="6" y="0"/>
                      <a:pt x="6" y="0"/>
                      <a:pt x="7" y="1"/>
                    </a:cubicBezTo>
                    <a:cubicBezTo>
                      <a:pt x="7" y="1"/>
                      <a:pt x="7" y="2"/>
                      <a:pt x="7" y="3"/>
                    </a:cubicBezTo>
                    <a:cubicBezTo>
                      <a:pt x="7" y="3"/>
                      <a:pt x="7" y="4"/>
                      <a:pt x="7" y="4"/>
                    </a:cubicBezTo>
                    <a:cubicBezTo>
                      <a:pt x="6" y="5"/>
                      <a:pt x="5" y="5"/>
                      <a:pt x="5" y="5"/>
                    </a:cubicBezTo>
                    <a:cubicBezTo>
                      <a:pt x="4" y="5"/>
                      <a:pt x="4" y="5"/>
                      <a:pt x="3" y="4"/>
                    </a:cubicBezTo>
                    <a:cubicBezTo>
                      <a:pt x="3" y="4"/>
                      <a:pt x="2" y="3"/>
                      <a:pt x="2" y="3"/>
                    </a:cubicBezTo>
                    <a:close/>
                    <a:moveTo>
                      <a:pt x="2" y="3"/>
                    </a:moveTo>
                    <a:cubicBezTo>
                      <a:pt x="2" y="2"/>
                      <a:pt x="3" y="1"/>
                      <a:pt x="3" y="1"/>
                    </a:cubicBezTo>
                    <a:cubicBezTo>
                      <a:pt x="4" y="0"/>
                      <a:pt x="4" y="0"/>
                      <a:pt x="5" y="0"/>
                    </a:cubicBezTo>
                    <a:cubicBezTo>
                      <a:pt x="6" y="0"/>
                      <a:pt x="6" y="0"/>
                      <a:pt x="7" y="1"/>
                    </a:cubicBezTo>
                    <a:cubicBezTo>
                      <a:pt x="7" y="1"/>
                      <a:pt x="7" y="2"/>
                      <a:pt x="7" y="3"/>
                    </a:cubicBezTo>
                    <a:cubicBezTo>
                      <a:pt x="7" y="3"/>
                      <a:pt x="7" y="4"/>
                      <a:pt x="7" y="4"/>
                    </a:cubicBezTo>
                    <a:cubicBezTo>
                      <a:pt x="6" y="5"/>
                      <a:pt x="5" y="5"/>
                      <a:pt x="5" y="5"/>
                    </a:cubicBezTo>
                    <a:cubicBezTo>
                      <a:pt x="4" y="5"/>
                      <a:pt x="4" y="5"/>
                      <a:pt x="3" y="4"/>
                    </a:cubicBezTo>
                    <a:cubicBezTo>
                      <a:pt x="3" y="4"/>
                      <a:pt x="2" y="3"/>
                      <a:pt x="2" y="3"/>
                    </a:cubicBezTo>
                    <a:close/>
                    <a:moveTo>
                      <a:pt x="0" y="27"/>
                    </a:moveTo>
                    <a:cubicBezTo>
                      <a:pt x="0" y="27"/>
                      <a:pt x="1" y="26"/>
                      <a:pt x="1" y="26"/>
                    </a:cubicBezTo>
                    <a:cubicBezTo>
                      <a:pt x="2" y="25"/>
                      <a:pt x="2" y="25"/>
                      <a:pt x="3" y="25"/>
                    </a:cubicBezTo>
                    <a:cubicBezTo>
                      <a:pt x="4" y="25"/>
                      <a:pt x="4" y="25"/>
                      <a:pt x="5" y="26"/>
                    </a:cubicBezTo>
                    <a:cubicBezTo>
                      <a:pt x="5" y="26"/>
                      <a:pt x="5" y="27"/>
                      <a:pt x="5" y="27"/>
                    </a:cubicBezTo>
                    <a:cubicBezTo>
                      <a:pt x="5" y="28"/>
                      <a:pt x="5" y="29"/>
                      <a:pt x="4" y="29"/>
                    </a:cubicBezTo>
                    <a:cubicBezTo>
                      <a:pt x="4" y="30"/>
                      <a:pt x="3" y="30"/>
                      <a:pt x="3" y="30"/>
                    </a:cubicBezTo>
                    <a:cubicBezTo>
                      <a:pt x="2" y="30"/>
                      <a:pt x="1" y="30"/>
                      <a:pt x="1" y="29"/>
                    </a:cubicBezTo>
                    <a:cubicBezTo>
                      <a:pt x="0" y="29"/>
                      <a:pt x="0" y="28"/>
                      <a:pt x="0" y="27"/>
                    </a:cubicBezTo>
                    <a:close/>
                    <a:moveTo>
                      <a:pt x="0" y="27"/>
                    </a:moveTo>
                    <a:cubicBezTo>
                      <a:pt x="0" y="27"/>
                      <a:pt x="1" y="26"/>
                      <a:pt x="1" y="26"/>
                    </a:cubicBezTo>
                    <a:cubicBezTo>
                      <a:pt x="2" y="25"/>
                      <a:pt x="2" y="25"/>
                      <a:pt x="3" y="25"/>
                    </a:cubicBezTo>
                    <a:cubicBezTo>
                      <a:pt x="4" y="25"/>
                      <a:pt x="4" y="25"/>
                      <a:pt x="5" y="26"/>
                    </a:cubicBezTo>
                    <a:cubicBezTo>
                      <a:pt x="5" y="26"/>
                      <a:pt x="5" y="27"/>
                      <a:pt x="5" y="27"/>
                    </a:cubicBezTo>
                    <a:cubicBezTo>
                      <a:pt x="5" y="28"/>
                      <a:pt x="5" y="29"/>
                      <a:pt x="4" y="29"/>
                    </a:cubicBezTo>
                    <a:cubicBezTo>
                      <a:pt x="4" y="30"/>
                      <a:pt x="3" y="30"/>
                      <a:pt x="3" y="30"/>
                    </a:cubicBezTo>
                    <a:cubicBezTo>
                      <a:pt x="2" y="30"/>
                      <a:pt x="1" y="30"/>
                      <a:pt x="1" y="29"/>
                    </a:cubicBezTo>
                    <a:cubicBezTo>
                      <a:pt x="0" y="29"/>
                      <a:pt x="0" y="28"/>
                      <a:pt x="0" y="27"/>
                    </a:cubicBezTo>
                    <a:close/>
                    <a:moveTo>
                      <a:pt x="9" y="3"/>
                    </a:moveTo>
                    <a:cubicBezTo>
                      <a:pt x="9" y="2"/>
                      <a:pt x="9" y="1"/>
                      <a:pt x="9" y="1"/>
                    </a:cubicBezTo>
                    <a:cubicBezTo>
                      <a:pt x="10" y="0"/>
                      <a:pt x="10" y="0"/>
                      <a:pt x="11" y="0"/>
                    </a:cubicBezTo>
                    <a:cubicBezTo>
                      <a:pt x="12" y="0"/>
                      <a:pt x="12" y="0"/>
                      <a:pt x="13" y="1"/>
                    </a:cubicBezTo>
                    <a:cubicBezTo>
                      <a:pt x="13" y="1"/>
                      <a:pt x="14" y="2"/>
                      <a:pt x="14" y="3"/>
                    </a:cubicBezTo>
                    <a:cubicBezTo>
                      <a:pt x="14" y="3"/>
                      <a:pt x="13" y="4"/>
                      <a:pt x="13" y="4"/>
                    </a:cubicBezTo>
                    <a:cubicBezTo>
                      <a:pt x="12" y="5"/>
                      <a:pt x="12" y="5"/>
                      <a:pt x="11" y="5"/>
                    </a:cubicBezTo>
                    <a:cubicBezTo>
                      <a:pt x="10" y="5"/>
                      <a:pt x="10" y="5"/>
                      <a:pt x="9" y="4"/>
                    </a:cubicBezTo>
                    <a:cubicBezTo>
                      <a:pt x="9" y="4"/>
                      <a:pt x="9" y="3"/>
                      <a:pt x="9" y="3"/>
                    </a:cubicBezTo>
                    <a:close/>
                    <a:moveTo>
                      <a:pt x="8" y="9"/>
                    </a:moveTo>
                    <a:cubicBezTo>
                      <a:pt x="8" y="8"/>
                      <a:pt x="9" y="8"/>
                      <a:pt x="9" y="7"/>
                    </a:cubicBezTo>
                    <a:cubicBezTo>
                      <a:pt x="10" y="7"/>
                      <a:pt x="10" y="6"/>
                      <a:pt x="11" y="6"/>
                    </a:cubicBezTo>
                    <a:cubicBezTo>
                      <a:pt x="12" y="6"/>
                      <a:pt x="12" y="7"/>
                      <a:pt x="13" y="7"/>
                    </a:cubicBezTo>
                    <a:cubicBezTo>
                      <a:pt x="13" y="8"/>
                      <a:pt x="13" y="8"/>
                      <a:pt x="13" y="9"/>
                    </a:cubicBezTo>
                    <a:cubicBezTo>
                      <a:pt x="13" y="9"/>
                      <a:pt x="13" y="10"/>
                      <a:pt x="12" y="11"/>
                    </a:cubicBezTo>
                    <a:cubicBezTo>
                      <a:pt x="12" y="11"/>
                      <a:pt x="11" y="11"/>
                      <a:pt x="10" y="11"/>
                    </a:cubicBezTo>
                    <a:cubicBezTo>
                      <a:pt x="10" y="11"/>
                      <a:pt x="9" y="11"/>
                      <a:pt x="9" y="11"/>
                    </a:cubicBezTo>
                    <a:cubicBezTo>
                      <a:pt x="8" y="10"/>
                      <a:pt x="8" y="9"/>
                      <a:pt x="8" y="9"/>
                    </a:cubicBezTo>
                    <a:close/>
                    <a:moveTo>
                      <a:pt x="8" y="15"/>
                    </a:moveTo>
                    <a:cubicBezTo>
                      <a:pt x="8" y="14"/>
                      <a:pt x="8" y="14"/>
                      <a:pt x="8" y="13"/>
                    </a:cubicBezTo>
                    <a:cubicBezTo>
                      <a:pt x="9" y="13"/>
                      <a:pt x="10" y="13"/>
                      <a:pt x="10" y="13"/>
                    </a:cubicBezTo>
                    <a:cubicBezTo>
                      <a:pt x="11" y="13"/>
                      <a:pt x="12" y="13"/>
                      <a:pt x="12" y="13"/>
                    </a:cubicBezTo>
                    <a:cubicBezTo>
                      <a:pt x="12" y="14"/>
                      <a:pt x="13" y="14"/>
                      <a:pt x="13" y="15"/>
                    </a:cubicBezTo>
                    <a:cubicBezTo>
                      <a:pt x="12" y="16"/>
                      <a:pt x="12" y="16"/>
                      <a:pt x="12" y="17"/>
                    </a:cubicBezTo>
                    <a:cubicBezTo>
                      <a:pt x="11" y="17"/>
                      <a:pt x="10" y="17"/>
                      <a:pt x="10" y="17"/>
                    </a:cubicBezTo>
                    <a:cubicBezTo>
                      <a:pt x="9" y="17"/>
                      <a:pt x="9" y="17"/>
                      <a:pt x="8" y="17"/>
                    </a:cubicBezTo>
                    <a:cubicBezTo>
                      <a:pt x="8" y="16"/>
                      <a:pt x="7" y="16"/>
                      <a:pt x="8" y="15"/>
                    </a:cubicBezTo>
                    <a:close/>
                    <a:moveTo>
                      <a:pt x="7" y="21"/>
                    </a:moveTo>
                    <a:cubicBezTo>
                      <a:pt x="7" y="21"/>
                      <a:pt x="7" y="20"/>
                      <a:pt x="8" y="20"/>
                    </a:cubicBezTo>
                    <a:cubicBezTo>
                      <a:pt x="8" y="19"/>
                      <a:pt x="9" y="19"/>
                      <a:pt x="10" y="19"/>
                    </a:cubicBezTo>
                    <a:cubicBezTo>
                      <a:pt x="10" y="19"/>
                      <a:pt x="11" y="19"/>
                      <a:pt x="11" y="20"/>
                    </a:cubicBezTo>
                    <a:cubicBezTo>
                      <a:pt x="12" y="20"/>
                      <a:pt x="12" y="21"/>
                      <a:pt x="12" y="21"/>
                    </a:cubicBezTo>
                    <a:cubicBezTo>
                      <a:pt x="12" y="22"/>
                      <a:pt x="12" y="23"/>
                      <a:pt x="11" y="23"/>
                    </a:cubicBezTo>
                    <a:cubicBezTo>
                      <a:pt x="10" y="23"/>
                      <a:pt x="10" y="24"/>
                      <a:pt x="9" y="24"/>
                    </a:cubicBezTo>
                    <a:cubicBezTo>
                      <a:pt x="9" y="24"/>
                      <a:pt x="8" y="23"/>
                      <a:pt x="8" y="23"/>
                    </a:cubicBezTo>
                    <a:cubicBezTo>
                      <a:pt x="7" y="23"/>
                      <a:pt x="7" y="22"/>
                      <a:pt x="7" y="21"/>
                    </a:cubicBezTo>
                    <a:close/>
                    <a:moveTo>
                      <a:pt x="7" y="27"/>
                    </a:moveTo>
                    <a:cubicBezTo>
                      <a:pt x="7" y="27"/>
                      <a:pt x="7" y="26"/>
                      <a:pt x="7" y="26"/>
                    </a:cubicBezTo>
                    <a:cubicBezTo>
                      <a:pt x="8" y="25"/>
                      <a:pt x="8" y="25"/>
                      <a:pt x="9" y="25"/>
                    </a:cubicBezTo>
                    <a:cubicBezTo>
                      <a:pt x="10" y="25"/>
                      <a:pt x="10" y="25"/>
                      <a:pt x="11" y="26"/>
                    </a:cubicBezTo>
                    <a:cubicBezTo>
                      <a:pt x="11" y="26"/>
                      <a:pt x="11" y="27"/>
                      <a:pt x="11" y="27"/>
                    </a:cubicBezTo>
                    <a:cubicBezTo>
                      <a:pt x="11" y="28"/>
                      <a:pt x="11" y="29"/>
                      <a:pt x="11" y="29"/>
                    </a:cubicBezTo>
                    <a:cubicBezTo>
                      <a:pt x="10" y="30"/>
                      <a:pt x="10" y="30"/>
                      <a:pt x="9" y="30"/>
                    </a:cubicBezTo>
                    <a:cubicBezTo>
                      <a:pt x="8" y="30"/>
                      <a:pt x="8" y="30"/>
                      <a:pt x="7" y="29"/>
                    </a:cubicBezTo>
                    <a:cubicBezTo>
                      <a:pt x="7" y="29"/>
                      <a:pt x="6" y="28"/>
                      <a:pt x="7" y="27"/>
                    </a:cubicBezTo>
                    <a:close/>
                    <a:moveTo>
                      <a:pt x="15" y="3"/>
                    </a:moveTo>
                    <a:cubicBezTo>
                      <a:pt x="15" y="2"/>
                      <a:pt x="15" y="1"/>
                      <a:pt x="16" y="1"/>
                    </a:cubicBezTo>
                    <a:cubicBezTo>
                      <a:pt x="16" y="0"/>
                      <a:pt x="17" y="0"/>
                      <a:pt x="17" y="0"/>
                    </a:cubicBezTo>
                    <a:cubicBezTo>
                      <a:pt x="18" y="0"/>
                      <a:pt x="19" y="0"/>
                      <a:pt x="19" y="1"/>
                    </a:cubicBezTo>
                    <a:cubicBezTo>
                      <a:pt x="20" y="1"/>
                      <a:pt x="20" y="2"/>
                      <a:pt x="20" y="3"/>
                    </a:cubicBezTo>
                    <a:cubicBezTo>
                      <a:pt x="20" y="3"/>
                      <a:pt x="20" y="4"/>
                      <a:pt x="19" y="4"/>
                    </a:cubicBezTo>
                    <a:cubicBezTo>
                      <a:pt x="18" y="5"/>
                      <a:pt x="18" y="5"/>
                      <a:pt x="17" y="5"/>
                    </a:cubicBezTo>
                    <a:cubicBezTo>
                      <a:pt x="17" y="5"/>
                      <a:pt x="16" y="5"/>
                      <a:pt x="16" y="4"/>
                    </a:cubicBezTo>
                    <a:cubicBezTo>
                      <a:pt x="15" y="4"/>
                      <a:pt x="15" y="3"/>
                      <a:pt x="15" y="3"/>
                    </a:cubicBezTo>
                    <a:close/>
                    <a:moveTo>
                      <a:pt x="13" y="27"/>
                    </a:moveTo>
                    <a:cubicBezTo>
                      <a:pt x="13" y="27"/>
                      <a:pt x="13" y="26"/>
                      <a:pt x="14" y="26"/>
                    </a:cubicBezTo>
                    <a:cubicBezTo>
                      <a:pt x="14" y="25"/>
                      <a:pt x="15" y="25"/>
                      <a:pt x="15" y="25"/>
                    </a:cubicBezTo>
                    <a:cubicBezTo>
                      <a:pt x="16" y="25"/>
                      <a:pt x="17" y="25"/>
                      <a:pt x="17" y="26"/>
                    </a:cubicBezTo>
                    <a:cubicBezTo>
                      <a:pt x="18" y="26"/>
                      <a:pt x="18" y="27"/>
                      <a:pt x="18" y="27"/>
                    </a:cubicBezTo>
                    <a:cubicBezTo>
                      <a:pt x="18" y="28"/>
                      <a:pt x="17" y="29"/>
                      <a:pt x="17" y="29"/>
                    </a:cubicBezTo>
                    <a:cubicBezTo>
                      <a:pt x="16" y="30"/>
                      <a:pt x="16" y="30"/>
                      <a:pt x="15" y="30"/>
                    </a:cubicBezTo>
                    <a:cubicBezTo>
                      <a:pt x="15" y="30"/>
                      <a:pt x="14" y="30"/>
                      <a:pt x="13" y="29"/>
                    </a:cubicBezTo>
                    <a:cubicBezTo>
                      <a:pt x="13" y="29"/>
                      <a:pt x="13" y="28"/>
                      <a:pt x="13" y="27"/>
                    </a:cubicBezTo>
                    <a:close/>
                  </a:path>
                </a:pathLst>
              </a:custGeom>
              <a:solidFill>
                <a:srgbClr val="B400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235" name="Freeform 400"/>
              <p:cNvSpPr>
                <a:spLocks noEditPoints="1"/>
              </p:cNvSpPr>
              <p:nvPr/>
            </p:nvSpPr>
            <p:spPr bwMode="auto">
              <a:xfrm>
                <a:off x="6445" y="1833"/>
                <a:ext cx="35" cy="42"/>
              </a:xfrm>
              <a:custGeom>
                <a:avLst/>
                <a:gdLst>
                  <a:gd name="T0" fmla="*/ 2 w 25"/>
                  <a:gd name="T1" fmla="*/ 7 h 30"/>
                  <a:gd name="T2" fmla="*/ 6 w 25"/>
                  <a:gd name="T3" fmla="*/ 7 h 30"/>
                  <a:gd name="T4" fmla="*/ 6 w 25"/>
                  <a:gd name="T5" fmla="*/ 11 h 30"/>
                  <a:gd name="T6" fmla="*/ 2 w 25"/>
                  <a:gd name="T7" fmla="*/ 11 h 30"/>
                  <a:gd name="T8" fmla="*/ 1 w 25"/>
                  <a:gd name="T9" fmla="*/ 15 h 30"/>
                  <a:gd name="T10" fmla="*/ 4 w 25"/>
                  <a:gd name="T11" fmla="*/ 13 h 30"/>
                  <a:gd name="T12" fmla="*/ 6 w 25"/>
                  <a:gd name="T13" fmla="*/ 15 h 30"/>
                  <a:gd name="T14" fmla="*/ 3 w 25"/>
                  <a:gd name="T15" fmla="*/ 17 h 30"/>
                  <a:gd name="T16" fmla="*/ 1 w 25"/>
                  <a:gd name="T17" fmla="*/ 15 h 30"/>
                  <a:gd name="T18" fmla="*/ 1 w 25"/>
                  <a:gd name="T19" fmla="*/ 20 h 30"/>
                  <a:gd name="T20" fmla="*/ 5 w 25"/>
                  <a:gd name="T21" fmla="*/ 20 h 30"/>
                  <a:gd name="T22" fmla="*/ 4 w 25"/>
                  <a:gd name="T23" fmla="*/ 23 h 30"/>
                  <a:gd name="T24" fmla="*/ 1 w 25"/>
                  <a:gd name="T25" fmla="*/ 23 h 30"/>
                  <a:gd name="T26" fmla="*/ 8 w 25"/>
                  <a:gd name="T27" fmla="*/ 3 h 30"/>
                  <a:gd name="T28" fmla="*/ 11 w 25"/>
                  <a:gd name="T29" fmla="*/ 0 h 30"/>
                  <a:gd name="T30" fmla="*/ 13 w 25"/>
                  <a:gd name="T31" fmla="*/ 3 h 30"/>
                  <a:gd name="T32" fmla="*/ 11 w 25"/>
                  <a:gd name="T33" fmla="*/ 5 h 30"/>
                  <a:gd name="T34" fmla="*/ 8 w 25"/>
                  <a:gd name="T35" fmla="*/ 3 h 30"/>
                  <a:gd name="T36" fmla="*/ 7 w 25"/>
                  <a:gd name="T37" fmla="*/ 26 h 30"/>
                  <a:gd name="T38" fmla="*/ 10 w 25"/>
                  <a:gd name="T39" fmla="*/ 26 h 30"/>
                  <a:gd name="T40" fmla="*/ 10 w 25"/>
                  <a:gd name="T41" fmla="*/ 29 h 30"/>
                  <a:gd name="T42" fmla="*/ 7 w 25"/>
                  <a:gd name="T43" fmla="*/ 29 h 30"/>
                  <a:gd name="T44" fmla="*/ 14 w 25"/>
                  <a:gd name="T45" fmla="*/ 3 h 30"/>
                  <a:gd name="T46" fmla="*/ 17 w 25"/>
                  <a:gd name="T47" fmla="*/ 0 h 30"/>
                  <a:gd name="T48" fmla="*/ 19 w 25"/>
                  <a:gd name="T49" fmla="*/ 3 h 30"/>
                  <a:gd name="T50" fmla="*/ 17 w 25"/>
                  <a:gd name="T51" fmla="*/ 5 h 30"/>
                  <a:gd name="T52" fmla="*/ 14 w 25"/>
                  <a:gd name="T53" fmla="*/ 3 h 30"/>
                  <a:gd name="T54" fmla="*/ 13 w 25"/>
                  <a:gd name="T55" fmla="*/ 26 h 30"/>
                  <a:gd name="T56" fmla="*/ 17 w 25"/>
                  <a:gd name="T57" fmla="*/ 26 h 30"/>
                  <a:gd name="T58" fmla="*/ 17 w 25"/>
                  <a:gd name="T59" fmla="*/ 29 h 30"/>
                  <a:gd name="T60" fmla="*/ 13 w 25"/>
                  <a:gd name="T61" fmla="*/ 29 h 30"/>
                  <a:gd name="T62" fmla="*/ 20 w 25"/>
                  <a:gd name="T63" fmla="*/ 9 h 30"/>
                  <a:gd name="T64" fmla="*/ 23 w 25"/>
                  <a:gd name="T65" fmla="*/ 6 h 30"/>
                  <a:gd name="T66" fmla="*/ 25 w 25"/>
                  <a:gd name="T67" fmla="*/ 9 h 30"/>
                  <a:gd name="T68" fmla="*/ 23 w 25"/>
                  <a:gd name="T69" fmla="*/ 11 h 30"/>
                  <a:gd name="T70" fmla="*/ 20 w 25"/>
                  <a:gd name="T71" fmla="*/ 9 h 30"/>
                  <a:gd name="T72" fmla="*/ 21 w 25"/>
                  <a:gd name="T73" fmla="*/ 13 h 30"/>
                  <a:gd name="T74" fmla="*/ 24 w 25"/>
                  <a:gd name="T75" fmla="*/ 13 h 30"/>
                  <a:gd name="T76" fmla="*/ 24 w 25"/>
                  <a:gd name="T77" fmla="*/ 17 h 30"/>
                  <a:gd name="T78" fmla="*/ 20 w 25"/>
                  <a:gd name="T79" fmla="*/ 17 h 30"/>
                  <a:gd name="T80" fmla="*/ 19 w 25"/>
                  <a:gd name="T81" fmla="*/ 21 h 30"/>
                  <a:gd name="T82" fmla="*/ 22 w 25"/>
                  <a:gd name="T83" fmla="*/ 19 h 30"/>
                  <a:gd name="T84" fmla="*/ 24 w 25"/>
                  <a:gd name="T85" fmla="*/ 21 h 30"/>
                  <a:gd name="T86" fmla="*/ 21 w 25"/>
                  <a:gd name="T87" fmla="*/ 24 h 30"/>
                  <a:gd name="T88" fmla="*/ 19 w 25"/>
                  <a:gd name="T89" fmla="*/ 2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5" h="30">
                    <a:moveTo>
                      <a:pt x="2" y="9"/>
                    </a:moveTo>
                    <a:cubicBezTo>
                      <a:pt x="2" y="8"/>
                      <a:pt x="2" y="8"/>
                      <a:pt x="2" y="7"/>
                    </a:cubicBezTo>
                    <a:cubicBezTo>
                      <a:pt x="3" y="7"/>
                      <a:pt x="4" y="6"/>
                      <a:pt x="4" y="6"/>
                    </a:cubicBezTo>
                    <a:cubicBezTo>
                      <a:pt x="5" y="6"/>
                      <a:pt x="6" y="7"/>
                      <a:pt x="6" y="7"/>
                    </a:cubicBezTo>
                    <a:cubicBezTo>
                      <a:pt x="6" y="8"/>
                      <a:pt x="7" y="8"/>
                      <a:pt x="7" y="9"/>
                    </a:cubicBezTo>
                    <a:cubicBezTo>
                      <a:pt x="6" y="9"/>
                      <a:pt x="6" y="10"/>
                      <a:pt x="6" y="11"/>
                    </a:cubicBezTo>
                    <a:cubicBezTo>
                      <a:pt x="5" y="11"/>
                      <a:pt x="5" y="11"/>
                      <a:pt x="4" y="11"/>
                    </a:cubicBezTo>
                    <a:cubicBezTo>
                      <a:pt x="3" y="11"/>
                      <a:pt x="3" y="11"/>
                      <a:pt x="2" y="11"/>
                    </a:cubicBezTo>
                    <a:cubicBezTo>
                      <a:pt x="2" y="10"/>
                      <a:pt x="2" y="9"/>
                      <a:pt x="2" y="9"/>
                    </a:cubicBezTo>
                    <a:close/>
                    <a:moveTo>
                      <a:pt x="1" y="15"/>
                    </a:moveTo>
                    <a:cubicBezTo>
                      <a:pt x="1" y="14"/>
                      <a:pt x="1" y="14"/>
                      <a:pt x="2" y="13"/>
                    </a:cubicBezTo>
                    <a:cubicBezTo>
                      <a:pt x="2" y="13"/>
                      <a:pt x="3" y="13"/>
                      <a:pt x="4" y="13"/>
                    </a:cubicBezTo>
                    <a:cubicBezTo>
                      <a:pt x="4" y="13"/>
                      <a:pt x="5" y="13"/>
                      <a:pt x="5" y="13"/>
                    </a:cubicBezTo>
                    <a:cubicBezTo>
                      <a:pt x="6" y="14"/>
                      <a:pt x="6" y="14"/>
                      <a:pt x="6" y="15"/>
                    </a:cubicBezTo>
                    <a:cubicBezTo>
                      <a:pt x="6" y="16"/>
                      <a:pt x="6" y="16"/>
                      <a:pt x="5" y="17"/>
                    </a:cubicBezTo>
                    <a:cubicBezTo>
                      <a:pt x="4" y="17"/>
                      <a:pt x="4" y="17"/>
                      <a:pt x="3" y="17"/>
                    </a:cubicBezTo>
                    <a:cubicBezTo>
                      <a:pt x="2" y="17"/>
                      <a:pt x="2" y="17"/>
                      <a:pt x="2" y="17"/>
                    </a:cubicBezTo>
                    <a:cubicBezTo>
                      <a:pt x="1" y="16"/>
                      <a:pt x="1" y="16"/>
                      <a:pt x="1" y="15"/>
                    </a:cubicBezTo>
                    <a:close/>
                    <a:moveTo>
                      <a:pt x="0" y="21"/>
                    </a:moveTo>
                    <a:cubicBezTo>
                      <a:pt x="0" y="21"/>
                      <a:pt x="1" y="20"/>
                      <a:pt x="1" y="20"/>
                    </a:cubicBezTo>
                    <a:cubicBezTo>
                      <a:pt x="2" y="19"/>
                      <a:pt x="2" y="19"/>
                      <a:pt x="3" y="19"/>
                    </a:cubicBezTo>
                    <a:cubicBezTo>
                      <a:pt x="4" y="19"/>
                      <a:pt x="4" y="19"/>
                      <a:pt x="5" y="20"/>
                    </a:cubicBezTo>
                    <a:cubicBezTo>
                      <a:pt x="5" y="20"/>
                      <a:pt x="5" y="21"/>
                      <a:pt x="5" y="21"/>
                    </a:cubicBezTo>
                    <a:cubicBezTo>
                      <a:pt x="5" y="22"/>
                      <a:pt x="5" y="23"/>
                      <a:pt x="4" y="23"/>
                    </a:cubicBezTo>
                    <a:cubicBezTo>
                      <a:pt x="4" y="23"/>
                      <a:pt x="3" y="24"/>
                      <a:pt x="3" y="24"/>
                    </a:cubicBezTo>
                    <a:cubicBezTo>
                      <a:pt x="2" y="24"/>
                      <a:pt x="1" y="23"/>
                      <a:pt x="1" y="23"/>
                    </a:cubicBezTo>
                    <a:cubicBezTo>
                      <a:pt x="0" y="23"/>
                      <a:pt x="0" y="22"/>
                      <a:pt x="0" y="21"/>
                    </a:cubicBezTo>
                    <a:close/>
                    <a:moveTo>
                      <a:pt x="8" y="3"/>
                    </a:moveTo>
                    <a:cubicBezTo>
                      <a:pt x="8" y="2"/>
                      <a:pt x="9" y="1"/>
                      <a:pt x="9" y="1"/>
                    </a:cubicBezTo>
                    <a:cubicBezTo>
                      <a:pt x="10" y="0"/>
                      <a:pt x="10" y="0"/>
                      <a:pt x="11" y="0"/>
                    </a:cubicBezTo>
                    <a:cubicBezTo>
                      <a:pt x="11" y="0"/>
                      <a:pt x="12" y="0"/>
                      <a:pt x="13" y="1"/>
                    </a:cubicBezTo>
                    <a:cubicBezTo>
                      <a:pt x="13" y="1"/>
                      <a:pt x="13" y="2"/>
                      <a:pt x="13" y="3"/>
                    </a:cubicBezTo>
                    <a:cubicBezTo>
                      <a:pt x="13" y="3"/>
                      <a:pt x="13" y="4"/>
                      <a:pt x="12" y="4"/>
                    </a:cubicBezTo>
                    <a:cubicBezTo>
                      <a:pt x="12" y="5"/>
                      <a:pt x="11" y="5"/>
                      <a:pt x="11" y="5"/>
                    </a:cubicBezTo>
                    <a:cubicBezTo>
                      <a:pt x="10" y="5"/>
                      <a:pt x="9" y="5"/>
                      <a:pt x="9" y="4"/>
                    </a:cubicBezTo>
                    <a:cubicBezTo>
                      <a:pt x="8" y="4"/>
                      <a:pt x="8" y="3"/>
                      <a:pt x="8" y="3"/>
                    </a:cubicBezTo>
                    <a:close/>
                    <a:moveTo>
                      <a:pt x="6" y="27"/>
                    </a:moveTo>
                    <a:cubicBezTo>
                      <a:pt x="6" y="27"/>
                      <a:pt x="6" y="26"/>
                      <a:pt x="7" y="26"/>
                    </a:cubicBezTo>
                    <a:cubicBezTo>
                      <a:pt x="7" y="25"/>
                      <a:pt x="8" y="25"/>
                      <a:pt x="9" y="25"/>
                    </a:cubicBezTo>
                    <a:cubicBezTo>
                      <a:pt x="9" y="25"/>
                      <a:pt x="10" y="25"/>
                      <a:pt x="10" y="26"/>
                    </a:cubicBezTo>
                    <a:cubicBezTo>
                      <a:pt x="11" y="26"/>
                      <a:pt x="11" y="27"/>
                      <a:pt x="11" y="27"/>
                    </a:cubicBezTo>
                    <a:cubicBezTo>
                      <a:pt x="11" y="28"/>
                      <a:pt x="11" y="29"/>
                      <a:pt x="10" y="29"/>
                    </a:cubicBezTo>
                    <a:cubicBezTo>
                      <a:pt x="10" y="30"/>
                      <a:pt x="9" y="30"/>
                      <a:pt x="9" y="30"/>
                    </a:cubicBezTo>
                    <a:cubicBezTo>
                      <a:pt x="8" y="30"/>
                      <a:pt x="7" y="30"/>
                      <a:pt x="7" y="29"/>
                    </a:cubicBezTo>
                    <a:cubicBezTo>
                      <a:pt x="6" y="29"/>
                      <a:pt x="6" y="28"/>
                      <a:pt x="6" y="27"/>
                    </a:cubicBezTo>
                    <a:close/>
                    <a:moveTo>
                      <a:pt x="14" y="3"/>
                    </a:moveTo>
                    <a:cubicBezTo>
                      <a:pt x="15" y="2"/>
                      <a:pt x="15" y="1"/>
                      <a:pt x="15" y="1"/>
                    </a:cubicBezTo>
                    <a:cubicBezTo>
                      <a:pt x="16" y="0"/>
                      <a:pt x="16" y="0"/>
                      <a:pt x="17" y="0"/>
                    </a:cubicBezTo>
                    <a:cubicBezTo>
                      <a:pt x="18" y="0"/>
                      <a:pt x="18" y="0"/>
                      <a:pt x="19" y="1"/>
                    </a:cubicBezTo>
                    <a:cubicBezTo>
                      <a:pt x="19" y="1"/>
                      <a:pt x="19" y="2"/>
                      <a:pt x="19" y="3"/>
                    </a:cubicBezTo>
                    <a:cubicBezTo>
                      <a:pt x="19" y="3"/>
                      <a:pt x="19" y="4"/>
                      <a:pt x="19" y="4"/>
                    </a:cubicBezTo>
                    <a:cubicBezTo>
                      <a:pt x="18" y="5"/>
                      <a:pt x="18" y="5"/>
                      <a:pt x="17" y="5"/>
                    </a:cubicBezTo>
                    <a:cubicBezTo>
                      <a:pt x="16" y="5"/>
                      <a:pt x="16" y="5"/>
                      <a:pt x="15" y="4"/>
                    </a:cubicBezTo>
                    <a:cubicBezTo>
                      <a:pt x="15" y="4"/>
                      <a:pt x="14" y="3"/>
                      <a:pt x="14" y="3"/>
                    </a:cubicBezTo>
                    <a:close/>
                    <a:moveTo>
                      <a:pt x="12" y="27"/>
                    </a:moveTo>
                    <a:cubicBezTo>
                      <a:pt x="12" y="27"/>
                      <a:pt x="13" y="26"/>
                      <a:pt x="13" y="26"/>
                    </a:cubicBezTo>
                    <a:cubicBezTo>
                      <a:pt x="14" y="25"/>
                      <a:pt x="14" y="25"/>
                      <a:pt x="15" y="25"/>
                    </a:cubicBezTo>
                    <a:cubicBezTo>
                      <a:pt x="16" y="25"/>
                      <a:pt x="16" y="25"/>
                      <a:pt x="17" y="26"/>
                    </a:cubicBezTo>
                    <a:cubicBezTo>
                      <a:pt x="17" y="26"/>
                      <a:pt x="17" y="27"/>
                      <a:pt x="17" y="27"/>
                    </a:cubicBezTo>
                    <a:cubicBezTo>
                      <a:pt x="17" y="28"/>
                      <a:pt x="17" y="29"/>
                      <a:pt x="17" y="29"/>
                    </a:cubicBezTo>
                    <a:cubicBezTo>
                      <a:pt x="16" y="30"/>
                      <a:pt x="15" y="30"/>
                      <a:pt x="15" y="30"/>
                    </a:cubicBezTo>
                    <a:cubicBezTo>
                      <a:pt x="14" y="30"/>
                      <a:pt x="14" y="30"/>
                      <a:pt x="13" y="29"/>
                    </a:cubicBezTo>
                    <a:cubicBezTo>
                      <a:pt x="13" y="29"/>
                      <a:pt x="12" y="28"/>
                      <a:pt x="12" y="27"/>
                    </a:cubicBezTo>
                    <a:close/>
                    <a:moveTo>
                      <a:pt x="20" y="9"/>
                    </a:moveTo>
                    <a:cubicBezTo>
                      <a:pt x="20" y="8"/>
                      <a:pt x="21" y="8"/>
                      <a:pt x="21" y="7"/>
                    </a:cubicBezTo>
                    <a:cubicBezTo>
                      <a:pt x="22" y="7"/>
                      <a:pt x="22" y="6"/>
                      <a:pt x="23" y="6"/>
                    </a:cubicBezTo>
                    <a:cubicBezTo>
                      <a:pt x="24" y="6"/>
                      <a:pt x="24" y="7"/>
                      <a:pt x="25" y="7"/>
                    </a:cubicBezTo>
                    <a:cubicBezTo>
                      <a:pt x="25" y="8"/>
                      <a:pt x="25" y="8"/>
                      <a:pt x="25" y="9"/>
                    </a:cubicBezTo>
                    <a:cubicBezTo>
                      <a:pt x="25" y="9"/>
                      <a:pt x="25" y="10"/>
                      <a:pt x="24" y="11"/>
                    </a:cubicBezTo>
                    <a:cubicBezTo>
                      <a:pt x="24" y="11"/>
                      <a:pt x="23" y="11"/>
                      <a:pt x="23" y="11"/>
                    </a:cubicBezTo>
                    <a:cubicBezTo>
                      <a:pt x="22" y="11"/>
                      <a:pt x="21" y="11"/>
                      <a:pt x="21" y="11"/>
                    </a:cubicBezTo>
                    <a:cubicBezTo>
                      <a:pt x="20" y="10"/>
                      <a:pt x="20" y="9"/>
                      <a:pt x="20" y="9"/>
                    </a:cubicBezTo>
                    <a:close/>
                    <a:moveTo>
                      <a:pt x="20" y="15"/>
                    </a:moveTo>
                    <a:cubicBezTo>
                      <a:pt x="20" y="14"/>
                      <a:pt x="20" y="14"/>
                      <a:pt x="21" y="13"/>
                    </a:cubicBezTo>
                    <a:cubicBezTo>
                      <a:pt x="21" y="13"/>
                      <a:pt x="22" y="13"/>
                      <a:pt x="22" y="13"/>
                    </a:cubicBezTo>
                    <a:cubicBezTo>
                      <a:pt x="23" y="13"/>
                      <a:pt x="24" y="13"/>
                      <a:pt x="24" y="13"/>
                    </a:cubicBezTo>
                    <a:cubicBezTo>
                      <a:pt x="24" y="14"/>
                      <a:pt x="25" y="14"/>
                      <a:pt x="25" y="15"/>
                    </a:cubicBezTo>
                    <a:cubicBezTo>
                      <a:pt x="25" y="16"/>
                      <a:pt x="24" y="16"/>
                      <a:pt x="24" y="17"/>
                    </a:cubicBezTo>
                    <a:cubicBezTo>
                      <a:pt x="23" y="17"/>
                      <a:pt x="23" y="17"/>
                      <a:pt x="22" y="17"/>
                    </a:cubicBezTo>
                    <a:cubicBezTo>
                      <a:pt x="21" y="17"/>
                      <a:pt x="21" y="17"/>
                      <a:pt x="20" y="17"/>
                    </a:cubicBezTo>
                    <a:cubicBezTo>
                      <a:pt x="20" y="16"/>
                      <a:pt x="20" y="16"/>
                      <a:pt x="20" y="15"/>
                    </a:cubicBezTo>
                    <a:close/>
                    <a:moveTo>
                      <a:pt x="19" y="21"/>
                    </a:moveTo>
                    <a:cubicBezTo>
                      <a:pt x="19" y="21"/>
                      <a:pt x="19" y="20"/>
                      <a:pt x="20" y="20"/>
                    </a:cubicBezTo>
                    <a:cubicBezTo>
                      <a:pt x="20" y="19"/>
                      <a:pt x="21" y="19"/>
                      <a:pt x="22" y="19"/>
                    </a:cubicBezTo>
                    <a:cubicBezTo>
                      <a:pt x="22" y="19"/>
                      <a:pt x="23" y="19"/>
                      <a:pt x="23" y="20"/>
                    </a:cubicBezTo>
                    <a:cubicBezTo>
                      <a:pt x="24" y="20"/>
                      <a:pt x="24" y="21"/>
                      <a:pt x="24" y="21"/>
                    </a:cubicBezTo>
                    <a:cubicBezTo>
                      <a:pt x="24" y="22"/>
                      <a:pt x="24" y="23"/>
                      <a:pt x="23" y="23"/>
                    </a:cubicBezTo>
                    <a:cubicBezTo>
                      <a:pt x="23" y="23"/>
                      <a:pt x="22" y="24"/>
                      <a:pt x="21" y="24"/>
                    </a:cubicBezTo>
                    <a:cubicBezTo>
                      <a:pt x="21" y="24"/>
                      <a:pt x="20" y="23"/>
                      <a:pt x="20" y="23"/>
                    </a:cubicBezTo>
                    <a:cubicBezTo>
                      <a:pt x="19" y="23"/>
                      <a:pt x="19" y="22"/>
                      <a:pt x="19" y="21"/>
                    </a:cubicBezTo>
                    <a:close/>
                  </a:path>
                </a:pathLst>
              </a:custGeom>
              <a:solidFill>
                <a:srgbClr val="B400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sp>
            <p:nvSpPr>
              <p:cNvPr id="236" name="Freeform 401"/>
              <p:cNvSpPr>
                <a:spLocks noEditPoints="1"/>
              </p:cNvSpPr>
              <p:nvPr/>
            </p:nvSpPr>
            <p:spPr bwMode="auto">
              <a:xfrm>
                <a:off x="6484" y="1833"/>
                <a:ext cx="45" cy="42"/>
              </a:xfrm>
              <a:custGeom>
                <a:avLst/>
                <a:gdLst>
                  <a:gd name="T0" fmla="*/ 3 w 32"/>
                  <a:gd name="T1" fmla="*/ 1 h 30"/>
                  <a:gd name="T2" fmla="*/ 6 w 32"/>
                  <a:gd name="T3" fmla="*/ 1 h 30"/>
                  <a:gd name="T4" fmla="*/ 6 w 32"/>
                  <a:gd name="T5" fmla="*/ 4 h 30"/>
                  <a:gd name="T6" fmla="*/ 3 w 32"/>
                  <a:gd name="T7" fmla="*/ 4 h 30"/>
                  <a:gd name="T8" fmla="*/ 1 w 32"/>
                  <a:gd name="T9" fmla="*/ 9 h 30"/>
                  <a:gd name="T10" fmla="*/ 4 w 32"/>
                  <a:gd name="T11" fmla="*/ 6 h 30"/>
                  <a:gd name="T12" fmla="*/ 6 w 32"/>
                  <a:gd name="T13" fmla="*/ 9 h 30"/>
                  <a:gd name="T14" fmla="*/ 4 w 32"/>
                  <a:gd name="T15" fmla="*/ 11 h 30"/>
                  <a:gd name="T16" fmla="*/ 1 w 32"/>
                  <a:gd name="T17" fmla="*/ 9 h 30"/>
                  <a:gd name="T18" fmla="*/ 2 w 32"/>
                  <a:gd name="T19" fmla="*/ 13 h 30"/>
                  <a:gd name="T20" fmla="*/ 5 w 32"/>
                  <a:gd name="T21" fmla="*/ 13 h 30"/>
                  <a:gd name="T22" fmla="*/ 5 w 32"/>
                  <a:gd name="T23" fmla="*/ 17 h 30"/>
                  <a:gd name="T24" fmla="*/ 1 w 32"/>
                  <a:gd name="T25" fmla="*/ 17 h 30"/>
                  <a:gd name="T26" fmla="*/ 0 w 32"/>
                  <a:gd name="T27" fmla="*/ 21 h 30"/>
                  <a:gd name="T28" fmla="*/ 3 w 32"/>
                  <a:gd name="T29" fmla="*/ 19 h 30"/>
                  <a:gd name="T30" fmla="*/ 5 w 32"/>
                  <a:gd name="T31" fmla="*/ 21 h 30"/>
                  <a:gd name="T32" fmla="*/ 2 w 32"/>
                  <a:gd name="T33" fmla="*/ 24 h 30"/>
                  <a:gd name="T34" fmla="*/ 0 w 32"/>
                  <a:gd name="T35" fmla="*/ 21 h 30"/>
                  <a:gd name="T36" fmla="*/ 1 w 32"/>
                  <a:gd name="T37" fmla="*/ 26 h 30"/>
                  <a:gd name="T38" fmla="*/ 4 w 32"/>
                  <a:gd name="T39" fmla="*/ 26 h 30"/>
                  <a:gd name="T40" fmla="*/ 4 w 32"/>
                  <a:gd name="T41" fmla="*/ 29 h 30"/>
                  <a:gd name="T42" fmla="*/ 0 w 32"/>
                  <a:gd name="T43" fmla="*/ 29 h 30"/>
                  <a:gd name="T44" fmla="*/ 8 w 32"/>
                  <a:gd name="T45" fmla="*/ 9 h 30"/>
                  <a:gd name="T46" fmla="*/ 10 w 32"/>
                  <a:gd name="T47" fmla="*/ 6 h 30"/>
                  <a:gd name="T48" fmla="*/ 13 w 32"/>
                  <a:gd name="T49" fmla="*/ 9 h 30"/>
                  <a:gd name="T50" fmla="*/ 10 w 32"/>
                  <a:gd name="T51" fmla="*/ 11 h 30"/>
                  <a:gd name="T52" fmla="*/ 8 w 32"/>
                  <a:gd name="T53" fmla="*/ 9 h 30"/>
                  <a:gd name="T54" fmla="*/ 14 w 32"/>
                  <a:gd name="T55" fmla="*/ 13 h 30"/>
                  <a:gd name="T56" fmla="*/ 18 w 32"/>
                  <a:gd name="T57" fmla="*/ 13 h 30"/>
                  <a:gd name="T58" fmla="*/ 17 w 32"/>
                  <a:gd name="T59" fmla="*/ 17 h 30"/>
                  <a:gd name="T60" fmla="*/ 14 w 32"/>
                  <a:gd name="T61" fmla="*/ 17 h 30"/>
                  <a:gd name="T62" fmla="*/ 19 w 32"/>
                  <a:gd name="T63" fmla="*/ 21 h 30"/>
                  <a:gd name="T64" fmla="*/ 22 w 32"/>
                  <a:gd name="T65" fmla="*/ 19 h 30"/>
                  <a:gd name="T66" fmla="*/ 24 w 32"/>
                  <a:gd name="T67" fmla="*/ 21 h 30"/>
                  <a:gd name="T68" fmla="*/ 21 w 32"/>
                  <a:gd name="T69" fmla="*/ 24 h 30"/>
                  <a:gd name="T70" fmla="*/ 19 w 32"/>
                  <a:gd name="T71" fmla="*/ 21 h 30"/>
                  <a:gd name="T72" fmla="*/ 28 w 32"/>
                  <a:gd name="T73" fmla="*/ 1 h 30"/>
                  <a:gd name="T74" fmla="*/ 31 w 32"/>
                  <a:gd name="T75" fmla="*/ 1 h 30"/>
                  <a:gd name="T76" fmla="*/ 31 w 32"/>
                  <a:gd name="T77" fmla="*/ 4 h 30"/>
                  <a:gd name="T78" fmla="*/ 27 w 32"/>
                  <a:gd name="T79" fmla="*/ 4 h 30"/>
                  <a:gd name="T80" fmla="*/ 26 w 32"/>
                  <a:gd name="T81" fmla="*/ 9 h 30"/>
                  <a:gd name="T82" fmla="*/ 29 w 32"/>
                  <a:gd name="T83" fmla="*/ 6 h 30"/>
                  <a:gd name="T84" fmla="*/ 31 w 32"/>
                  <a:gd name="T85" fmla="*/ 9 h 30"/>
                  <a:gd name="T86" fmla="*/ 29 w 32"/>
                  <a:gd name="T87" fmla="*/ 11 h 30"/>
                  <a:gd name="T88" fmla="*/ 26 w 32"/>
                  <a:gd name="T89" fmla="*/ 9 h 30"/>
                  <a:gd name="T90" fmla="*/ 27 w 32"/>
                  <a:gd name="T91" fmla="*/ 13 h 30"/>
                  <a:gd name="T92" fmla="*/ 30 w 32"/>
                  <a:gd name="T93" fmla="*/ 13 h 30"/>
                  <a:gd name="T94" fmla="*/ 30 w 32"/>
                  <a:gd name="T95" fmla="*/ 17 h 30"/>
                  <a:gd name="T96" fmla="*/ 26 w 32"/>
                  <a:gd name="T97" fmla="*/ 17 h 30"/>
                  <a:gd name="T98" fmla="*/ 25 w 32"/>
                  <a:gd name="T99" fmla="*/ 21 h 30"/>
                  <a:gd name="T100" fmla="*/ 28 w 32"/>
                  <a:gd name="T101" fmla="*/ 19 h 30"/>
                  <a:gd name="T102" fmla="*/ 30 w 32"/>
                  <a:gd name="T103" fmla="*/ 21 h 30"/>
                  <a:gd name="T104" fmla="*/ 27 w 32"/>
                  <a:gd name="T105" fmla="*/ 24 h 30"/>
                  <a:gd name="T106" fmla="*/ 25 w 32"/>
                  <a:gd name="T107" fmla="*/ 21 h 30"/>
                  <a:gd name="T108" fmla="*/ 25 w 32"/>
                  <a:gd name="T109" fmla="*/ 26 h 30"/>
                  <a:gd name="T110" fmla="*/ 29 w 32"/>
                  <a:gd name="T111" fmla="*/ 26 h 30"/>
                  <a:gd name="T112" fmla="*/ 29 w 32"/>
                  <a:gd name="T113" fmla="*/ 29 h 30"/>
                  <a:gd name="T114" fmla="*/ 25 w 32"/>
                  <a:gd name="T115" fmla="*/ 29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 h="30">
                    <a:moveTo>
                      <a:pt x="2" y="3"/>
                    </a:moveTo>
                    <a:cubicBezTo>
                      <a:pt x="2" y="2"/>
                      <a:pt x="2" y="1"/>
                      <a:pt x="3" y="1"/>
                    </a:cubicBezTo>
                    <a:cubicBezTo>
                      <a:pt x="3" y="0"/>
                      <a:pt x="4" y="0"/>
                      <a:pt x="4" y="0"/>
                    </a:cubicBezTo>
                    <a:cubicBezTo>
                      <a:pt x="5" y="0"/>
                      <a:pt x="6" y="0"/>
                      <a:pt x="6" y="1"/>
                    </a:cubicBezTo>
                    <a:cubicBezTo>
                      <a:pt x="7" y="1"/>
                      <a:pt x="7" y="2"/>
                      <a:pt x="7" y="3"/>
                    </a:cubicBezTo>
                    <a:cubicBezTo>
                      <a:pt x="7" y="3"/>
                      <a:pt x="7" y="4"/>
                      <a:pt x="6" y="4"/>
                    </a:cubicBezTo>
                    <a:cubicBezTo>
                      <a:pt x="5" y="5"/>
                      <a:pt x="5" y="5"/>
                      <a:pt x="4" y="5"/>
                    </a:cubicBezTo>
                    <a:cubicBezTo>
                      <a:pt x="4" y="5"/>
                      <a:pt x="3" y="5"/>
                      <a:pt x="3" y="4"/>
                    </a:cubicBezTo>
                    <a:cubicBezTo>
                      <a:pt x="2" y="4"/>
                      <a:pt x="2" y="3"/>
                      <a:pt x="2" y="3"/>
                    </a:cubicBezTo>
                    <a:close/>
                    <a:moveTo>
                      <a:pt x="1" y="9"/>
                    </a:moveTo>
                    <a:cubicBezTo>
                      <a:pt x="2" y="8"/>
                      <a:pt x="2" y="8"/>
                      <a:pt x="2" y="7"/>
                    </a:cubicBezTo>
                    <a:cubicBezTo>
                      <a:pt x="3" y="7"/>
                      <a:pt x="3" y="6"/>
                      <a:pt x="4" y="6"/>
                    </a:cubicBezTo>
                    <a:cubicBezTo>
                      <a:pt x="5" y="6"/>
                      <a:pt x="5" y="7"/>
                      <a:pt x="6" y="7"/>
                    </a:cubicBezTo>
                    <a:cubicBezTo>
                      <a:pt x="6" y="8"/>
                      <a:pt x="6" y="8"/>
                      <a:pt x="6" y="9"/>
                    </a:cubicBezTo>
                    <a:cubicBezTo>
                      <a:pt x="6" y="9"/>
                      <a:pt x="6" y="10"/>
                      <a:pt x="6" y="11"/>
                    </a:cubicBezTo>
                    <a:cubicBezTo>
                      <a:pt x="5" y="11"/>
                      <a:pt x="4" y="11"/>
                      <a:pt x="4" y="11"/>
                    </a:cubicBezTo>
                    <a:cubicBezTo>
                      <a:pt x="3" y="11"/>
                      <a:pt x="2" y="11"/>
                      <a:pt x="2" y="11"/>
                    </a:cubicBezTo>
                    <a:cubicBezTo>
                      <a:pt x="2" y="10"/>
                      <a:pt x="1" y="9"/>
                      <a:pt x="1" y="9"/>
                    </a:cubicBezTo>
                    <a:close/>
                    <a:moveTo>
                      <a:pt x="1" y="15"/>
                    </a:moveTo>
                    <a:cubicBezTo>
                      <a:pt x="1" y="14"/>
                      <a:pt x="1" y="14"/>
                      <a:pt x="2" y="13"/>
                    </a:cubicBezTo>
                    <a:cubicBezTo>
                      <a:pt x="2" y="13"/>
                      <a:pt x="3" y="13"/>
                      <a:pt x="4" y="13"/>
                    </a:cubicBezTo>
                    <a:cubicBezTo>
                      <a:pt x="4" y="13"/>
                      <a:pt x="5" y="13"/>
                      <a:pt x="5" y="13"/>
                    </a:cubicBezTo>
                    <a:cubicBezTo>
                      <a:pt x="6" y="14"/>
                      <a:pt x="6" y="14"/>
                      <a:pt x="6" y="15"/>
                    </a:cubicBezTo>
                    <a:cubicBezTo>
                      <a:pt x="6" y="16"/>
                      <a:pt x="5" y="16"/>
                      <a:pt x="5" y="17"/>
                    </a:cubicBezTo>
                    <a:cubicBezTo>
                      <a:pt x="4" y="17"/>
                      <a:pt x="4" y="17"/>
                      <a:pt x="3" y="17"/>
                    </a:cubicBezTo>
                    <a:cubicBezTo>
                      <a:pt x="2" y="17"/>
                      <a:pt x="2" y="17"/>
                      <a:pt x="1" y="17"/>
                    </a:cubicBezTo>
                    <a:cubicBezTo>
                      <a:pt x="1" y="16"/>
                      <a:pt x="1" y="16"/>
                      <a:pt x="1" y="15"/>
                    </a:cubicBezTo>
                    <a:close/>
                    <a:moveTo>
                      <a:pt x="0" y="21"/>
                    </a:moveTo>
                    <a:cubicBezTo>
                      <a:pt x="0" y="21"/>
                      <a:pt x="1" y="20"/>
                      <a:pt x="1" y="20"/>
                    </a:cubicBezTo>
                    <a:cubicBezTo>
                      <a:pt x="2" y="19"/>
                      <a:pt x="2" y="19"/>
                      <a:pt x="3" y="19"/>
                    </a:cubicBezTo>
                    <a:cubicBezTo>
                      <a:pt x="4" y="19"/>
                      <a:pt x="4" y="19"/>
                      <a:pt x="5" y="20"/>
                    </a:cubicBezTo>
                    <a:cubicBezTo>
                      <a:pt x="5" y="20"/>
                      <a:pt x="5" y="21"/>
                      <a:pt x="5" y="21"/>
                    </a:cubicBezTo>
                    <a:cubicBezTo>
                      <a:pt x="5" y="22"/>
                      <a:pt x="5" y="23"/>
                      <a:pt x="4" y="23"/>
                    </a:cubicBezTo>
                    <a:cubicBezTo>
                      <a:pt x="4" y="23"/>
                      <a:pt x="3" y="24"/>
                      <a:pt x="2" y="24"/>
                    </a:cubicBezTo>
                    <a:cubicBezTo>
                      <a:pt x="2" y="24"/>
                      <a:pt x="1" y="23"/>
                      <a:pt x="1" y="23"/>
                    </a:cubicBezTo>
                    <a:cubicBezTo>
                      <a:pt x="0" y="23"/>
                      <a:pt x="0" y="22"/>
                      <a:pt x="0" y="21"/>
                    </a:cubicBezTo>
                    <a:close/>
                    <a:moveTo>
                      <a:pt x="0" y="27"/>
                    </a:moveTo>
                    <a:cubicBezTo>
                      <a:pt x="0" y="27"/>
                      <a:pt x="0" y="26"/>
                      <a:pt x="1" y="26"/>
                    </a:cubicBezTo>
                    <a:cubicBezTo>
                      <a:pt x="1" y="25"/>
                      <a:pt x="2" y="25"/>
                      <a:pt x="2" y="25"/>
                    </a:cubicBezTo>
                    <a:cubicBezTo>
                      <a:pt x="3" y="25"/>
                      <a:pt x="4" y="25"/>
                      <a:pt x="4" y="26"/>
                    </a:cubicBezTo>
                    <a:cubicBezTo>
                      <a:pt x="5" y="26"/>
                      <a:pt x="5" y="27"/>
                      <a:pt x="5" y="27"/>
                    </a:cubicBezTo>
                    <a:cubicBezTo>
                      <a:pt x="5" y="28"/>
                      <a:pt x="4" y="29"/>
                      <a:pt x="4" y="29"/>
                    </a:cubicBezTo>
                    <a:cubicBezTo>
                      <a:pt x="3" y="30"/>
                      <a:pt x="3" y="30"/>
                      <a:pt x="2" y="30"/>
                    </a:cubicBezTo>
                    <a:cubicBezTo>
                      <a:pt x="2" y="30"/>
                      <a:pt x="1" y="30"/>
                      <a:pt x="0" y="29"/>
                    </a:cubicBezTo>
                    <a:cubicBezTo>
                      <a:pt x="0" y="29"/>
                      <a:pt x="0" y="28"/>
                      <a:pt x="0" y="27"/>
                    </a:cubicBezTo>
                    <a:close/>
                    <a:moveTo>
                      <a:pt x="8" y="9"/>
                    </a:moveTo>
                    <a:cubicBezTo>
                      <a:pt x="8" y="8"/>
                      <a:pt x="8" y="8"/>
                      <a:pt x="9" y="7"/>
                    </a:cubicBezTo>
                    <a:cubicBezTo>
                      <a:pt x="9" y="7"/>
                      <a:pt x="10" y="6"/>
                      <a:pt x="10" y="6"/>
                    </a:cubicBezTo>
                    <a:cubicBezTo>
                      <a:pt x="11" y="6"/>
                      <a:pt x="12" y="7"/>
                      <a:pt x="12" y="7"/>
                    </a:cubicBezTo>
                    <a:cubicBezTo>
                      <a:pt x="13" y="8"/>
                      <a:pt x="13" y="8"/>
                      <a:pt x="13" y="9"/>
                    </a:cubicBezTo>
                    <a:cubicBezTo>
                      <a:pt x="13" y="9"/>
                      <a:pt x="12" y="10"/>
                      <a:pt x="12" y="11"/>
                    </a:cubicBezTo>
                    <a:cubicBezTo>
                      <a:pt x="11" y="11"/>
                      <a:pt x="11" y="11"/>
                      <a:pt x="10" y="11"/>
                    </a:cubicBezTo>
                    <a:cubicBezTo>
                      <a:pt x="9" y="11"/>
                      <a:pt x="9" y="11"/>
                      <a:pt x="8" y="11"/>
                    </a:cubicBezTo>
                    <a:cubicBezTo>
                      <a:pt x="8" y="10"/>
                      <a:pt x="8" y="9"/>
                      <a:pt x="8" y="9"/>
                    </a:cubicBezTo>
                    <a:close/>
                    <a:moveTo>
                      <a:pt x="13" y="15"/>
                    </a:moveTo>
                    <a:cubicBezTo>
                      <a:pt x="13" y="14"/>
                      <a:pt x="14" y="14"/>
                      <a:pt x="14" y="13"/>
                    </a:cubicBezTo>
                    <a:cubicBezTo>
                      <a:pt x="15" y="13"/>
                      <a:pt x="15" y="13"/>
                      <a:pt x="16" y="13"/>
                    </a:cubicBezTo>
                    <a:cubicBezTo>
                      <a:pt x="17" y="13"/>
                      <a:pt x="17" y="13"/>
                      <a:pt x="18" y="13"/>
                    </a:cubicBezTo>
                    <a:cubicBezTo>
                      <a:pt x="18" y="14"/>
                      <a:pt x="18" y="14"/>
                      <a:pt x="18" y="15"/>
                    </a:cubicBezTo>
                    <a:cubicBezTo>
                      <a:pt x="18" y="16"/>
                      <a:pt x="18" y="16"/>
                      <a:pt x="17" y="17"/>
                    </a:cubicBezTo>
                    <a:cubicBezTo>
                      <a:pt x="17" y="17"/>
                      <a:pt x="16" y="17"/>
                      <a:pt x="15" y="17"/>
                    </a:cubicBezTo>
                    <a:cubicBezTo>
                      <a:pt x="15" y="17"/>
                      <a:pt x="14" y="17"/>
                      <a:pt x="14" y="17"/>
                    </a:cubicBezTo>
                    <a:cubicBezTo>
                      <a:pt x="13" y="16"/>
                      <a:pt x="13" y="16"/>
                      <a:pt x="13" y="15"/>
                    </a:cubicBezTo>
                    <a:close/>
                    <a:moveTo>
                      <a:pt x="19" y="21"/>
                    </a:moveTo>
                    <a:cubicBezTo>
                      <a:pt x="19" y="21"/>
                      <a:pt x="19" y="20"/>
                      <a:pt x="20" y="20"/>
                    </a:cubicBezTo>
                    <a:cubicBezTo>
                      <a:pt x="20" y="19"/>
                      <a:pt x="21" y="19"/>
                      <a:pt x="22" y="19"/>
                    </a:cubicBezTo>
                    <a:cubicBezTo>
                      <a:pt x="22" y="19"/>
                      <a:pt x="23" y="19"/>
                      <a:pt x="23" y="20"/>
                    </a:cubicBezTo>
                    <a:cubicBezTo>
                      <a:pt x="24" y="20"/>
                      <a:pt x="24" y="21"/>
                      <a:pt x="24" y="21"/>
                    </a:cubicBezTo>
                    <a:cubicBezTo>
                      <a:pt x="24" y="22"/>
                      <a:pt x="23" y="23"/>
                      <a:pt x="23" y="23"/>
                    </a:cubicBezTo>
                    <a:cubicBezTo>
                      <a:pt x="22" y="23"/>
                      <a:pt x="22" y="24"/>
                      <a:pt x="21" y="24"/>
                    </a:cubicBezTo>
                    <a:cubicBezTo>
                      <a:pt x="20" y="24"/>
                      <a:pt x="20" y="23"/>
                      <a:pt x="19" y="23"/>
                    </a:cubicBezTo>
                    <a:cubicBezTo>
                      <a:pt x="19" y="23"/>
                      <a:pt x="19" y="22"/>
                      <a:pt x="19" y="21"/>
                    </a:cubicBezTo>
                    <a:close/>
                    <a:moveTo>
                      <a:pt x="27" y="3"/>
                    </a:moveTo>
                    <a:cubicBezTo>
                      <a:pt x="27" y="2"/>
                      <a:pt x="27" y="1"/>
                      <a:pt x="28" y="1"/>
                    </a:cubicBezTo>
                    <a:cubicBezTo>
                      <a:pt x="28" y="0"/>
                      <a:pt x="29" y="0"/>
                      <a:pt x="29" y="0"/>
                    </a:cubicBezTo>
                    <a:cubicBezTo>
                      <a:pt x="30" y="0"/>
                      <a:pt x="31" y="0"/>
                      <a:pt x="31" y="1"/>
                    </a:cubicBezTo>
                    <a:cubicBezTo>
                      <a:pt x="32" y="1"/>
                      <a:pt x="32" y="2"/>
                      <a:pt x="32" y="3"/>
                    </a:cubicBezTo>
                    <a:cubicBezTo>
                      <a:pt x="32" y="3"/>
                      <a:pt x="31" y="4"/>
                      <a:pt x="31" y="4"/>
                    </a:cubicBezTo>
                    <a:cubicBezTo>
                      <a:pt x="30" y="5"/>
                      <a:pt x="30" y="5"/>
                      <a:pt x="29" y="5"/>
                    </a:cubicBezTo>
                    <a:cubicBezTo>
                      <a:pt x="28" y="5"/>
                      <a:pt x="28" y="5"/>
                      <a:pt x="27" y="4"/>
                    </a:cubicBezTo>
                    <a:cubicBezTo>
                      <a:pt x="27" y="4"/>
                      <a:pt x="27" y="3"/>
                      <a:pt x="27" y="3"/>
                    </a:cubicBezTo>
                    <a:close/>
                    <a:moveTo>
                      <a:pt x="26" y="9"/>
                    </a:moveTo>
                    <a:cubicBezTo>
                      <a:pt x="26" y="8"/>
                      <a:pt x="27" y="8"/>
                      <a:pt x="27" y="7"/>
                    </a:cubicBezTo>
                    <a:cubicBezTo>
                      <a:pt x="28" y="7"/>
                      <a:pt x="28" y="6"/>
                      <a:pt x="29" y="6"/>
                    </a:cubicBezTo>
                    <a:cubicBezTo>
                      <a:pt x="30" y="6"/>
                      <a:pt x="30" y="7"/>
                      <a:pt x="31" y="7"/>
                    </a:cubicBezTo>
                    <a:cubicBezTo>
                      <a:pt x="31" y="8"/>
                      <a:pt x="31" y="8"/>
                      <a:pt x="31" y="9"/>
                    </a:cubicBezTo>
                    <a:cubicBezTo>
                      <a:pt x="31" y="9"/>
                      <a:pt x="31" y="10"/>
                      <a:pt x="30" y="11"/>
                    </a:cubicBezTo>
                    <a:cubicBezTo>
                      <a:pt x="30" y="11"/>
                      <a:pt x="29" y="11"/>
                      <a:pt x="29" y="11"/>
                    </a:cubicBezTo>
                    <a:cubicBezTo>
                      <a:pt x="28" y="11"/>
                      <a:pt x="27" y="11"/>
                      <a:pt x="27" y="11"/>
                    </a:cubicBezTo>
                    <a:cubicBezTo>
                      <a:pt x="26" y="10"/>
                      <a:pt x="26" y="9"/>
                      <a:pt x="26" y="9"/>
                    </a:cubicBezTo>
                    <a:close/>
                    <a:moveTo>
                      <a:pt x="26" y="15"/>
                    </a:moveTo>
                    <a:cubicBezTo>
                      <a:pt x="26" y="14"/>
                      <a:pt x="26" y="14"/>
                      <a:pt x="27" y="13"/>
                    </a:cubicBezTo>
                    <a:cubicBezTo>
                      <a:pt x="27" y="13"/>
                      <a:pt x="28" y="13"/>
                      <a:pt x="28" y="13"/>
                    </a:cubicBezTo>
                    <a:cubicBezTo>
                      <a:pt x="29" y="13"/>
                      <a:pt x="30" y="13"/>
                      <a:pt x="30" y="13"/>
                    </a:cubicBezTo>
                    <a:cubicBezTo>
                      <a:pt x="31" y="14"/>
                      <a:pt x="31" y="14"/>
                      <a:pt x="31" y="15"/>
                    </a:cubicBezTo>
                    <a:cubicBezTo>
                      <a:pt x="31" y="16"/>
                      <a:pt x="30" y="16"/>
                      <a:pt x="30" y="17"/>
                    </a:cubicBezTo>
                    <a:cubicBezTo>
                      <a:pt x="29" y="17"/>
                      <a:pt x="29" y="17"/>
                      <a:pt x="28" y="17"/>
                    </a:cubicBezTo>
                    <a:cubicBezTo>
                      <a:pt x="27" y="17"/>
                      <a:pt x="27" y="17"/>
                      <a:pt x="26" y="17"/>
                    </a:cubicBezTo>
                    <a:cubicBezTo>
                      <a:pt x="26" y="16"/>
                      <a:pt x="26" y="16"/>
                      <a:pt x="26" y="15"/>
                    </a:cubicBezTo>
                    <a:close/>
                    <a:moveTo>
                      <a:pt x="25" y="21"/>
                    </a:moveTo>
                    <a:cubicBezTo>
                      <a:pt x="25" y="21"/>
                      <a:pt x="25" y="20"/>
                      <a:pt x="26" y="20"/>
                    </a:cubicBezTo>
                    <a:cubicBezTo>
                      <a:pt x="27" y="19"/>
                      <a:pt x="27" y="19"/>
                      <a:pt x="28" y="19"/>
                    </a:cubicBezTo>
                    <a:cubicBezTo>
                      <a:pt x="28" y="19"/>
                      <a:pt x="29" y="19"/>
                      <a:pt x="29" y="20"/>
                    </a:cubicBezTo>
                    <a:cubicBezTo>
                      <a:pt x="30" y="20"/>
                      <a:pt x="30" y="21"/>
                      <a:pt x="30" y="21"/>
                    </a:cubicBezTo>
                    <a:cubicBezTo>
                      <a:pt x="30" y="22"/>
                      <a:pt x="30" y="23"/>
                      <a:pt x="29" y="23"/>
                    </a:cubicBezTo>
                    <a:cubicBezTo>
                      <a:pt x="29" y="23"/>
                      <a:pt x="28" y="24"/>
                      <a:pt x="27" y="24"/>
                    </a:cubicBezTo>
                    <a:cubicBezTo>
                      <a:pt x="27" y="24"/>
                      <a:pt x="26" y="23"/>
                      <a:pt x="26" y="23"/>
                    </a:cubicBezTo>
                    <a:cubicBezTo>
                      <a:pt x="25" y="23"/>
                      <a:pt x="25" y="22"/>
                      <a:pt x="25" y="21"/>
                    </a:cubicBezTo>
                    <a:close/>
                    <a:moveTo>
                      <a:pt x="25" y="27"/>
                    </a:moveTo>
                    <a:cubicBezTo>
                      <a:pt x="25" y="27"/>
                      <a:pt x="25" y="26"/>
                      <a:pt x="25" y="26"/>
                    </a:cubicBezTo>
                    <a:cubicBezTo>
                      <a:pt x="26" y="25"/>
                      <a:pt x="27" y="25"/>
                      <a:pt x="27" y="25"/>
                    </a:cubicBezTo>
                    <a:cubicBezTo>
                      <a:pt x="28" y="25"/>
                      <a:pt x="29" y="25"/>
                      <a:pt x="29" y="26"/>
                    </a:cubicBezTo>
                    <a:cubicBezTo>
                      <a:pt x="29" y="26"/>
                      <a:pt x="30" y="27"/>
                      <a:pt x="30" y="27"/>
                    </a:cubicBezTo>
                    <a:cubicBezTo>
                      <a:pt x="30" y="28"/>
                      <a:pt x="29" y="29"/>
                      <a:pt x="29" y="29"/>
                    </a:cubicBezTo>
                    <a:cubicBezTo>
                      <a:pt x="28" y="30"/>
                      <a:pt x="28" y="30"/>
                      <a:pt x="27" y="30"/>
                    </a:cubicBezTo>
                    <a:cubicBezTo>
                      <a:pt x="26" y="30"/>
                      <a:pt x="26" y="30"/>
                      <a:pt x="25" y="29"/>
                    </a:cubicBezTo>
                    <a:cubicBezTo>
                      <a:pt x="25" y="29"/>
                      <a:pt x="25" y="28"/>
                      <a:pt x="25" y="27"/>
                    </a:cubicBezTo>
                    <a:close/>
                  </a:path>
                </a:pathLst>
              </a:custGeom>
              <a:solidFill>
                <a:srgbClr val="B400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gradFill>
                    <a:gsLst>
                      <a:gs pos="15929">
                        <a:srgbClr val="505050"/>
                      </a:gs>
                      <a:gs pos="46018">
                        <a:srgbClr val="505050"/>
                      </a:gs>
                    </a:gsLst>
                    <a:lin ang="5400000" scaled="1"/>
                  </a:gradFill>
                </a:endParaRPr>
              </a:p>
            </p:txBody>
          </p:sp>
        </p:grpSp>
        <p:sp>
          <p:nvSpPr>
            <p:cNvPr id="45" name="Rectangle 44"/>
            <p:cNvSpPr/>
            <p:nvPr/>
          </p:nvSpPr>
          <p:spPr>
            <a:xfrm>
              <a:off x="8932833" y="4823592"/>
              <a:ext cx="2635769" cy="997832"/>
            </a:xfrm>
            <a:prstGeom prst="rect">
              <a:avLst/>
            </a:prstGeom>
          </p:spPr>
          <p:txBody>
            <a:bodyPr wrap="square">
              <a:spAutoFit/>
            </a:bodyPr>
            <a:lstStyle/>
            <a:p>
              <a:pPr>
                <a:lnSpc>
                  <a:spcPct val="90000"/>
                </a:lnSpc>
                <a:spcAft>
                  <a:spcPts val="600"/>
                </a:spcAft>
              </a:pPr>
              <a:r>
                <a:rPr lang="en-US" sz="1599" dirty="0">
                  <a:gradFill>
                    <a:gsLst>
                      <a:gs pos="85841">
                        <a:srgbClr val="0078D7"/>
                      </a:gs>
                      <a:gs pos="46018">
                        <a:srgbClr val="0078D7"/>
                      </a:gs>
                    </a:gsLst>
                    <a:lin ang="5400000" scaled="1"/>
                  </a:gradFill>
                </a:rPr>
                <a:t>Operations</a:t>
              </a:r>
              <a:r>
                <a:rPr lang="en-US" sz="1599" dirty="0">
                  <a:gradFill>
                    <a:gsLst>
                      <a:gs pos="15929">
                        <a:srgbClr val="505050"/>
                      </a:gs>
                      <a:gs pos="46018">
                        <a:srgbClr val="505050"/>
                      </a:gs>
                    </a:gsLst>
                    <a:lin ang="5400000" scaled="1"/>
                  </a:gradFill>
                </a:rPr>
                <a:t> automates deployment and monitors deployed apps from central repository</a:t>
              </a:r>
            </a:p>
          </p:txBody>
        </p:sp>
      </p:grpSp>
      <p:sp>
        <p:nvSpPr>
          <p:cNvPr id="237" name="Freeform 5"/>
          <p:cNvSpPr>
            <a:spLocks noChangeAspect="1" noEditPoints="1"/>
          </p:cNvSpPr>
          <p:nvPr/>
        </p:nvSpPr>
        <p:spPr bwMode="auto">
          <a:xfrm>
            <a:off x="4958274" y="2081234"/>
            <a:ext cx="1174825" cy="907353"/>
          </a:xfrm>
          <a:custGeom>
            <a:avLst/>
            <a:gdLst>
              <a:gd name="T0" fmla="*/ 1 w 187"/>
              <a:gd name="T1" fmla="*/ 102 h 143"/>
              <a:gd name="T2" fmla="*/ 6 w 187"/>
              <a:gd name="T3" fmla="*/ 84 h 143"/>
              <a:gd name="T4" fmla="*/ 21 w 187"/>
              <a:gd name="T5" fmla="*/ 32 h 143"/>
              <a:gd name="T6" fmla="*/ 29 w 187"/>
              <a:gd name="T7" fmla="*/ 1 h 143"/>
              <a:gd name="T8" fmla="*/ 31 w 187"/>
              <a:gd name="T9" fmla="*/ 0 h 143"/>
              <a:gd name="T10" fmla="*/ 36 w 187"/>
              <a:gd name="T11" fmla="*/ 0 h 143"/>
              <a:gd name="T12" fmla="*/ 86 w 187"/>
              <a:gd name="T13" fmla="*/ 0 h 143"/>
              <a:gd name="T14" fmla="*/ 114 w 187"/>
              <a:gd name="T15" fmla="*/ 0 h 143"/>
              <a:gd name="T16" fmla="*/ 156 w 187"/>
              <a:gd name="T17" fmla="*/ 0 h 143"/>
              <a:gd name="T18" fmla="*/ 157 w 187"/>
              <a:gd name="T19" fmla="*/ 0 h 143"/>
              <a:gd name="T20" fmla="*/ 158 w 187"/>
              <a:gd name="T21" fmla="*/ 1 h 143"/>
              <a:gd name="T22" fmla="*/ 163 w 187"/>
              <a:gd name="T23" fmla="*/ 20 h 143"/>
              <a:gd name="T24" fmla="*/ 178 w 187"/>
              <a:gd name="T25" fmla="*/ 72 h 143"/>
              <a:gd name="T26" fmla="*/ 186 w 187"/>
              <a:gd name="T27" fmla="*/ 102 h 143"/>
              <a:gd name="T28" fmla="*/ 184 w 187"/>
              <a:gd name="T29" fmla="*/ 105 h 143"/>
              <a:gd name="T30" fmla="*/ 163 w 187"/>
              <a:gd name="T31" fmla="*/ 105 h 143"/>
              <a:gd name="T32" fmla="*/ 109 w 187"/>
              <a:gd name="T33" fmla="*/ 105 h 143"/>
              <a:gd name="T34" fmla="*/ 88 w 187"/>
              <a:gd name="T35" fmla="*/ 105 h 143"/>
              <a:gd name="T36" fmla="*/ 38 w 187"/>
              <a:gd name="T37" fmla="*/ 105 h 143"/>
              <a:gd name="T38" fmla="*/ 3 w 187"/>
              <a:gd name="T39" fmla="*/ 105 h 143"/>
              <a:gd name="T40" fmla="*/ 1 w 187"/>
              <a:gd name="T41" fmla="*/ 102 h 143"/>
              <a:gd name="T42" fmla="*/ 186 w 187"/>
              <a:gd name="T43" fmla="*/ 112 h 143"/>
              <a:gd name="T44" fmla="*/ 186 w 187"/>
              <a:gd name="T45" fmla="*/ 141 h 143"/>
              <a:gd name="T46" fmla="*/ 186 w 187"/>
              <a:gd name="T47" fmla="*/ 142 h 143"/>
              <a:gd name="T48" fmla="*/ 184 w 187"/>
              <a:gd name="T49" fmla="*/ 143 h 143"/>
              <a:gd name="T50" fmla="*/ 172 w 187"/>
              <a:gd name="T51" fmla="*/ 143 h 143"/>
              <a:gd name="T52" fmla="*/ 128 w 187"/>
              <a:gd name="T53" fmla="*/ 143 h 143"/>
              <a:gd name="T54" fmla="*/ 72 w 187"/>
              <a:gd name="T55" fmla="*/ 143 h 143"/>
              <a:gd name="T56" fmla="*/ 24 w 187"/>
              <a:gd name="T57" fmla="*/ 143 h 143"/>
              <a:gd name="T58" fmla="*/ 3 w 187"/>
              <a:gd name="T59" fmla="*/ 143 h 143"/>
              <a:gd name="T60" fmla="*/ 1 w 187"/>
              <a:gd name="T61" fmla="*/ 141 h 143"/>
              <a:gd name="T62" fmla="*/ 1 w 187"/>
              <a:gd name="T63" fmla="*/ 112 h 143"/>
              <a:gd name="T64" fmla="*/ 3 w 187"/>
              <a:gd name="T65" fmla="*/ 110 h 143"/>
              <a:gd name="T66" fmla="*/ 15 w 187"/>
              <a:gd name="T67" fmla="*/ 110 h 143"/>
              <a:gd name="T68" fmla="*/ 59 w 187"/>
              <a:gd name="T69" fmla="*/ 110 h 143"/>
              <a:gd name="T70" fmla="*/ 115 w 187"/>
              <a:gd name="T71" fmla="*/ 110 h 143"/>
              <a:gd name="T72" fmla="*/ 164 w 187"/>
              <a:gd name="T73" fmla="*/ 110 h 143"/>
              <a:gd name="T74" fmla="*/ 184 w 187"/>
              <a:gd name="T75" fmla="*/ 110 h 143"/>
              <a:gd name="T76" fmla="*/ 186 w 187"/>
              <a:gd name="T77" fmla="*/ 112 h 143"/>
              <a:gd name="T78" fmla="*/ 25 w 187"/>
              <a:gd name="T79" fmla="*/ 126 h 143"/>
              <a:gd name="T80" fmla="*/ 19 w 187"/>
              <a:gd name="T81" fmla="*/ 120 h 143"/>
              <a:gd name="T82" fmla="*/ 13 w 187"/>
              <a:gd name="T83" fmla="*/ 126 h 143"/>
              <a:gd name="T84" fmla="*/ 19 w 187"/>
              <a:gd name="T85" fmla="*/ 132 h 143"/>
              <a:gd name="T86" fmla="*/ 25 w 187"/>
              <a:gd name="T87" fmla="*/ 126 h 143"/>
              <a:gd name="T88" fmla="*/ 152 w 187"/>
              <a:gd name="T89" fmla="*/ 126 h 143"/>
              <a:gd name="T90" fmla="*/ 149 w 187"/>
              <a:gd name="T91" fmla="*/ 123 h 143"/>
              <a:gd name="T92" fmla="*/ 38 w 187"/>
              <a:gd name="T93" fmla="*/ 123 h 143"/>
              <a:gd name="T94" fmla="*/ 35 w 187"/>
              <a:gd name="T95" fmla="*/ 126 h 143"/>
              <a:gd name="T96" fmla="*/ 38 w 187"/>
              <a:gd name="T97" fmla="*/ 129 h 143"/>
              <a:gd name="T98" fmla="*/ 149 w 187"/>
              <a:gd name="T99" fmla="*/ 129 h 143"/>
              <a:gd name="T100" fmla="*/ 152 w 187"/>
              <a:gd name="T101" fmla="*/ 126 h 143"/>
              <a:gd name="T102" fmla="*/ 174 w 187"/>
              <a:gd name="T103" fmla="*/ 126 h 143"/>
              <a:gd name="T104" fmla="*/ 168 w 187"/>
              <a:gd name="T105" fmla="*/ 120 h 143"/>
              <a:gd name="T106" fmla="*/ 162 w 187"/>
              <a:gd name="T107" fmla="*/ 126 h 143"/>
              <a:gd name="T108" fmla="*/ 168 w 187"/>
              <a:gd name="T109" fmla="*/ 132 h 143"/>
              <a:gd name="T110" fmla="*/ 174 w 187"/>
              <a:gd name="T111" fmla="*/ 126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87" h="143">
                <a:moveTo>
                  <a:pt x="1" y="102"/>
                </a:moveTo>
                <a:cubicBezTo>
                  <a:pt x="3" y="96"/>
                  <a:pt x="5" y="90"/>
                  <a:pt x="6" y="84"/>
                </a:cubicBezTo>
                <a:cubicBezTo>
                  <a:pt x="11" y="66"/>
                  <a:pt x="16" y="49"/>
                  <a:pt x="21" y="32"/>
                </a:cubicBezTo>
                <a:cubicBezTo>
                  <a:pt x="24" y="22"/>
                  <a:pt x="26" y="12"/>
                  <a:pt x="29" y="1"/>
                </a:cubicBezTo>
                <a:cubicBezTo>
                  <a:pt x="30" y="0"/>
                  <a:pt x="31" y="0"/>
                  <a:pt x="31" y="0"/>
                </a:cubicBezTo>
                <a:cubicBezTo>
                  <a:pt x="33" y="0"/>
                  <a:pt x="34" y="0"/>
                  <a:pt x="36" y="0"/>
                </a:cubicBezTo>
                <a:cubicBezTo>
                  <a:pt x="53" y="0"/>
                  <a:pt x="70" y="0"/>
                  <a:pt x="86" y="0"/>
                </a:cubicBezTo>
                <a:cubicBezTo>
                  <a:pt x="95" y="0"/>
                  <a:pt x="105" y="0"/>
                  <a:pt x="114" y="0"/>
                </a:cubicBezTo>
                <a:cubicBezTo>
                  <a:pt x="128" y="0"/>
                  <a:pt x="142" y="0"/>
                  <a:pt x="156" y="0"/>
                </a:cubicBezTo>
                <a:cubicBezTo>
                  <a:pt x="157" y="0"/>
                  <a:pt x="157" y="0"/>
                  <a:pt x="157" y="0"/>
                </a:cubicBezTo>
                <a:cubicBezTo>
                  <a:pt x="158" y="0"/>
                  <a:pt x="158" y="1"/>
                  <a:pt x="158" y="1"/>
                </a:cubicBezTo>
                <a:cubicBezTo>
                  <a:pt x="159" y="8"/>
                  <a:pt x="161" y="14"/>
                  <a:pt x="163" y="20"/>
                </a:cubicBezTo>
                <a:cubicBezTo>
                  <a:pt x="168" y="38"/>
                  <a:pt x="173" y="55"/>
                  <a:pt x="178" y="72"/>
                </a:cubicBezTo>
                <a:cubicBezTo>
                  <a:pt x="181" y="83"/>
                  <a:pt x="183" y="92"/>
                  <a:pt x="186" y="102"/>
                </a:cubicBezTo>
                <a:cubicBezTo>
                  <a:pt x="187" y="104"/>
                  <a:pt x="185" y="105"/>
                  <a:pt x="184" y="105"/>
                </a:cubicBezTo>
                <a:cubicBezTo>
                  <a:pt x="177" y="105"/>
                  <a:pt x="170" y="105"/>
                  <a:pt x="163" y="105"/>
                </a:cubicBezTo>
                <a:cubicBezTo>
                  <a:pt x="145" y="105"/>
                  <a:pt x="126" y="105"/>
                  <a:pt x="109" y="105"/>
                </a:cubicBezTo>
                <a:cubicBezTo>
                  <a:pt x="101" y="105"/>
                  <a:pt x="95" y="105"/>
                  <a:pt x="88" y="105"/>
                </a:cubicBezTo>
                <a:cubicBezTo>
                  <a:pt x="71" y="105"/>
                  <a:pt x="54" y="105"/>
                  <a:pt x="38" y="105"/>
                </a:cubicBezTo>
                <a:cubicBezTo>
                  <a:pt x="26" y="105"/>
                  <a:pt x="14" y="105"/>
                  <a:pt x="3" y="105"/>
                </a:cubicBezTo>
                <a:cubicBezTo>
                  <a:pt x="2" y="105"/>
                  <a:pt x="0" y="104"/>
                  <a:pt x="1" y="102"/>
                </a:cubicBezTo>
                <a:close/>
                <a:moveTo>
                  <a:pt x="186" y="112"/>
                </a:moveTo>
                <a:cubicBezTo>
                  <a:pt x="186" y="122"/>
                  <a:pt x="186" y="131"/>
                  <a:pt x="186" y="141"/>
                </a:cubicBezTo>
                <a:cubicBezTo>
                  <a:pt x="186" y="141"/>
                  <a:pt x="186" y="142"/>
                  <a:pt x="186" y="142"/>
                </a:cubicBezTo>
                <a:cubicBezTo>
                  <a:pt x="185" y="143"/>
                  <a:pt x="185" y="143"/>
                  <a:pt x="184" y="143"/>
                </a:cubicBezTo>
                <a:cubicBezTo>
                  <a:pt x="180" y="143"/>
                  <a:pt x="176" y="143"/>
                  <a:pt x="172" y="143"/>
                </a:cubicBezTo>
                <a:cubicBezTo>
                  <a:pt x="158" y="143"/>
                  <a:pt x="143" y="143"/>
                  <a:pt x="128" y="143"/>
                </a:cubicBezTo>
                <a:cubicBezTo>
                  <a:pt x="109" y="143"/>
                  <a:pt x="91" y="143"/>
                  <a:pt x="72" y="143"/>
                </a:cubicBezTo>
                <a:cubicBezTo>
                  <a:pt x="56" y="143"/>
                  <a:pt x="40" y="143"/>
                  <a:pt x="24" y="143"/>
                </a:cubicBezTo>
                <a:cubicBezTo>
                  <a:pt x="17" y="143"/>
                  <a:pt x="10" y="143"/>
                  <a:pt x="3" y="143"/>
                </a:cubicBezTo>
                <a:cubicBezTo>
                  <a:pt x="2" y="143"/>
                  <a:pt x="1" y="142"/>
                  <a:pt x="1" y="141"/>
                </a:cubicBezTo>
                <a:cubicBezTo>
                  <a:pt x="1" y="131"/>
                  <a:pt x="1" y="122"/>
                  <a:pt x="1" y="112"/>
                </a:cubicBezTo>
                <a:cubicBezTo>
                  <a:pt x="1" y="110"/>
                  <a:pt x="2" y="110"/>
                  <a:pt x="3" y="110"/>
                </a:cubicBezTo>
                <a:cubicBezTo>
                  <a:pt x="7" y="110"/>
                  <a:pt x="11" y="110"/>
                  <a:pt x="15" y="110"/>
                </a:cubicBezTo>
                <a:cubicBezTo>
                  <a:pt x="30" y="110"/>
                  <a:pt x="44" y="110"/>
                  <a:pt x="59" y="110"/>
                </a:cubicBezTo>
                <a:cubicBezTo>
                  <a:pt x="78" y="110"/>
                  <a:pt x="96" y="110"/>
                  <a:pt x="115" y="110"/>
                </a:cubicBezTo>
                <a:cubicBezTo>
                  <a:pt x="131" y="110"/>
                  <a:pt x="147" y="110"/>
                  <a:pt x="164" y="110"/>
                </a:cubicBezTo>
                <a:cubicBezTo>
                  <a:pt x="170" y="110"/>
                  <a:pt x="177" y="110"/>
                  <a:pt x="184" y="110"/>
                </a:cubicBezTo>
                <a:cubicBezTo>
                  <a:pt x="185" y="110"/>
                  <a:pt x="186" y="110"/>
                  <a:pt x="186" y="112"/>
                </a:cubicBezTo>
                <a:close/>
                <a:moveTo>
                  <a:pt x="25" y="126"/>
                </a:moveTo>
                <a:cubicBezTo>
                  <a:pt x="25" y="123"/>
                  <a:pt x="22" y="120"/>
                  <a:pt x="19" y="120"/>
                </a:cubicBezTo>
                <a:cubicBezTo>
                  <a:pt x="16" y="120"/>
                  <a:pt x="13" y="123"/>
                  <a:pt x="13" y="126"/>
                </a:cubicBezTo>
                <a:cubicBezTo>
                  <a:pt x="13" y="130"/>
                  <a:pt x="16" y="132"/>
                  <a:pt x="19" y="132"/>
                </a:cubicBezTo>
                <a:cubicBezTo>
                  <a:pt x="22" y="132"/>
                  <a:pt x="25" y="130"/>
                  <a:pt x="25" y="126"/>
                </a:cubicBezTo>
                <a:close/>
                <a:moveTo>
                  <a:pt x="152" y="126"/>
                </a:moveTo>
                <a:cubicBezTo>
                  <a:pt x="152" y="125"/>
                  <a:pt x="151" y="123"/>
                  <a:pt x="149" y="123"/>
                </a:cubicBezTo>
                <a:cubicBezTo>
                  <a:pt x="38" y="123"/>
                  <a:pt x="38" y="123"/>
                  <a:pt x="38" y="123"/>
                </a:cubicBezTo>
                <a:cubicBezTo>
                  <a:pt x="37" y="123"/>
                  <a:pt x="35" y="125"/>
                  <a:pt x="35" y="126"/>
                </a:cubicBezTo>
                <a:cubicBezTo>
                  <a:pt x="35" y="128"/>
                  <a:pt x="37" y="129"/>
                  <a:pt x="38" y="129"/>
                </a:cubicBezTo>
                <a:cubicBezTo>
                  <a:pt x="149" y="129"/>
                  <a:pt x="149" y="129"/>
                  <a:pt x="149" y="129"/>
                </a:cubicBezTo>
                <a:cubicBezTo>
                  <a:pt x="151" y="129"/>
                  <a:pt x="152" y="128"/>
                  <a:pt x="152" y="126"/>
                </a:cubicBezTo>
                <a:close/>
                <a:moveTo>
                  <a:pt x="174" y="126"/>
                </a:moveTo>
                <a:cubicBezTo>
                  <a:pt x="174" y="123"/>
                  <a:pt x="172" y="120"/>
                  <a:pt x="168" y="120"/>
                </a:cubicBezTo>
                <a:cubicBezTo>
                  <a:pt x="165" y="120"/>
                  <a:pt x="162" y="123"/>
                  <a:pt x="162" y="126"/>
                </a:cubicBezTo>
                <a:cubicBezTo>
                  <a:pt x="162" y="130"/>
                  <a:pt x="165" y="132"/>
                  <a:pt x="168" y="132"/>
                </a:cubicBezTo>
                <a:cubicBezTo>
                  <a:pt x="172" y="132"/>
                  <a:pt x="174" y="130"/>
                  <a:pt x="174" y="126"/>
                </a:cubicBezTo>
                <a:close/>
              </a:path>
            </a:pathLst>
          </a:custGeom>
          <a:solidFill>
            <a:schemeClr val="bg1">
              <a:lumMod val="85000"/>
            </a:schemeClr>
          </a:solidFill>
          <a:ln>
            <a:noFill/>
          </a:ln>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238" name="TextBox 237"/>
          <p:cNvSpPr txBox="1"/>
          <p:nvPr/>
        </p:nvSpPr>
        <p:spPr>
          <a:xfrm>
            <a:off x="4896752" y="2952129"/>
            <a:ext cx="2652469" cy="517022"/>
          </a:xfrm>
          <a:prstGeom prst="rect">
            <a:avLst/>
          </a:prstGeom>
          <a:noFill/>
        </p:spPr>
        <p:txBody>
          <a:bodyPr wrap="none" lIns="182854" tIns="146283" rIns="182854" bIns="146283" rtlCol="0">
            <a:spAutoFit/>
          </a:bodyPr>
          <a:lstStyle/>
          <a:p>
            <a:pPr>
              <a:lnSpc>
                <a:spcPct val="90000"/>
              </a:lnSpc>
              <a:spcAft>
                <a:spcPts val="600"/>
              </a:spcAft>
            </a:pPr>
            <a:r>
              <a:rPr lang="en-US" sz="1600" b="1" dirty="0">
                <a:gradFill>
                  <a:gsLst>
                    <a:gs pos="46018">
                      <a:srgbClr val="FFFFFF"/>
                    </a:gs>
                    <a:gs pos="73451">
                      <a:srgbClr val="FFFFFF"/>
                    </a:gs>
                  </a:gsLst>
                  <a:lin ang="5400000" scaled="1"/>
                </a:gradFill>
              </a:rPr>
              <a:t>Physical/Virtual Servers</a:t>
            </a:r>
          </a:p>
        </p:txBody>
      </p:sp>
      <p:sp>
        <p:nvSpPr>
          <p:cNvPr id="239" name="Freeform 5"/>
          <p:cNvSpPr>
            <a:spLocks noChangeAspect="1" noEditPoints="1"/>
          </p:cNvSpPr>
          <p:nvPr/>
        </p:nvSpPr>
        <p:spPr bwMode="auto">
          <a:xfrm>
            <a:off x="6183178" y="2077062"/>
            <a:ext cx="1174825" cy="907353"/>
          </a:xfrm>
          <a:custGeom>
            <a:avLst/>
            <a:gdLst>
              <a:gd name="T0" fmla="*/ 1 w 187"/>
              <a:gd name="T1" fmla="*/ 102 h 143"/>
              <a:gd name="T2" fmla="*/ 6 w 187"/>
              <a:gd name="T3" fmla="*/ 84 h 143"/>
              <a:gd name="T4" fmla="*/ 21 w 187"/>
              <a:gd name="T5" fmla="*/ 32 h 143"/>
              <a:gd name="T6" fmla="*/ 29 w 187"/>
              <a:gd name="T7" fmla="*/ 1 h 143"/>
              <a:gd name="T8" fmla="*/ 31 w 187"/>
              <a:gd name="T9" fmla="*/ 0 h 143"/>
              <a:gd name="T10" fmla="*/ 36 w 187"/>
              <a:gd name="T11" fmla="*/ 0 h 143"/>
              <a:gd name="T12" fmla="*/ 86 w 187"/>
              <a:gd name="T13" fmla="*/ 0 h 143"/>
              <a:gd name="T14" fmla="*/ 114 w 187"/>
              <a:gd name="T15" fmla="*/ 0 h 143"/>
              <a:gd name="T16" fmla="*/ 156 w 187"/>
              <a:gd name="T17" fmla="*/ 0 h 143"/>
              <a:gd name="T18" fmla="*/ 157 w 187"/>
              <a:gd name="T19" fmla="*/ 0 h 143"/>
              <a:gd name="T20" fmla="*/ 158 w 187"/>
              <a:gd name="T21" fmla="*/ 1 h 143"/>
              <a:gd name="T22" fmla="*/ 163 w 187"/>
              <a:gd name="T23" fmla="*/ 20 h 143"/>
              <a:gd name="T24" fmla="*/ 178 w 187"/>
              <a:gd name="T25" fmla="*/ 72 h 143"/>
              <a:gd name="T26" fmla="*/ 186 w 187"/>
              <a:gd name="T27" fmla="*/ 102 h 143"/>
              <a:gd name="T28" fmla="*/ 184 w 187"/>
              <a:gd name="T29" fmla="*/ 105 h 143"/>
              <a:gd name="T30" fmla="*/ 163 w 187"/>
              <a:gd name="T31" fmla="*/ 105 h 143"/>
              <a:gd name="T32" fmla="*/ 109 w 187"/>
              <a:gd name="T33" fmla="*/ 105 h 143"/>
              <a:gd name="T34" fmla="*/ 88 w 187"/>
              <a:gd name="T35" fmla="*/ 105 h 143"/>
              <a:gd name="T36" fmla="*/ 38 w 187"/>
              <a:gd name="T37" fmla="*/ 105 h 143"/>
              <a:gd name="T38" fmla="*/ 3 w 187"/>
              <a:gd name="T39" fmla="*/ 105 h 143"/>
              <a:gd name="T40" fmla="*/ 1 w 187"/>
              <a:gd name="T41" fmla="*/ 102 h 143"/>
              <a:gd name="T42" fmla="*/ 186 w 187"/>
              <a:gd name="T43" fmla="*/ 112 h 143"/>
              <a:gd name="T44" fmla="*/ 186 w 187"/>
              <a:gd name="T45" fmla="*/ 141 h 143"/>
              <a:gd name="T46" fmla="*/ 186 w 187"/>
              <a:gd name="T47" fmla="*/ 142 h 143"/>
              <a:gd name="T48" fmla="*/ 184 w 187"/>
              <a:gd name="T49" fmla="*/ 143 h 143"/>
              <a:gd name="T50" fmla="*/ 172 w 187"/>
              <a:gd name="T51" fmla="*/ 143 h 143"/>
              <a:gd name="T52" fmla="*/ 128 w 187"/>
              <a:gd name="T53" fmla="*/ 143 h 143"/>
              <a:gd name="T54" fmla="*/ 72 w 187"/>
              <a:gd name="T55" fmla="*/ 143 h 143"/>
              <a:gd name="T56" fmla="*/ 24 w 187"/>
              <a:gd name="T57" fmla="*/ 143 h 143"/>
              <a:gd name="T58" fmla="*/ 3 w 187"/>
              <a:gd name="T59" fmla="*/ 143 h 143"/>
              <a:gd name="T60" fmla="*/ 1 w 187"/>
              <a:gd name="T61" fmla="*/ 141 h 143"/>
              <a:gd name="T62" fmla="*/ 1 w 187"/>
              <a:gd name="T63" fmla="*/ 112 h 143"/>
              <a:gd name="T64" fmla="*/ 3 w 187"/>
              <a:gd name="T65" fmla="*/ 110 h 143"/>
              <a:gd name="T66" fmla="*/ 15 w 187"/>
              <a:gd name="T67" fmla="*/ 110 h 143"/>
              <a:gd name="T68" fmla="*/ 59 w 187"/>
              <a:gd name="T69" fmla="*/ 110 h 143"/>
              <a:gd name="T70" fmla="*/ 115 w 187"/>
              <a:gd name="T71" fmla="*/ 110 h 143"/>
              <a:gd name="T72" fmla="*/ 164 w 187"/>
              <a:gd name="T73" fmla="*/ 110 h 143"/>
              <a:gd name="T74" fmla="*/ 184 w 187"/>
              <a:gd name="T75" fmla="*/ 110 h 143"/>
              <a:gd name="T76" fmla="*/ 186 w 187"/>
              <a:gd name="T77" fmla="*/ 112 h 143"/>
              <a:gd name="T78" fmla="*/ 25 w 187"/>
              <a:gd name="T79" fmla="*/ 126 h 143"/>
              <a:gd name="T80" fmla="*/ 19 w 187"/>
              <a:gd name="T81" fmla="*/ 120 h 143"/>
              <a:gd name="T82" fmla="*/ 13 w 187"/>
              <a:gd name="T83" fmla="*/ 126 h 143"/>
              <a:gd name="T84" fmla="*/ 19 w 187"/>
              <a:gd name="T85" fmla="*/ 132 h 143"/>
              <a:gd name="T86" fmla="*/ 25 w 187"/>
              <a:gd name="T87" fmla="*/ 126 h 143"/>
              <a:gd name="T88" fmla="*/ 152 w 187"/>
              <a:gd name="T89" fmla="*/ 126 h 143"/>
              <a:gd name="T90" fmla="*/ 149 w 187"/>
              <a:gd name="T91" fmla="*/ 123 h 143"/>
              <a:gd name="T92" fmla="*/ 38 w 187"/>
              <a:gd name="T93" fmla="*/ 123 h 143"/>
              <a:gd name="T94" fmla="*/ 35 w 187"/>
              <a:gd name="T95" fmla="*/ 126 h 143"/>
              <a:gd name="T96" fmla="*/ 38 w 187"/>
              <a:gd name="T97" fmla="*/ 129 h 143"/>
              <a:gd name="T98" fmla="*/ 149 w 187"/>
              <a:gd name="T99" fmla="*/ 129 h 143"/>
              <a:gd name="T100" fmla="*/ 152 w 187"/>
              <a:gd name="T101" fmla="*/ 126 h 143"/>
              <a:gd name="T102" fmla="*/ 174 w 187"/>
              <a:gd name="T103" fmla="*/ 126 h 143"/>
              <a:gd name="T104" fmla="*/ 168 w 187"/>
              <a:gd name="T105" fmla="*/ 120 h 143"/>
              <a:gd name="T106" fmla="*/ 162 w 187"/>
              <a:gd name="T107" fmla="*/ 126 h 143"/>
              <a:gd name="T108" fmla="*/ 168 w 187"/>
              <a:gd name="T109" fmla="*/ 132 h 143"/>
              <a:gd name="T110" fmla="*/ 174 w 187"/>
              <a:gd name="T111" fmla="*/ 126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87" h="143">
                <a:moveTo>
                  <a:pt x="1" y="102"/>
                </a:moveTo>
                <a:cubicBezTo>
                  <a:pt x="3" y="96"/>
                  <a:pt x="5" y="90"/>
                  <a:pt x="6" y="84"/>
                </a:cubicBezTo>
                <a:cubicBezTo>
                  <a:pt x="11" y="66"/>
                  <a:pt x="16" y="49"/>
                  <a:pt x="21" y="32"/>
                </a:cubicBezTo>
                <a:cubicBezTo>
                  <a:pt x="24" y="22"/>
                  <a:pt x="26" y="12"/>
                  <a:pt x="29" y="1"/>
                </a:cubicBezTo>
                <a:cubicBezTo>
                  <a:pt x="30" y="0"/>
                  <a:pt x="31" y="0"/>
                  <a:pt x="31" y="0"/>
                </a:cubicBezTo>
                <a:cubicBezTo>
                  <a:pt x="33" y="0"/>
                  <a:pt x="34" y="0"/>
                  <a:pt x="36" y="0"/>
                </a:cubicBezTo>
                <a:cubicBezTo>
                  <a:pt x="53" y="0"/>
                  <a:pt x="70" y="0"/>
                  <a:pt x="86" y="0"/>
                </a:cubicBezTo>
                <a:cubicBezTo>
                  <a:pt x="95" y="0"/>
                  <a:pt x="105" y="0"/>
                  <a:pt x="114" y="0"/>
                </a:cubicBezTo>
                <a:cubicBezTo>
                  <a:pt x="128" y="0"/>
                  <a:pt x="142" y="0"/>
                  <a:pt x="156" y="0"/>
                </a:cubicBezTo>
                <a:cubicBezTo>
                  <a:pt x="157" y="0"/>
                  <a:pt x="157" y="0"/>
                  <a:pt x="157" y="0"/>
                </a:cubicBezTo>
                <a:cubicBezTo>
                  <a:pt x="158" y="0"/>
                  <a:pt x="158" y="1"/>
                  <a:pt x="158" y="1"/>
                </a:cubicBezTo>
                <a:cubicBezTo>
                  <a:pt x="159" y="8"/>
                  <a:pt x="161" y="14"/>
                  <a:pt x="163" y="20"/>
                </a:cubicBezTo>
                <a:cubicBezTo>
                  <a:pt x="168" y="38"/>
                  <a:pt x="173" y="55"/>
                  <a:pt x="178" y="72"/>
                </a:cubicBezTo>
                <a:cubicBezTo>
                  <a:pt x="181" y="83"/>
                  <a:pt x="183" y="92"/>
                  <a:pt x="186" y="102"/>
                </a:cubicBezTo>
                <a:cubicBezTo>
                  <a:pt x="187" y="104"/>
                  <a:pt x="185" y="105"/>
                  <a:pt x="184" y="105"/>
                </a:cubicBezTo>
                <a:cubicBezTo>
                  <a:pt x="177" y="105"/>
                  <a:pt x="170" y="105"/>
                  <a:pt x="163" y="105"/>
                </a:cubicBezTo>
                <a:cubicBezTo>
                  <a:pt x="145" y="105"/>
                  <a:pt x="126" y="105"/>
                  <a:pt x="109" y="105"/>
                </a:cubicBezTo>
                <a:cubicBezTo>
                  <a:pt x="101" y="105"/>
                  <a:pt x="95" y="105"/>
                  <a:pt x="88" y="105"/>
                </a:cubicBezTo>
                <a:cubicBezTo>
                  <a:pt x="71" y="105"/>
                  <a:pt x="54" y="105"/>
                  <a:pt x="38" y="105"/>
                </a:cubicBezTo>
                <a:cubicBezTo>
                  <a:pt x="26" y="105"/>
                  <a:pt x="14" y="105"/>
                  <a:pt x="3" y="105"/>
                </a:cubicBezTo>
                <a:cubicBezTo>
                  <a:pt x="2" y="105"/>
                  <a:pt x="0" y="104"/>
                  <a:pt x="1" y="102"/>
                </a:cubicBezTo>
                <a:close/>
                <a:moveTo>
                  <a:pt x="186" y="112"/>
                </a:moveTo>
                <a:cubicBezTo>
                  <a:pt x="186" y="122"/>
                  <a:pt x="186" y="131"/>
                  <a:pt x="186" y="141"/>
                </a:cubicBezTo>
                <a:cubicBezTo>
                  <a:pt x="186" y="141"/>
                  <a:pt x="186" y="142"/>
                  <a:pt x="186" y="142"/>
                </a:cubicBezTo>
                <a:cubicBezTo>
                  <a:pt x="185" y="143"/>
                  <a:pt x="185" y="143"/>
                  <a:pt x="184" y="143"/>
                </a:cubicBezTo>
                <a:cubicBezTo>
                  <a:pt x="180" y="143"/>
                  <a:pt x="176" y="143"/>
                  <a:pt x="172" y="143"/>
                </a:cubicBezTo>
                <a:cubicBezTo>
                  <a:pt x="158" y="143"/>
                  <a:pt x="143" y="143"/>
                  <a:pt x="128" y="143"/>
                </a:cubicBezTo>
                <a:cubicBezTo>
                  <a:pt x="109" y="143"/>
                  <a:pt x="91" y="143"/>
                  <a:pt x="72" y="143"/>
                </a:cubicBezTo>
                <a:cubicBezTo>
                  <a:pt x="56" y="143"/>
                  <a:pt x="40" y="143"/>
                  <a:pt x="24" y="143"/>
                </a:cubicBezTo>
                <a:cubicBezTo>
                  <a:pt x="17" y="143"/>
                  <a:pt x="10" y="143"/>
                  <a:pt x="3" y="143"/>
                </a:cubicBezTo>
                <a:cubicBezTo>
                  <a:pt x="2" y="143"/>
                  <a:pt x="1" y="142"/>
                  <a:pt x="1" y="141"/>
                </a:cubicBezTo>
                <a:cubicBezTo>
                  <a:pt x="1" y="131"/>
                  <a:pt x="1" y="122"/>
                  <a:pt x="1" y="112"/>
                </a:cubicBezTo>
                <a:cubicBezTo>
                  <a:pt x="1" y="110"/>
                  <a:pt x="2" y="110"/>
                  <a:pt x="3" y="110"/>
                </a:cubicBezTo>
                <a:cubicBezTo>
                  <a:pt x="7" y="110"/>
                  <a:pt x="11" y="110"/>
                  <a:pt x="15" y="110"/>
                </a:cubicBezTo>
                <a:cubicBezTo>
                  <a:pt x="30" y="110"/>
                  <a:pt x="44" y="110"/>
                  <a:pt x="59" y="110"/>
                </a:cubicBezTo>
                <a:cubicBezTo>
                  <a:pt x="78" y="110"/>
                  <a:pt x="96" y="110"/>
                  <a:pt x="115" y="110"/>
                </a:cubicBezTo>
                <a:cubicBezTo>
                  <a:pt x="131" y="110"/>
                  <a:pt x="147" y="110"/>
                  <a:pt x="164" y="110"/>
                </a:cubicBezTo>
                <a:cubicBezTo>
                  <a:pt x="170" y="110"/>
                  <a:pt x="177" y="110"/>
                  <a:pt x="184" y="110"/>
                </a:cubicBezTo>
                <a:cubicBezTo>
                  <a:pt x="185" y="110"/>
                  <a:pt x="186" y="110"/>
                  <a:pt x="186" y="112"/>
                </a:cubicBezTo>
                <a:close/>
                <a:moveTo>
                  <a:pt x="25" y="126"/>
                </a:moveTo>
                <a:cubicBezTo>
                  <a:pt x="25" y="123"/>
                  <a:pt x="22" y="120"/>
                  <a:pt x="19" y="120"/>
                </a:cubicBezTo>
                <a:cubicBezTo>
                  <a:pt x="16" y="120"/>
                  <a:pt x="13" y="123"/>
                  <a:pt x="13" y="126"/>
                </a:cubicBezTo>
                <a:cubicBezTo>
                  <a:pt x="13" y="130"/>
                  <a:pt x="16" y="132"/>
                  <a:pt x="19" y="132"/>
                </a:cubicBezTo>
                <a:cubicBezTo>
                  <a:pt x="22" y="132"/>
                  <a:pt x="25" y="130"/>
                  <a:pt x="25" y="126"/>
                </a:cubicBezTo>
                <a:close/>
                <a:moveTo>
                  <a:pt x="152" y="126"/>
                </a:moveTo>
                <a:cubicBezTo>
                  <a:pt x="152" y="125"/>
                  <a:pt x="151" y="123"/>
                  <a:pt x="149" y="123"/>
                </a:cubicBezTo>
                <a:cubicBezTo>
                  <a:pt x="38" y="123"/>
                  <a:pt x="38" y="123"/>
                  <a:pt x="38" y="123"/>
                </a:cubicBezTo>
                <a:cubicBezTo>
                  <a:pt x="37" y="123"/>
                  <a:pt x="35" y="125"/>
                  <a:pt x="35" y="126"/>
                </a:cubicBezTo>
                <a:cubicBezTo>
                  <a:pt x="35" y="128"/>
                  <a:pt x="37" y="129"/>
                  <a:pt x="38" y="129"/>
                </a:cubicBezTo>
                <a:cubicBezTo>
                  <a:pt x="149" y="129"/>
                  <a:pt x="149" y="129"/>
                  <a:pt x="149" y="129"/>
                </a:cubicBezTo>
                <a:cubicBezTo>
                  <a:pt x="151" y="129"/>
                  <a:pt x="152" y="128"/>
                  <a:pt x="152" y="126"/>
                </a:cubicBezTo>
                <a:close/>
                <a:moveTo>
                  <a:pt x="174" y="126"/>
                </a:moveTo>
                <a:cubicBezTo>
                  <a:pt x="174" y="123"/>
                  <a:pt x="172" y="120"/>
                  <a:pt x="168" y="120"/>
                </a:cubicBezTo>
                <a:cubicBezTo>
                  <a:pt x="165" y="120"/>
                  <a:pt x="162" y="123"/>
                  <a:pt x="162" y="126"/>
                </a:cubicBezTo>
                <a:cubicBezTo>
                  <a:pt x="162" y="130"/>
                  <a:pt x="165" y="132"/>
                  <a:pt x="168" y="132"/>
                </a:cubicBezTo>
                <a:cubicBezTo>
                  <a:pt x="172" y="132"/>
                  <a:pt x="174" y="130"/>
                  <a:pt x="174" y="126"/>
                </a:cubicBezTo>
                <a:close/>
              </a:path>
            </a:pathLst>
          </a:custGeom>
          <a:solidFill>
            <a:schemeClr val="bg1">
              <a:lumMod val="85000"/>
            </a:schemeClr>
          </a:solidFill>
          <a:ln>
            <a:noFill/>
          </a:ln>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grpSp>
        <p:nvGrpSpPr>
          <p:cNvPr id="240" name="Group 239"/>
          <p:cNvGrpSpPr/>
          <p:nvPr/>
        </p:nvGrpSpPr>
        <p:grpSpPr>
          <a:xfrm>
            <a:off x="3613953" y="5077311"/>
            <a:ext cx="1841401" cy="481740"/>
            <a:chOff x="3613583" y="4961406"/>
            <a:chExt cx="1841662" cy="481808"/>
          </a:xfrm>
        </p:grpSpPr>
        <p:cxnSp>
          <p:nvCxnSpPr>
            <p:cNvPr id="241" name="Straight Arrow Connector 240"/>
            <p:cNvCxnSpPr/>
            <p:nvPr/>
          </p:nvCxnSpPr>
          <p:spPr>
            <a:xfrm>
              <a:off x="3613583" y="4961406"/>
              <a:ext cx="1841662" cy="481808"/>
            </a:xfrm>
            <a:prstGeom prst="straightConnector1">
              <a:avLst/>
            </a:prstGeom>
            <a:ln w="28575">
              <a:solidFill>
                <a:schemeClr val="accent1"/>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242" name="Oval 68"/>
            <p:cNvSpPr>
              <a:spLocks noChangeArrowheads="1"/>
            </p:cNvSpPr>
            <p:nvPr/>
          </p:nvSpPr>
          <p:spPr bwMode="auto">
            <a:xfrm>
              <a:off x="4423417" y="5091580"/>
              <a:ext cx="221242" cy="221153"/>
            </a:xfrm>
            <a:prstGeom prst="rect">
              <a:avLst/>
            </a:prstGeom>
            <a:solidFill>
              <a:schemeClr val="accent1"/>
            </a:solidFill>
            <a:ln w="9525">
              <a:noFill/>
              <a:round/>
              <a:headEnd/>
              <a:tailEnd/>
            </a:ln>
          </p:spPr>
          <p:txBody>
            <a:bodyPr wrap="none" lIns="93228" tIns="46614" rIns="93228" bIns="46614" anchor="ctr"/>
            <a:lstStyle/>
            <a:p>
              <a:pPr algn="ctr"/>
              <a:r>
                <a:rPr lang="en-US" sz="1398" b="1" dirty="0">
                  <a:gradFill>
                    <a:gsLst>
                      <a:gs pos="66972">
                        <a:srgbClr val="FFFFFF"/>
                      </a:gs>
                      <a:gs pos="43000">
                        <a:srgbClr val="FFFFFF"/>
                      </a:gs>
                    </a:gsLst>
                    <a:lin ang="5400000" scaled="0"/>
                  </a:gradFill>
                </a:rPr>
                <a:t>1</a:t>
              </a:r>
            </a:p>
          </p:txBody>
        </p:sp>
      </p:grpSp>
      <p:grpSp>
        <p:nvGrpSpPr>
          <p:cNvPr id="243" name="Group 242"/>
          <p:cNvGrpSpPr/>
          <p:nvPr/>
        </p:nvGrpSpPr>
        <p:grpSpPr>
          <a:xfrm>
            <a:off x="6945447" y="5026895"/>
            <a:ext cx="1917308" cy="572521"/>
            <a:chOff x="6945550" y="4910984"/>
            <a:chExt cx="1917580" cy="572602"/>
          </a:xfrm>
        </p:grpSpPr>
        <p:cxnSp>
          <p:nvCxnSpPr>
            <p:cNvPr id="244" name="Straight Arrow Connector 243"/>
            <p:cNvCxnSpPr/>
            <p:nvPr/>
          </p:nvCxnSpPr>
          <p:spPr>
            <a:xfrm flipH="1">
              <a:off x="6945550" y="4910984"/>
              <a:ext cx="1917580" cy="572602"/>
            </a:xfrm>
            <a:prstGeom prst="straightConnector1">
              <a:avLst/>
            </a:prstGeom>
            <a:ln w="28575">
              <a:solidFill>
                <a:schemeClr val="accent1"/>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245" name="Oval 68"/>
            <p:cNvSpPr>
              <a:spLocks noChangeArrowheads="1"/>
            </p:cNvSpPr>
            <p:nvPr/>
          </p:nvSpPr>
          <p:spPr bwMode="auto">
            <a:xfrm>
              <a:off x="7848663" y="5056352"/>
              <a:ext cx="221242" cy="221153"/>
            </a:xfrm>
            <a:prstGeom prst="rect">
              <a:avLst/>
            </a:prstGeom>
            <a:solidFill>
              <a:schemeClr val="accent1"/>
            </a:solidFill>
            <a:ln w="9525">
              <a:noFill/>
              <a:round/>
              <a:headEnd/>
              <a:tailEnd/>
            </a:ln>
          </p:spPr>
          <p:txBody>
            <a:bodyPr wrap="none" lIns="93228" tIns="46614" rIns="93228" bIns="46614" anchor="ctr"/>
            <a:lstStyle/>
            <a:p>
              <a:pPr algn="ctr"/>
              <a:r>
                <a:rPr lang="en-US" sz="1398" b="1" dirty="0">
                  <a:gradFill>
                    <a:gsLst>
                      <a:gs pos="66972">
                        <a:srgbClr val="FFFFFF"/>
                      </a:gs>
                      <a:gs pos="43000">
                        <a:srgbClr val="FFFFFF"/>
                      </a:gs>
                    </a:gsLst>
                    <a:lin ang="5400000" scaled="0"/>
                  </a:gradFill>
                </a:rPr>
                <a:t>2</a:t>
              </a:r>
            </a:p>
          </p:txBody>
        </p:sp>
      </p:grpSp>
      <p:grpSp>
        <p:nvGrpSpPr>
          <p:cNvPr id="246" name="Group 245"/>
          <p:cNvGrpSpPr/>
          <p:nvPr/>
        </p:nvGrpSpPr>
        <p:grpSpPr>
          <a:xfrm>
            <a:off x="7515854" y="2762670"/>
            <a:ext cx="1159861" cy="287089"/>
            <a:chOff x="7516038" y="2646436"/>
            <a:chExt cx="1160026" cy="287129"/>
          </a:xfrm>
        </p:grpSpPr>
        <p:cxnSp>
          <p:nvCxnSpPr>
            <p:cNvPr id="247" name="Straight Arrow Connector 246"/>
            <p:cNvCxnSpPr/>
            <p:nvPr/>
          </p:nvCxnSpPr>
          <p:spPr>
            <a:xfrm flipH="1" flipV="1">
              <a:off x="7516038" y="2646436"/>
              <a:ext cx="1160026" cy="287129"/>
            </a:xfrm>
            <a:prstGeom prst="straightConnector1">
              <a:avLst/>
            </a:prstGeom>
            <a:ln w="28575">
              <a:solidFill>
                <a:schemeClr val="accent1"/>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248" name="Oval 68"/>
            <p:cNvSpPr>
              <a:spLocks noChangeArrowheads="1"/>
            </p:cNvSpPr>
            <p:nvPr/>
          </p:nvSpPr>
          <p:spPr bwMode="auto">
            <a:xfrm>
              <a:off x="7987061" y="2700308"/>
              <a:ext cx="221242" cy="221153"/>
            </a:xfrm>
            <a:prstGeom prst="rect">
              <a:avLst/>
            </a:prstGeom>
            <a:solidFill>
              <a:schemeClr val="accent1"/>
            </a:solidFill>
            <a:ln w="9525">
              <a:noFill/>
              <a:round/>
              <a:headEnd/>
              <a:tailEnd/>
            </a:ln>
          </p:spPr>
          <p:txBody>
            <a:bodyPr wrap="none" lIns="93228" tIns="46614" rIns="93228" bIns="46614" anchor="ctr"/>
            <a:lstStyle/>
            <a:p>
              <a:pPr algn="ctr"/>
              <a:r>
                <a:rPr lang="en-US" sz="1398" b="1" dirty="0">
                  <a:gradFill>
                    <a:gsLst>
                      <a:gs pos="66972">
                        <a:srgbClr val="FFFFFF"/>
                      </a:gs>
                      <a:gs pos="43000">
                        <a:srgbClr val="FFFFFF"/>
                      </a:gs>
                    </a:gsLst>
                    <a:lin ang="5400000" scaled="0"/>
                  </a:gradFill>
                </a:rPr>
                <a:t>2</a:t>
              </a:r>
            </a:p>
          </p:txBody>
        </p:sp>
      </p:grpSp>
      <p:grpSp>
        <p:nvGrpSpPr>
          <p:cNvPr id="249" name="Group 248"/>
          <p:cNvGrpSpPr/>
          <p:nvPr/>
        </p:nvGrpSpPr>
        <p:grpSpPr>
          <a:xfrm>
            <a:off x="3619285" y="3627088"/>
            <a:ext cx="4942154" cy="221122"/>
            <a:chOff x="6969700" y="5010124"/>
            <a:chExt cx="4942855" cy="221153"/>
          </a:xfrm>
        </p:grpSpPr>
        <p:cxnSp>
          <p:nvCxnSpPr>
            <p:cNvPr id="250" name="Straight Arrow Connector 249"/>
            <p:cNvCxnSpPr/>
            <p:nvPr/>
          </p:nvCxnSpPr>
          <p:spPr>
            <a:xfrm flipH="1">
              <a:off x="6969700" y="5127220"/>
              <a:ext cx="4942855" cy="3933"/>
            </a:xfrm>
            <a:prstGeom prst="straightConnector1">
              <a:avLst/>
            </a:prstGeom>
            <a:ln w="28575">
              <a:solidFill>
                <a:schemeClr val="accent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251" name="Oval 68"/>
            <p:cNvSpPr>
              <a:spLocks noChangeArrowheads="1"/>
            </p:cNvSpPr>
            <p:nvPr/>
          </p:nvSpPr>
          <p:spPr bwMode="auto">
            <a:xfrm>
              <a:off x="9476907" y="5010124"/>
              <a:ext cx="221242" cy="221153"/>
            </a:xfrm>
            <a:prstGeom prst="rect">
              <a:avLst/>
            </a:prstGeom>
            <a:solidFill>
              <a:schemeClr val="accent1"/>
            </a:solidFill>
            <a:ln w="9525">
              <a:noFill/>
              <a:round/>
              <a:headEnd/>
              <a:tailEnd/>
            </a:ln>
          </p:spPr>
          <p:txBody>
            <a:bodyPr wrap="none" lIns="93228" tIns="46614" rIns="93228" bIns="46614" anchor="ctr"/>
            <a:lstStyle/>
            <a:p>
              <a:pPr algn="ctr"/>
              <a:r>
                <a:rPr lang="en-US" sz="1398" b="1" dirty="0">
                  <a:gradFill>
                    <a:gsLst>
                      <a:gs pos="66972">
                        <a:srgbClr val="FFFFFF"/>
                      </a:gs>
                      <a:gs pos="43000">
                        <a:srgbClr val="FFFFFF"/>
                      </a:gs>
                    </a:gsLst>
                    <a:lin ang="5400000" scaled="0"/>
                  </a:gradFill>
                </a:rPr>
                <a:t>3</a:t>
              </a:r>
            </a:p>
          </p:txBody>
        </p:sp>
      </p:grpSp>
      <p:sp>
        <p:nvSpPr>
          <p:cNvPr id="252" name="Rectangle 251"/>
          <p:cNvSpPr/>
          <p:nvPr/>
        </p:nvSpPr>
        <p:spPr>
          <a:xfrm>
            <a:off x="4254618" y="3884853"/>
            <a:ext cx="4019387" cy="545931"/>
          </a:xfrm>
          <a:prstGeom prst="rect">
            <a:avLst/>
          </a:prstGeom>
        </p:spPr>
        <p:txBody>
          <a:bodyPr wrap="square">
            <a:spAutoFit/>
          </a:bodyPr>
          <a:lstStyle/>
          <a:p>
            <a:pPr>
              <a:lnSpc>
                <a:spcPct val="90000"/>
              </a:lnSpc>
              <a:spcAft>
                <a:spcPts val="600"/>
              </a:spcAft>
            </a:pPr>
            <a:r>
              <a:rPr lang="en-US" sz="1599" dirty="0">
                <a:gradFill>
                  <a:gsLst>
                    <a:gs pos="85841">
                      <a:srgbClr val="0078D7"/>
                    </a:gs>
                    <a:gs pos="46018">
                      <a:srgbClr val="0078D7"/>
                    </a:gs>
                  </a:gsLst>
                  <a:lin ang="5400000" scaled="1"/>
                </a:gradFill>
              </a:rPr>
              <a:t>Operations</a:t>
            </a:r>
            <a:r>
              <a:rPr lang="en-US" sz="1599" dirty="0">
                <a:gradFill>
                  <a:gsLst>
                    <a:gs pos="15929">
                      <a:srgbClr val="505050"/>
                    </a:gs>
                    <a:gs pos="46018">
                      <a:srgbClr val="505050"/>
                    </a:gs>
                  </a:gsLst>
                  <a:lin ang="5400000" scaled="1"/>
                </a:gradFill>
              </a:rPr>
              <a:t> collaborates with </a:t>
            </a:r>
            <a:r>
              <a:rPr lang="en-US" sz="1599" dirty="0">
                <a:gradFill>
                  <a:gsLst>
                    <a:gs pos="85841">
                      <a:srgbClr val="0078D7"/>
                    </a:gs>
                    <a:gs pos="46018">
                      <a:srgbClr val="0078D7"/>
                    </a:gs>
                  </a:gsLst>
                  <a:lin ang="5400000" scaled="1"/>
                </a:gradFill>
              </a:rPr>
              <a:t>developers </a:t>
            </a:r>
            <a:r>
              <a:rPr lang="en-US" sz="1599" dirty="0">
                <a:gradFill>
                  <a:gsLst>
                    <a:gs pos="15929">
                      <a:srgbClr val="505050"/>
                    </a:gs>
                    <a:gs pos="46018">
                      <a:srgbClr val="505050"/>
                    </a:gs>
                  </a:gsLst>
                  <a:lin ang="5400000" scaled="1"/>
                </a:gradFill>
              </a:rPr>
              <a:t>to provide app metrics and insights</a:t>
            </a:r>
          </a:p>
        </p:txBody>
      </p:sp>
      <p:grpSp>
        <p:nvGrpSpPr>
          <p:cNvPr id="253" name="Group 252"/>
          <p:cNvGrpSpPr/>
          <p:nvPr/>
        </p:nvGrpSpPr>
        <p:grpSpPr>
          <a:xfrm rot="17911915">
            <a:off x="609391" y="2985961"/>
            <a:ext cx="818650" cy="613483"/>
            <a:chOff x="5690188" y="2800883"/>
            <a:chExt cx="799207" cy="731153"/>
          </a:xfrm>
          <a:solidFill>
            <a:schemeClr val="accent1"/>
          </a:solidFill>
        </p:grpSpPr>
        <p:sp>
          <p:nvSpPr>
            <p:cNvPr id="254" name="Block Arc 253"/>
            <p:cNvSpPr/>
            <p:nvPr/>
          </p:nvSpPr>
          <p:spPr bwMode="auto">
            <a:xfrm rot="7725774">
              <a:off x="5747914" y="2790556"/>
              <a:ext cx="731153" cy="751808"/>
            </a:xfrm>
            <a:prstGeom prst="blockArc">
              <a:avLst>
                <a:gd name="adj1" fmla="val 4105831"/>
                <a:gd name="adj2" fmla="val 16706539"/>
                <a:gd name="adj3" fmla="val 1167"/>
              </a:avLst>
            </a:prstGeom>
            <a:grp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80" tIns="146225" rIns="182780" bIns="146225" numCol="1" spcCol="0" rtlCol="0" fromWordArt="0" anchor="t" anchorCtr="0" forceAA="0" compatLnSpc="1">
              <a:prstTxWarp prst="textNoShape">
                <a:avLst/>
              </a:prstTxWarp>
              <a:noAutofit/>
            </a:bodyPr>
            <a:lstStyle/>
            <a:p>
              <a:pPr algn="ctr" defTabSz="913561" fontAlgn="base">
                <a:lnSpc>
                  <a:spcPct val="90000"/>
                </a:lnSpc>
                <a:spcBef>
                  <a:spcPct val="0"/>
                </a:spcBef>
                <a:spcAft>
                  <a:spcPct val="0"/>
                </a:spcAft>
              </a:pPr>
              <a:endParaRPr lang="en-US" sz="1999" spc="-50" dirty="0">
                <a:gradFill>
                  <a:gsLst>
                    <a:gs pos="1250">
                      <a:srgbClr val="FFFFFF"/>
                    </a:gs>
                    <a:gs pos="10417">
                      <a:srgbClr val="FFFFFF"/>
                    </a:gs>
                  </a:gsLst>
                  <a:lin ang="5400000" scaled="0"/>
                </a:gradFill>
              </a:endParaRPr>
            </a:p>
          </p:txBody>
        </p:sp>
        <p:sp>
          <p:nvSpPr>
            <p:cNvPr id="255" name="Isosceles Triangle 254"/>
            <p:cNvSpPr/>
            <p:nvPr/>
          </p:nvSpPr>
          <p:spPr bwMode="auto">
            <a:xfrm rot="700520" flipV="1">
              <a:off x="5690188" y="3003791"/>
              <a:ext cx="149095" cy="136402"/>
            </a:xfrm>
            <a:prstGeom prst="triangle">
              <a:avLst/>
            </a:prstGeom>
            <a:grp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80" tIns="146225" rIns="182780" bIns="146225" numCol="1" spcCol="0" rtlCol="0" fromWordArt="0" anchor="t" anchorCtr="0" forceAA="0" compatLnSpc="1">
              <a:prstTxWarp prst="textNoShape">
                <a:avLst/>
              </a:prstTxWarp>
              <a:noAutofit/>
            </a:bodyPr>
            <a:lstStyle/>
            <a:p>
              <a:pPr algn="ctr" defTabSz="913561" fontAlgn="base">
                <a:lnSpc>
                  <a:spcPct val="90000"/>
                </a:lnSpc>
                <a:spcBef>
                  <a:spcPct val="0"/>
                </a:spcBef>
                <a:spcAft>
                  <a:spcPct val="0"/>
                </a:spcAft>
              </a:pPr>
              <a:endParaRPr lang="en-US" sz="1999" spc="-50" dirty="0">
                <a:gradFill>
                  <a:gsLst>
                    <a:gs pos="1250">
                      <a:srgbClr val="FFFFFF"/>
                    </a:gs>
                    <a:gs pos="10417">
                      <a:srgbClr val="FFFFFF"/>
                    </a:gs>
                  </a:gsLst>
                  <a:lin ang="5400000" scaled="0"/>
                </a:gradFill>
              </a:endParaRPr>
            </a:p>
          </p:txBody>
        </p:sp>
      </p:grpSp>
      <p:sp>
        <p:nvSpPr>
          <p:cNvPr id="256" name="Rectangle 255"/>
          <p:cNvSpPr/>
          <p:nvPr/>
        </p:nvSpPr>
        <p:spPr>
          <a:xfrm>
            <a:off x="510612" y="2176633"/>
            <a:ext cx="2982789" cy="535275"/>
          </a:xfrm>
          <a:prstGeom prst="rect">
            <a:avLst/>
          </a:prstGeom>
        </p:spPr>
        <p:txBody>
          <a:bodyPr wrap="square">
            <a:spAutoFit/>
          </a:bodyPr>
          <a:lstStyle/>
          <a:p>
            <a:pPr>
              <a:lnSpc>
                <a:spcPct val="90000"/>
              </a:lnSpc>
              <a:spcAft>
                <a:spcPts val="600"/>
              </a:spcAft>
            </a:pPr>
            <a:r>
              <a:rPr lang="en-US" sz="1599" dirty="0">
                <a:gradFill>
                  <a:gsLst>
                    <a:gs pos="85841">
                      <a:srgbClr val="0078D7"/>
                    </a:gs>
                    <a:gs pos="46018">
                      <a:srgbClr val="0078D7"/>
                    </a:gs>
                  </a:gsLst>
                  <a:lin ang="5400000" scaled="1"/>
                </a:gradFill>
              </a:rPr>
              <a:t>Developers</a:t>
            </a:r>
            <a:r>
              <a:rPr lang="en-US" sz="1599" b="1" dirty="0">
                <a:gradFill>
                  <a:gsLst>
                    <a:gs pos="15929">
                      <a:srgbClr val="505050"/>
                    </a:gs>
                    <a:gs pos="46018">
                      <a:srgbClr val="505050"/>
                    </a:gs>
                  </a:gsLst>
                  <a:lin ang="5400000" scaled="1"/>
                </a:gradFill>
              </a:rPr>
              <a:t> </a:t>
            </a:r>
            <a:r>
              <a:rPr lang="en-US" sz="1599" dirty="0">
                <a:gradFill>
                  <a:gsLst>
                    <a:gs pos="15929">
                      <a:srgbClr val="505050"/>
                    </a:gs>
                    <a:gs pos="46018">
                      <a:srgbClr val="505050"/>
                    </a:gs>
                  </a:gsLst>
                  <a:lin ang="5400000" scaled="1"/>
                </a:gradFill>
              </a:rPr>
              <a:t>update, iterate, and deploy updated containers</a:t>
            </a:r>
          </a:p>
        </p:txBody>
      </p:sp>
      <p:grpSp>
        <p:nvGrpSpPr>
          <p:cNvPr id="257" name="Group 256"/>
          <p:cNvGrpSpPr/>
          <p:nvPr/>
        </p:nvGrpSpPr>
        <p:grpSpPr>
          <a:xfrm>
            <a:off x="5200224" y="2351748"/>
            <a:ext cx="316675" cy="309483"/>
            <a:chOff x="5200079" y="2131930"/>
            <a:chExt cx="316720" cy="309527"/>
          </a:xfrm>
        </p:grpSpPr>
        <p:grpSp>
          <p:nvGrpSpPr>
            <p:cNvPr id="258" name="Group 257"/>
            <p:cNvGrpSpPr/>
            <p:nvPr/>
          </p:nvGrpSpPr>
          <p:grpSpPr>
            <a:xfrm>
              <a:off x="5248872" y="2165172"/>
              <a:ext cx="219134" cy="245915"/>
              <a:chOff x="2304394" y="2806764"/>
              <a:chExt cx="203894" cy="228812"/>
            </a:xfrm>
            <a:solidFill>
              <a:srgbClr val="00188F"/>
            </a:solidFill>
          </p:grpSpPr>
          <p:sp>
            <p:nvSpPr>
              <p:cNvPr id="260"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grpFill/>
              <a:ln w="9525">
                <a:noFill/>
                <a:round/>
                <a:headEnd/>
                <a:tailEnd/>
              </a:ln>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261"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grpFill/>
              <a:ln w="9525">
                <a:noFill/>
                <a:round/>
                <a:headEnd/>
                <a:tailEnd/>
              </a:ln>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262"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grpFill/>
              <a:ln w="9525">
                <a:noFill/>
                <a:round/>
                <a:headEnd/>
                <a:tailEnd/>
              </a:ln>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grpSp>
        <p:sp>
          <p:nvSpPr>
            <p:cNvPr id="259" name="Rounded Rectangle 508"/>
            <p:cNvSpPr/>
            <p:nvPr/>
          </p:nvSpPr>
          <p:spPr bwMode="auto">
            <a:xfrm>
              <a:off x="5200079" y="2131930"/>
              <a:ext cx="316720" cy="309527"/>
            </a:xfrm>
            <a:prstGeom prst="roundRect">
              <a:avLst/>
            </a:prstGeom>
            <a:noFill/>
            <a:ln w="28575">
              <a:solidFill>
                <a:srgbClr val="00188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63" name="Group 262"/>
          <p:cNvGrpSpPr/>
          <p:nvPr/>
        </p:nvGrpSpPr>
        <p:grpSpPr>
          <a:xfrm>
            <a:off x="5574475" y="2351748"/>
            <a:ext cx="316675" cy="309483"/>
            <a:chOff x="5574383" y="2131930"/>
            <a:chExt cx="316720" cy="309527"/>
          </a:xfrm>
        </p:grpSpPr>
        <p:grpSp>
          <p:nvGrpSpPr>
            <p:cNvPr id="264" name="Group 263"/>
            <p:cNvGrpSpPr/>
            <p:nvPr/>
          </p:nvGrpSpPr>
          <p:grpSpPr>
            <a:xfrm>
              <a:off x="5623176" y="2165172"/>
              <a:ext cx="219134" cy="245915"/>
              <a:chOff x="2304394" y="2806764"/>
              <a:chExt cx="203894" cy="228812"/>
            </a:xfrm>
            <a:solidFill>
              <a:srgbClr val="00188F"/>
            </a:solidFill>
          </p:grpSpPr>
          <p:sp>
            <p:nvSpPr>
              <p:cNvPr id="266"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grpFill/>
              <a:ln w="9525">
                <a:noFill/>
                <a:round/>
                <a:headEnd/>
                <a:tailEnd/>
              </a:ln>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267"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grpFill/>
              <a:ln w="9525">
                <a:noFill/>
                <a:round/>
                <a:headEnd/>
                <a:tailEnd/>
              </a:ln>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268"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grpFill/>
              <a:ln w="9525">
                <a:noFill/>
                <a:round/>
                <a:headEnd/>
                <a:tailEnd/>
              </a:ln>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grpSp>
        <p:sp>
          <p:nvSpPr>
            <p:cNvPr id="265" name="Rounded Rectangle 510"/>
            <p:cNvSpPr/>
            <p:nvPr/>
          </p:nvSpPr>
          <p:spPr bwMode="auto">
            <a:xfrm>
              <a:off x="5574383" y="2131930"/>
              <a:ext cx="316720" cy="309527"/>
            </a:xfrm>
            <a:prstGeom prst="roundRect">
              <a:avLst/>
            </a:prstGeom>
            <a:noFill/>
            <a:ln w="28575">
              <a:solidFill>
                <a:srgbClr val="00188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69" name="Group 268"/>
          <p:cNvGrpSpPr/>
          <p:nvPr/>
        </p:nvGrpSpPr>
        <p:grpSpPr>
          <a:xfrm>
            <a:off x="6425127" y="2351748"/>
            <a:ext cx="316675" cy="309483"/>
            <a:chOff x="6425157" y="2131930"/>
            <a:chExt cx="316720" cy="309527"/>
          </a:xfrm>
        </p:grpSpPr>
        <p:grpSp>
          <p:nvGrpSpPr>
            <p:cNvPr id="270" name="Group 269"/>
            <p:cNvGrpSpPr/>
            <p:nvPr/>
          </p:nvGrpSpPr>
          <p:grpSpPr>
            <a:xfrm>
              <a:off x="6473950" y="2165172"/>
              <a:ext cx="219134" cy="245915"/>
              <a:chOff x="2304394" y="2806764"/>
              <a:chExt cx="203894" cy="228812"/>
            </a:xfrm>
            <a:solidFill>
              <a:srgbClr val="00188F"/>
            </a:solidFill>
          </p:grpSpPr>
          <p:sp>
            <p:nvSpPr>
              <p:cNvPr id="272"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grpFill/>
              <a:ln w="9525">
                <a:noFill/>
                <a:round/>
                <a:headEnd/>
                <a:tailEnd/>
              </a:ln>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273"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grpFill/>
              <a:ln w="9525">
                <a:noFill/>
                <a:round/>
                <a:headEnd/>
                <a:tailEnd/>
              </a:ln>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274"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grpFill/>
              <a:ln w="9525">
                <a:noFill/>
                <a:round/>
                <a:headEnd/>
                <a:tailEnd/>
              </a:ln>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grpSp>
        <p:sp>
          <p:nvSpPr>
            <p:cNvPr id="271" name="Rounded Rectangle 519"/>
            <p:cNvSpPr/>
            <p:nvPr/>
          </p:nvSpPr>
          <p:spPr bwMode="auto">
            <a:xfrm>
              <a:off x="6425157" y="2131930"/>
              <a:ext cx="316720" cy="309527"/>
            </a:xfrm>
            <a:prstGeom prst="roundRect">
              <a:avLst/>
            </a:prstGeom>
            <a:noFill/>
            <a:ln w="28575">
              <a:solidFill>
                <a:srgbClr val="00188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75" name="Group 274"/>
          <p:cNvGrpSpPr/>
          <p:nvPr/>
        </p:nvGrpSpPr>
        <p:grpSpPr>
          <a:xfrm>
            <a:off x="6799378" y="2351748"/>
            <a:ext cx="316675" cy="309483"/>
            <a:chOff x="6799461" y="2131930"/>
            <a:chExt cx="316720" cy="309527"/>
          </a:xfrm>
        </p:grpSpPr>
        <p:grpSp>
          <p:nvGrpSpPr>
            <p:cNvPr id="276" name="Group 275"/>
            <p:cNvGrpSpPr/>
            <p:nvPr/>
          </p:nvGrpSpPr>
          <p:grpSpPr>
            <a:xfrm>
              <a:off x="6848254" y="2165172"/>
              <a:ext cx="219134" cy="245915"/>
              <a:chOff x="2304394" y="2806764"/>
              <a:chExt cx="203894" cy="228812"/>
            </a:xfrm>
            <a:solidFill>
              <a:srgbClr val="00188F"/>
            </a:solidFill>
          </p:grpSpPr>
          <p:sp>
            <p:nvSpPr>
              <p:cNvPr id="278"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grpFill/>
              <a:ln w="9525">
                <a:noFill/>
                <a:round/>
                <a:headEnd/>
                <a:tailEnd/>
              </a:ln>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279"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grpFill/>
              <a:ln w="9525">
                <a:noFill/>
                <a:round/>
                <a:headEnd/>
                <a:tailEnd/>
              </a:ln>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280"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grpFill/>
              <a:ln w="9525">
                <a:noFill/>
                <a:round/>
                <a:headEnd/>
                <a:tailEnd/>
              </a:ln>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grpSp>
        <p:sp>
          <p:nvSpPr>
            <p:cNvPr id="277" name="Rounded Rectangle 521"/>
            <p:cNvSpPr/>
            <p:nvPr/>
          </p:nvSpPr>
          <p:spPr bwMode="auto">
            <a:xfrm>
              <a:off x="6799461" y="2131930"/>
              <a:ext cx="316720" cy="309527"/>
            </a:xfrm>
            <a:prstGeom prst="roundRect">
              <a:avLst/>
            </a:prstGeom>
            <a:noFill/>
            <a:ln w="28575">
              <a:solidFill>
                <a:srgbClr val="00188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81" name="Group 280"/>
          <p:cNvGrpSpPr/>
          <p:nvPr/>
        </p:nvGrpSpPr>
        <p:grpSpPr>
          <a:xfrm>
            <a:off x="5877196" y="5425473"/>
            <a:ext cx="316675" cy="309483"/>
            <a:chOff x="2922559" y="6145713"/>
            <a:chExt cx="316720" cy="309527"/>
          </a:xfrm>
        </p:grpSpPr>
        <p:grpSp>
          <p:nvGrpSpPr>
            <p:cNvPr id="282" name="Group 281"/>
            <p:cNvGrpSpPr/>
            <p:nvPr/>
          </p:nvGrpSpPr>
          <p:grpSpPr>
            <a:xfrm>
              <a:off x="2971352" y="6178955"/>
              <a:ext cx="219134" cy="245915"/>
              <a:chOff x="2304394" y="2806764"/>
              <a:chExt cx="203894" cy="228812"/>
            </a:xfrm>
            <a:solidFill>
              <a:srgbClr val="008272"/>
            </a:solidFill>
          </p:grpSpPr>
          <p:sp>
            <p:nvSpPr>
              <p:cNvPr id="284"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solidFill>
                <a:srgbClr val="00BCF2"/>
              </a:solidFill>
              <a:ln w="9525">
                <a:noFill/>
                <a:round/>
                <a:headEnd/>
                <a:tailEnd/>
              </a:ln>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285"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solidFill>
                <a:srgbClr val="00BCF2"/>
              </a:solidFill>
              <a:ln w="9525">
                <a:noFill/>
                <a:round/>
                <a:headEnd/>
                <a:tailEnd/>
              </a:ln>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286"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solidFill>
                <a:srgbClr val="00BCF2"/>
              </a:solidFill>
              <a:ln w="9525">
                <a:noFill/>
                <a:round/>
                <a:headEnd/>
                <a:tailEnd/>
              </a:ln>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grpSp>
        <p:sp>
          <p:nvSpPr>
            <p:cNvPr id="283" name="Rounded Rectangle 541"/>
            <p:cNvSpPr/>
            <p:nvPr/>
          </p:nvSpPr>
          <p:spPr bwMode="auto">
            <a:xfrm>
              <a:off x="2922559" y="6145713"/>
              <a:ext cx="316720" cy="309527"/>
            </a:xfrm>
            <a:prstGeom prst="roundRect">
              <a:avLst/>
            </a:prstGeom>
            <a:noFill/>
            <a:ln w="28575">
              <a:solidFill>
                <a:srgbClr val="00BC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87" name="Group 286"/>
          <p:cNvGrpSpPr/>
          <p:nvPr/>
        </p:nvGrpSpPr>
        <p:grpSpPr>
          <a:xfrm>
            <a:off x="5200356" y="2350808"/>
            <a:ext cx="316675" cy="309483"/>
            <a:chOff x="2922559" y="6145713"/>
            <a:chExt cx="316720" cy="309527"/>
          </a:xfrm>
        </p:grpSpPr>
        <p:grpSp>
          <p:nvGrpSpPr>
            <p:cNvPr id="288" name="Group 287"/>
            <p:cNvGrpSpPr/>
            <p:nvPr/>
          </p:nvGrpSpPr>
          <p:grpSpPr>
            <a:xfrm>
              <a:off x="2971352" y="6178955"/>
              <a:ext cx="219134" cy="245915"/>
              <a:chOff x="2304394" y="2806764"/>
              <a:chExt cx="203894" cy="228812"/>
            </a:xfrm>
            <a:solidFill>
              <a:srgbClr val="008272"/>
            </a:solidFill>
          </p:grpSpPr>
          <p:sp>
            <p:nvSpPr>
              <p:cNvPr id="290"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solidFill>
                <a:srgbClr val="00BCF2"/>
              </a:solidFill>
              <a:ln w="9525">
                <a:solidFill>
                  <a:srgbClr val="00BCF2"/>
                </a:solidFill>
                <a:round/>
                <a:headEnd/>
                <a:tailEnd/>
              </a:ln>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291"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solidFill>
                <a:srgbClr val="00BCF2"/>
              </a:solidFill>
              <a:ln w="9525">
                <a:solidFill>
                  <a:srgbClr val="00BCF2"/>
                </a:solidFill>
                <a:round/>
                <a:headEnd/>
                <a:tailEnd/>
              </a:ln>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292"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solidFill>
                <a:srgbClr val="00BCF2"/>
              </a:solidFill>
              <a:ln w="9525">
                <a:solidFill>
                  <a:srgbClr val="00BCF2"/>
                </a:solidFill>
                <a:round/>
                <a:headEnd/>
                <a:tailEnd/>
              </a:ln>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grpSp>
        <p:sp>
          <p:nvSpPr>
            <p:cNvPr id="289" name="Rounded Rectangle 554"/>
            <p:cNvSpPr/>
            <p:nvPr/>
          </p:nvSpPr>
          <p:spPr bwMode="auto">
            <a:xfrm>
              <a:off x="2922559" y="6145713"/>
              <a:ext cx="316720" cy="309527"/>
            </a:xfrm>
            <a:prstGeom prst="roundRect">
              <a:avLst/>
            </a:prstGeom>
            <a:noFill/>
            <a:ln w="28575">
              <a:solidFill>
                <a:srgbClr val="00BC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93" name="Group 292"/>
          <p:cNvGrpSpPr/>
          <p:nvPr/>
        </p:nvGrpSpPr>
        <p:grpSpPr>
          <a:xfrm>
            <a:off x="6428175" y="2351748"/>
            <a:ext cx="316675" cy="309483"/>
            <a:chOff x="2922559" y="6145713"/>
            <a:chExt cx="316720" cy="309527"/>
          </a:xfrm>
        </p:grpSpPr>
        <p:grpSp>
          <p:nvGrpSpPr>
            <p:cNvPr id="294" name="Group 293"/>
            <p:cNvGrpSpPr/>
            <p:nvPr/>
          </p:nvGrpSpPr>
          <p:grpSpPr>
            <a:xfrm>
              <a:off x="2971352" y="6178955"/>
              <a:ext cx="219134" cy="245915"/>
              <a:chOff x="2304394" y="2806764"/>
              <a:chExt cx="203894" cy="228812"/>
            </a:xfrm>
            <a:solidFill>
              <a:srgbClr val="008272"/>
            </a:solidFill>
          </p:grpSpPr>
          <p:sp>
            <p:nvSpPr>
              <p:cNvPr id="296"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solidFill>
                <a:srgbClr val="00BCF2"/>
              </a:solidFill>
              <a:ln w="9525">
                <a:solidFill>
                  <a:srgbClr val="00BCF2"/>
                </a:solidFill>
                <a:round/>
                <a:headEnd/>
                <a:tailEnd/>
              </a:ln>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297"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solidFill>
                <a:srgbClr val="00BCF2"/>
              </a:solidFill>
              <a:ln w="9525">
                <a:solidFill>
                  <a:srgbClr val="00BCF2"/>
                </a:solidFill>
                <a:round/>
                <a:headEnd/>
                <a:tailEnd/>
              </a:ln>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298"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solidFill>
                <a:srgbClr val="00BCF2"/>
              </a:solidFill>
              <a:ln w="9525">
                <a:solidFill>
                  <a:srgbClr val="00BCF2"/>
                </a:solidFill>
                <a:round/>
                <a:headEnd/>
                <a:tailEnd/>
              </a:ln>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grpSp>
        <p:sp>
          <p:nvSpPr>
            <p:cNvPr id="295" name="Rounded Rectangle 574"/>
            <p:cNvSpPr/>
            <p:nvPr/>
          </p:nvSpPr>
          <p:spPr bwMode="auto">
            <a:xfrm>
              <a:off x="2922559" y="6145713"/>
              <a:ext cx="316720" cy="309527"/>
            </a:xfrm>
            <a:prstGeom prst="roundRect">
              <a:avLst/>
            </a:prstGeom>
            <a:noFill/>
            <a:ln w="28575">
              <a:solidFill>
                <a:srgbClr val="00BC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99" name="Group 298"/>
          <p:cNvGrpSpPr/>
          <p:nvPr/>
        </p:nvGrpSpPr>
        <p:grpSpPr>
          <a:xfrm>
            <a:off x="1005124" y="3591273"/>
            <a:ext cx="457413" cy="447024"/>
            <a:chOff x="160801" y="4317457"/>
            <a:chExt cx="457478" cy="447088"/>
          </a:xfrm>
        </p:grpSpPr>
        <p:sp>
          <p:nvSpPr>
            <p:cNvPr id="300" name="Rounded Rectangle 580"/>
            <p:cNvSpPr/>
            <p:nvPr/>
          </p:nvSpPr>
          <p:spPr bwMode="auto">
            <a:xfrm>
              <a:off x="160801" y="4317457"/>
              <a:ext cx="457478" cy="447088"/>
            </a:xfrm>
            <a:prstGeom prst="roundRect">
              <a:avLst/>
            </a:prstGeom>
            <a:noFill/>
            <a:ln w="28575">
              <a:solidFill>
                <a:srgbClr val="00BC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01" name="Group 300"/>
            <p:cNvGrpSpPr/>
            <p:nvPr/>
          </p:nvGrpSpPr>
          <p:grpSpPr>
            <a:xfrm>
              <a:off x="241006" y="4365473"/>
              <a:ext cx="316523" cy="355206"/>
              <a:chOff x="2304394" y="2806764"/>
              <a:chExt cx="203894" cy="228812"/>
            </a:xfrm>
            <a:solidFill>
              <a:srgbClr val="00188F"/>
            </a:solidFill>
          </p:grpSpPr>
          <p:sp>
            <p:nvSpPr>
              <p:cNvPr id="302"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303"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304"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grpSp>
      </p:grpSp>
    </p:spTree>
    <p:extLst>
      <p:ext uri="{BB962C8B-B14F-4D97-AF65-F5344CB8AC3E}">
        <p14:creationId xmlns:p14="http://schemas.microsoft.com/office/powerpoint/2010/main" val="4887381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40"/>
                                        </p:tgtEl>
                                        <p:attrNameLst>
                                          <p:attrName>style.visibility</p:attrName>
                                        </p:attrNameLst>
                                      </p:cBhvr>
                                      <p:to>
                                        <p:strVal val="visible"/>
                                      </p:to>
                                    </p:set>
                                    <p:animEffect transition="in" filter="wipe(left)">
                                      <p:cBhvr>
                                        <p:cTn id="7" dur="500"/>
                                        <p:tgtEl>
                                          <p:spTgt spid="24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fade">
                                      <p:cBhvr>
                                        <p:cTn id="10" dur="500"/>
                                        <p:tgtEl>
                                          <p:spTgt spid="30"/>
                                        </p:tgtEl>
                                      </p:cBhvr>
                                    </p:animEffect>
                                  </p:childTnLst>
                                </p:cTn>
                              </p:par>
                              <p:par>
                                <p:cTn id="11" presetID="10" presetClass="entr" presetSubtype="0" fill="hold" nodeType="withEffect">
                                  <p:stCondLst>
                                    <p:cond delay="0"/>
                                  </p:stCondLst>
                                  <p:childTnLst>
                                    <p:set>
                                      <p:cBhvr>
                                        <p:cTn id="12" dur="1" fill="hold">
                                          <p:stCondLst>
                                            <p:cond delay="0"/>
                                          </p:stCondLst>
                                        </p:cTn>
                                        <p:tgtEl>
                                          <p:spTgt spid="37"/>
                                        </p:tgtEl>
                                        <p:attrNameLst>
                                          <p:attrName>style.visibility</p:attrName>
                                        </p:attrNameLst>
                                      </p:cBhvr>
                                      <p:to>
                                        <p:strVal val="visible"/>
                                      </p:to>
                                    </p:set>
                                    <p:animEffect transition="in" filter="fade">
                                      <p:cBhvr>
                                        <p:cTn id="13" dur="500"/>
                                        <p:tgtEl>
                                          <p:spTgt spid="37"/>
                                        </p:tgtEl>
                                      </p:cBhvr>
                                    </p:animEffect>
                                  </p:childTnLst>
                                </p:cTn>
                              </p:par>
                              <p:par>
                                <p:cTn id="14" presetID="10" presetClass="entr" presetSubtype="0" fill="hold" nodeType="withEffect">
                                  <p:stCondLst>
                                    <p:cond delay="0"/>
                                  </p:stCondLst>
                                  <p:childTnLst>
                                    <p:set>
                                      <p:cBhvr>
                                        <p:cTn id="15" dur="1" fill="hold">
                                          <p:stCondLst>
                                            <p:cond delay="0"/>
                                          </p:stCondLst>
                                        </p:cTn>
                                        <p:tgtEl>
                                          <p:spTgt spid="31"/>
                                        </p:tgtEl>
                                        <p:attrNameLst>
                                          <p:attrName>style.visibility</p:attrName>
                                        </p:attrNameLst>
                                      </p:cBhvr>
                                      <p:to>
                                        <p:strVal val="visible"/>
                                      </p:to>
                                    </p:set>
                                    <p:animEffect transition="in" filter="fade">
                                      <p:cBhvr>
                                        <p:cTn id="16" dur="500"/>
                                        <p:tgtEl>
                                          <p:spTgt spid="3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9"/>
                                        </p:tgtEl>
                                        <p:attrNameLst>
                                          <p:attrName>style.visibility</p:attrName>
                                        </p:attrNameLst>
                                      </p:cBhvr>
                                      <p:to>
                                        <p:strVal val="visible"/>
                                      </p:to>
                                    </p:set>
                                    <p:animEffect transition="in" filter="fade">
                                      <p:cBhvr>
                                        <p:cTn id="19" dur="500"/>
                                        <p:tgtEl>
                                          <p:spTgt spid="29"/>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43"/>
                                        </p:tgtEl>
                                        <p:attrNameLst>
                                          <p:attrName>style.visibility</p:attrName>
                                        </p:attrNameLst>
                                      </p:cBhvr>
                                      <p:to>
                                        <p:strVal val="visible"/>
                                      </p:to>
                                    </p:set>
                                    <p:animEffect transition="in" filter="fade">
                                      <p:cBhvr>
                                        <p:cTn id="24" dur="500"/>
                                        <p:tgtEl>
                                          <p:spTgt spid="43"/>
                                        </p:tgtEl>
                                      </p:cBhvr>
                                    </p:animEffect>
                                  </p:childTnLst>
                                </p:cTn>
                              </p:par>
                            </p:childTnLst>
                          </p:cTn>
                        </p:par>
                        <p:par>
                          <p:cTn id="25" fill="hold">
                            <p:stCondLst>
                              <p:cond delay="500"/>
                            </p:stCondLst>
                            <p:childTnLst>
                              <p:par>
                                <p:cTn id="26" presetID="22" presetClass="entr" presetSubtype="2" fill="hold" nodeType="afterEffect">
                                  <p:stCondLst>
                                    <p:cond delay="0"/>
                                  </p:stCondLst>
                                  <p:childTnLst>
                                    <p:set>
                                      <p:cBhvr>
                                        <p:cTn id="27" dur="1" fill="hold">
                                          <p:stCondLst>
                                            <p:cond delay="0"/>
                                          </p:stCondLst>
                                        </p:cTn>
                                        <p:tgtEl>
                                          <p:spTgt spid="243"/>
                                        </p:tgtEl>
                                        <p:attrNameLst>
                                          <p:attrName>style.visibility</p:attrName>
                                        </p:attrNameLst>
                                      </p:cBhvr>
                                      <p:to>
                                        <p:strVal val="visible"/>
                                      </p:to>
                                    </p:set>
                                    <p:animEffect transition="in" filter="wipe(right)">
                                      <p:cBhvr>
                                        <p:cTn id="28" dur="500"/>
                                        <p:tgtEl>
                                          <p:spTgt spid="243"/>
                                        </p:tgtEl>
                                      </p:cBhvr>
                                    </p:animEffect>
                                  </p:childTnLst>
                                </p:cTn>
                              </p:par>
                              <p:par>
                                <p:cTn id="29" presetID="22" presetClass="entr" presetSubtype="2" fill="hold" nodeType="withEffect">
                                  <p:stCondLst>
                                    <p:cond delay="0"/>
                                  </p:stCondLst>
                                  <p:childTnLst>
                                    <p:set>
                                      <p:cBhvr>
                                        <p:cTn id="30" dur="1" fill="hold">
                                          <p:stCondLst>
                                            <p:cond delay="0"/>
                                          </p:stCondLst>
                                        </p:cTn>
                                        <p:tgtEl>
                                          <p:spTgt spid="246"/>
                                        </p:tgtEl>
                                        <p:attrNameLst>
                                          <p:attrName>style.visibility</p:attrName>
                                        </p:attrNameLst>
                                      </p:cBhvr>
                                      <p:to>
                                        <p:strVal val="visible"/>
                                      </p:to>
                                    </p:set>
                                    <p:animEffect transition="in" filter="wipe(right)">
                                      <p:cBhvr>
                                        <p:cTn id="31" dur="500"/>
                                        <p:tgtEl>
                                          <p:spTgt spid="246"/>
                                        </p:tgtEl>
                                      </p:cBhvr>
                                    </p:animEffect>
                                  </p:childTnLst>
                                </p:cTn>
                              </p:par>
                            </p:childTnLst>
                          </p:cTn>
                        </p:par>
                        <p:par>
                          <p:cTn id="32" fill="hold">
                            <p:stCondLst>
                              <p:cond delay="1000"/>
                            </p:stCondLst>
                            <p:childTnLst>
                              <p:par>
                                <p:cTn id="33" presetID="10" presetClass="entr" presetSubtype="0" fill="hold" nodeType="after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fade">
                                      <p:cBhvr>
                                        <p:cTn id="35" dur="500"/>
                                        <p:tgtEl>
                                          <p:spTgt spid="5"/>
                                        </p:tgtEl>
                                      </p:cBhvr>
                                    </p:animEffect>
                                  </p:childTnLst>
                                </p:cTn>
                              </p:par>
                            </p:childTnLst>
                          </p:cTn>
                        </p:par>
                        <p:par>
                          <p:cTn id="36" fill="hold">
                            <p:stCondLst>
                              <p:cond delay="1500"/>
                            </p:stCondLst>
                            <p:childTnLst>
                              <p:par>
                                <p:cTn id="37" presetID="10" presetClass="entr" presetSubtype="0" fill="hold" grpId="0" nodeType="afterEffect">
                                  <p:stCondLst>
                                    <p:cond delay="0"/>
                                  </p:stCondLst>
                                  <p:childTnLst>
                                    <p:set>
                                      <p:cBhvr>
                                        <p:cTn id="38" dur="1" fill="hold">
                                          <p:stCondLst>
                                            <p:cond delay="0"/>
                                          </p:stCondLst>
                                        </p:cTn>
                                        <p:tgtEl>
                                          <p:spTgt spid="238"/>
                                        </p:tgtEl>
                                        <p:attrNameLst>
                                          <p:attrName>style.visibility</p:attrName>
                                        </p:attrNameLst>
                                      </p:cBhvr>
                                      <p:to>
                                        <p:strVal val="visible"/>
                                      </p:to>
                                    </p:set>
                                    <p:animEffect transition="in" filter="fade">
                                      <p:cBhvr>
                                        <p:cTn id="39" dur="500"/>
                                        <p:tgtEl>
                                          <p:spTgt spid="238"/>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39"/>
                                        </p:tgtEl>
                                        <p:attrNameLst>
                                          <p:attrName>style.visibility</p:attrName>
                                        </p:attrNameLst>
                                      </p:cBhvr>
                                      <p:to>
                                        <p:strVal val="visible"/>
                                      </p:to>
                                    </p:set>
                                    <p:animEffect transition="in" filter="fade">
                                      <p:cBhvr>
                                        <p:cTn id="42" dur="500"/>
                                        <p:tgtEl>
                                          <p:spTgt spid="239"/>
                                        </p:tgtEl>
                                      </p:cBhvr>
                                    </p:animEffect>
                                  </p:childTnLst>
                                </p:cTn>
                              </p:par>
                              <p:par>
                                <p:cTn id="43" presetID="10" presetClass="entr" presetSubtype="0" fill="hold" nodeType="withEffect">
                                  <p:stCondLst>
                                    <p:cond delay="0"/>
                                  </p:stCondLst>
                                  <p:childTnLst>
                                    <p:set>
                                      <p:cBhvr>
                                        <p:cTn id="44" dur="1" fill="hold">
                                          <p:stCondLst>
                                            <p:cond delay="0"/>
                                          </p:stCondLst>
                                        </p:cTn>
                                        <p:tgtEl>
                                          <p:spTgt spid="275"/>
                                        </p:tgtEl>
                                        <p:attrNameLst>
                                          <p:attrName>style.visibility</p:attrName>
                                        </p:attrNameLst>
                                      </p:cBhvr>
                                      <p:to>
                                        <p:strVal val="visible"/>
                                      </p:to>
                                    </p:set>
                                    <p:animEffect transition="in" filter="fade">
                                      <p:cBhvr>
                                        <p:cTn id="45" dur="500"/>
                                        <p:tgtEl>
                                          <p:spTgt spid="275"/>
                                        </p:tgtEl>
                                      </p:cBhvr>
                                    </p:animEffect>
                                  </p:childTnLst>
                                </p:cTn>
                              </p:par>
                              <p:par>
                                <p:cTn id="46" presetID="10" presetClass="entr" presetSubtype="0" fill="hold" nodeType="withEffect">
                                  <p:stCondLst>
                                    <p:cond delay="0"/>
                                  </p:stCondLst>
                                  <p:childTnLst>
                                    <p:set>
                                      <p:cBhvr>
                                        <p:cTn id="47" dur="1" fill="hold">
                                          <p:stCondLst>
                                            <p:cond delay="0"/>
                                          </p:stCondLst>
                                        </p:cTn>
                                        <p:tgtEl>
                                          <p:spTgt spid="269"/>
                                        </p:tgtEl>
                                        <p:attrNameLst>
                                          <p:attrName>style.visibility</p:attrName>
                                        </p:attrNameLst>
                                      </p:cBhvr>
                                      <p:to>
                                        <p:strVal val="visible"/>
                                      </p:to>
                                    </p:set>
                                    <p:animEffect transition="in" filter="fade">
                                      <p:cBhvr>
                                        <p:cTn id="48" dur="500"/>
                                        <p:tgtEl>
                                          <p:spTgt spid="269"/>
                                        </p:tgtEl>
                                      </p:cBhvr>
                                    </p:animEffect>
                                  </p:childTnLst>
                                </p:cTn>
                              </p:par>
                              <p:par>
                                <p:cTn id="49" presetID="10" presetClass="entr" presetSubtype="0" fill="hold" nodeType="withEffect">
                                  <p:stCondLst>
                                    <p:cond delay="0"/>
                                  </p:stCondLst>
                                  <p:childTnLst>
                                    <p:set>
                                      <p:cBhvr>
                                        <p:cTn id="50" dur="1" fill="hold">
                                          <p:stCondLst>
                                            <p:cond delay="0"/>
                                          </p:stCondLst>
                                        </p:cTn>
                                        <p:tgtEl>
                                          <p:spTgt spid="263"/>
                                        </p:tgtEl>
                                        <p:attrNameLst>
                                          <p:attrName>style.visibility</p:attrName>
                                        </p:attrNameLst>
                                      </p:cBhvr>
                                      <p:to>
                                        <p:strVal val="visible"/>
                                      </p:to>
                                    </p:set>
                                    <p:animEffect transition="in" filter="fade">
                                      <p:cBhvr>
                                        <p:cTn id="51" dur="500"/>
                                        <p:tgtEl>
                                          <p:spTgt spid="263"/>
                                        </p:tgtEl>
                                      </p:cBhvr>
                                    </p:animEffect>
                                  </p:childTnLst>
                                </p:cTn>
                              </p:par>
                              <p:par>
                                <p:cTn id="52" presetID="10" presetClass="entr" presetSubtype="0" fill="hold" nodeType="withEffect">
                                  <p:stCondLst>
                                    <p:cond delay="0"/>
                                  </p:stCondLst>
                                  <p:childTnLst>
                                    <p:set>
                                      <p:cBhvr>
                                        <p:cTn id="53" dur="1" fill="hold">
                                          <p:stCondLst>
                                            <p:cond delay="0"/>
                                          </p:stCondLst>
                                        </p:cTn>
                                        <p:tgtEl>
                                          <p:spTgt spid="257"/>
                                        </p:tgtEl>
                                        <p:attrNameLst>
                                          <p:attrName>style.visibility</p:attrName>
                                        </p:attrNameLst>
                                      </p:cBhvr>
                                      <p:to>
                                        <p:strVal val="visible"/>
                                      </p:to>
                                    </p:set>
                                    <p:animEffect transition="in" filter="fade">
                                      <p:cBhvr>
                                        <p:cTn id="54" dur="500"/>
                                        <p:tgtEl>
                                          <p:spTgt spid="257"/>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237"/>
                                        </p:tgtEl>
                                        <p:attrNameLst>
                                          <p:attrName>style.visibility</p:attrName>
                                        </p:attrNameLst>
                                      </p:cBhvr>
                                      <p:to>
                                        <p:strVal val="visible"/>
                                      </p:to>
                                    </p:set>
                                    <p:animEffect transition="in" filter="fade">
                                      <p:cBhvr>
                                        <p:cTn id="57" dur="500"/>
                                        <p:tgtEl>
                                          <p:spTgt spid="237"/>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2" fill="hold" nodeType="clickEffect">
                                  <p:stCondLst>
                                    <p:cond delay="0"/>
                                  </p:stCondLst>
                                  <p:childTnLst>
                                    <p:set>
                                      <p:cBhvr>
                                        <p:cTn id="61" dur="1" fill="hold">
                                          <p:stCondLst>
                                            <p:cond delay="0"/>
                                          </p:stCondLst>
                                        </p:cTn>
                                        <p:tgtEl>
                                          <p:spTgt spid="249"/>
                                        </p:tgtEl>
                                        <p:attrNameLst>
                                          <p:attrName>style.visibility</p:attrName>
                                        </p:attrNameLst>
                                      </p:cBhvr>
                                      <p:to>
                                        <p:strVal val="visible"/>
                                      </p:to>
                                    </p:set>
                                    <p:animEffect transition="in" filter="wipe(right)">
                                      <p:cBhvr>
                                        <p:cTn id="62" dur="500"/>
                                        <p:tgtEl>
                                          <p:spTgt spid="249"/>
                                        </p:tgtEl>
                                      </p:cBhvr>
                                    </p:animEffect>
                                  </p:childTnLst>
                                </p:cTn>
                              </p:par>
                            </p:childTnLst>
                          </p:cTn>
                        </p:par>
                        <p:par>
                          <p:cTn id="63" fill="hold">
                            <p:stCondLst>
                              <p:cond delay="500"/>
                            </p:stCondLst>
                            <p:childTnLst>
                              <p:par>
                                <p:cTn id="64" presetID="10" presetClass="entr" presetSubtype="0" fill="hold" grpId="0" nodeType="afterEffect">
                                  <p:stCondLst>
                                    <p:cond delay="0"/>
                                  </p:stCondLst>
                                  <p:childTnLst>
                                    <p:set>
                                      <p:cBhvr>
                                        <p:cTn id="65" dur="1" fill="hold">
                                          <p:stCondLst>
                                            <p:cond delay="0"/>
                                          </p:stCondLst>
                                        </p:cTn>
                                        <p:tgtEl>
                                          <p:spTgt spid="252"/>
                                        </p:tgtEl>
                                        <p:attrNameLst>
                                          <p:attrName>style.visibility</p:attrName>
                                        </p:attrNameLst>
                                      </p:cBhvr>
                                      <p:to>
                                        <p:strVal val="visible"/>
                                      </p:to>
                                    </p:set>
                                    <p:animEffect transition="in" filter="fade">
                                      <p:cBhvr>
                                        <p:cTn id="66" dur="500"/>
                                        <p:tgtEl>
                                          <p:spTgt spid="252"/>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2" fill="hold" nodeType="clickEffect">
                                  <p:stCondLst>
                                    <p:cond delay="0"/>
                                  </p:stCondLst>
                                  <p:childTnLst>
                                    <p:set>
                                      <p:cBhvr>
                                        <p:cTn id="70" dur="1" fill="hold">
                                          <p:stCondLst>
                                            <p:cond delay="0"/>
                                          </p:stCondLst>
                                        </p:cTn>
                                        <p:tgtEl>
                                          <p:spTgt spid="253"/>
                                        </p:tgtEl>
                                        <p:attrNameLst>
                                          <p:attrName>style.visibility</p:attrName>
                                        </p:attrNameLst>
                                      </p:cBhvr>
                                      <p:to>
                                        <p:strVal val="visible"/>
                                      </p:to>
                                    </p:set>
                                    <p:animEffect transition="in" filter="wipe(right)">
                                      <p:cBhvr>
                                        <p:cTn id="71" dur="500"/>
                                        <p:tgtEl>
                                          <p:spTgt spid="253"/>
                                        </p:tgtEl>
                                      </p:cBhvr>
                                    </p:animEffect>
                                  </p:childTnLst>
                                </p:cTn>
                              </p:par>
                            </p:childTnLst>
                          </p:cTn>
                        </p:par>
                        <p:par>
                          <p:cTn id="72" fill="hold">
                            <p:stCondLst>
                              <p:cond delay="500"/>
                            </p:stCondLst>
                            <p:childTnLst>
                              <p:par>
                                <p:cTn id="73" presetID="10" presetClass="entr" presetSubtype="0" fill="hold" grpId="0" nodeType="afterEffect">
                                  <p:stCondLst>
                                    <p:cond delay="0"/>
                                  </p:stCondLst>
                                  <p:childTnLst>
                                    <p:set>
                                      <p:cBhvr>
                                        <p:cTn id="74" dur="1" fill="hold">
                                          <p:stCondLst>
                                            <p:cond delay="0"/>
                                          </p:stCondLst>
                                        </p:cTn>
                                        <p:tgtEl>
                                          <p:spTgt spid="256"/>
                                        </p:tgtEl>
                                        <p:attrNameLst>
                                          <p:attrName>style.visibility</p:attrName>
                                        </p:attrNameLst>
                                      </p:cBhvr>
                                      <p:to>
                                        <p:strVal val="visible"/>
                                      </p:to>
                                    </p:set>
                                    <p:animEffect transition="in" filter="fade">
                                      <p:cBhvr>
                                        <p:cTn id="75" dur="500"/>
                                        <p:tgtEl>
                                          <p:spTgt spid="256"/>
                                        </p:tgtEl>
                                      </p:cBhvr>
                                    </p:animEffect>
                                  </p:childTnLst>
                                </p:cTn>
                              </p:par>
                            </p:childTnLst>
                          </p:cTn>
                        </p:par>
                        <p:par>
                          <p:cTn id="76" fill="hold">
                            <p:stCondLst>
                              <p:cond delay="1000"/>
                            </p:stCondLst>
                            <p:childTnLst>
                              <p:par>
                                <p:cTn id="77" presetID="22" presetClass="entr" presetSubtype="4" fill="hold" nodeType="afterEffect">
                                  <p:stCondLst>
                                    <p:cond delay="0"/>
                                  </p:stCondLst>
                                  <p:childTnLst>
                                    <p:set>
                                      <p:cBhvr>
                                        <p:cTn id="78" dur="1" fill="hold">
                                          <p:stCondLst>
                                            <p:cond delay="0"/>
                                          </p:stCondLst>
                                        </p:cTn>
                                        <p:tgtEl>
                                          <p:spTgt spid="299"/>
                                        </p:tgtEl>
                                        <p:attrNameLst>
                                          <p:attrName>style.visibility</p:attrName>
                                        </p:attrNameLst>
                                      </p:cBhvr>
                                      <p:to>
                                        <p:strVal val="visible"/>
                                      </p:to>
                                    </p:set>
                                    <p:animEffect transition="in" filter="wipe(down)">
                                      <p:cBhvr>
                                        <p:cTn id="79" dur="500"/>
                                        <p:tgtEl>
                                          <p:spTgt spid="299"/>
                                        </p:tgtEl>
                                      </p:cBhvr>
                                    </p:animEffect>
                                  </p:childTnLst>
                                </p:cTn>
                              </p:par>
                              <p:par>
                                <p:cTn id="80" presetID="22" presetClass="exit" presetSubtype="4" fill="hold" nodeType="withEffect">
                                  <p:stCondLst>
                                    <p:cond delay="0"/>
                                  </p:stCondLst>
                                  <p:childTnLst>
                                    <p:animEffect transition="out" filter="wipe(down)">
                                      <p:cBhvr>
                                        <p:cTn id="81" dur="500"/>
                                        <p:tgtEl>
                                          <p:spTgt spid="16"/>
                                        </p:tgtEl>
                                      </p:cBhvr>
                                    </p:animEffect>
                                    <p:set>
                                      <p:cBhvr>
                                        <p:cTn id="82" dur="1" fill="hold">
                                          <p:stCondLst>
                                            <p:cond delay="499"/>
                                          </p:stCondLst>
                                        </p:cTn>
                                        <p:tgtEl>
                                          <p:spTgt spid="16"/>
                                        </p:tgtEl>
                                        <p:attrNameLst>
                                          <p:attrName>style.visibility</p:attrName>
                                        </p:attrNameLst>
                                      </p:cBhvr>
                                      <p:to>
                                        <p:strVal val="hidden"/>
                                      </p:to>
                                    </p:set>
                                  </p:childTnLst>
                                </p:cTn>
                              </p:par>
                            </p:childTnLst>
                          </p:cTn>
                        </p:par>
                        <p:par>
                          <p:cTn id="83" fill="hold">
                            <p:stCondLst>
                              <p:cond delay="1500"/>
                            </p:stCondLst>
                            <p:childTnLst>
                              <p:par>
                                <p:cTn id="84" presetID="22" presetClass="entr" presetSubtype="4" fill="hold" nodeType="afterEffect">
                                  <p:stCondLst>
                                    <p:cond delay="0"/>
                                  </p:stCondLst>
                                  <p:childTnLst>
                                    <p:set>
                                      <p:cBhvr>
                                        <p:cTn id="85" dur="1" fill="hold">
                                          <p:stCondLst>
                                            <p:cond delay="0"/>
                                          </p:stCondLst>
                                        </p:cTn>
                                        <p:tgtEl>
                                          <p:spTgt spid="281"/>
                                        </p:tgtEl>
                                        <p:attrNameLst>
                                          <p:attrName>style.visibility</p:attrName>
                                        </p:attrNameLst>
                                      </p:cBhvr>
                                      <p:to>
                                        <p:strVal val="visible"/>
                                      </p:to>
                                    </p:set>
                                    <p:animEffect transition="in" filter="wipe(down)">
                                      <p:cBhvr>
                                        <p:cTn id="86" dur="500"/>
                                        <p:tgtEl>
                                          <p:spTgt spid="281"/>
                                        </p:tgtEl>
                                      </p:cBhvr>
                                    </p:animEffect>
                                  </p:childTnLst>
                                </p:cTn>
                              </p:par>
                              <p:par>
                                <p:cTn id="87" presetID="22" presetClass="exit" presetSubtype="4" fill="hold" nodeType="withEffect">
                                  <p:stCondLst>
                                    <p:cond delay="0"/>
                                  </p:stCondLst>
                                  <p:childTnLst>
                                    <p:animEffect transition="out" filter="wipe(down)">
                                      <p:cBhvr>
                                        <p:cTn id="88" dur="500"/>
                                        <p:tgtEl>
                                          <p:spTgt spid="31"/>
                                        </p:tgtEl>
                                      </p:cBhvr>
                                    </p:animEffect>
                                    <p:set>
                                      <p:cBhvr>
                                        <p:cTn id="89" dur="1" fill="hold">
                                          <p:stCondLst>
                                            <p:cond delay="499"/>
                                          </p:stCondLst>
                                        </p:cTn>
                                        <p:tgtEl>
                                          <p:spTgt spid="31"/>
                                        </p:tgtEl>
                                        <p:attrNameLst>
                                          <p:attrName>style.visibility</p:attrName>
                                        </p:attrNameLst>
                                      </p:cBhvr>
                                      <p:to>
                                        <p:strVal val="hidden"/>
                                      </p:to>
                                    </p:set>
                                  </p:childTnLst>
                                </p:cTn>
                              </p:par>
                            </p:childTnLst>
                          </p:cTn>
                        </p:par>
                        <p:par>
                          <p:cTn id="90" fill="hold">
                            <p:stCondLst>
                              <p:cond delay="2000"/>
                            </p:stCondLst>
                            <p:childTnLst>
                              <p:par>
                                <p:cTn id="91" presetID="22" presetClass="entr" presetSubtype="4" fill="hold" nodeType="afterEffect">
                                  <p:stCondLst>
                                    <p:cond delay="0"/>
                                  </p:stCondLst>
                                  <p:childTnLst>
                                    <p:set>
                                      <p:cBhvr>
                                        <p:cTn id="92" dur="1" fill="hold">
                                          <p:stCondLst>
                                            <p:cond delay="0"/>
                                          </p:stCondLst>
                                        </p:cTn>
                                        <p:tgtEl>
                                          <p:spTgt spid="287"/>
                                        </p:tgtEl>
                                        <p:attrNameLst>
                                          <p:attrName>style.visibility</p:attrName>
                                        </p:attrNameLst>
                                      </p:cBhvr>
                                      <p:to>
                                        <p:strVal val="visible"/>
                                      </p:to>
                                    </p:set>
                                    <p:animEffect transition="in" filter="wipe(down)">
                                      <p:cBhvr>
                                        <p:cTn id="93" dur="500"/>
                                        <p:tgtEl>
                                          <p:spTgt spid="287"/>
                                        </p:tgtEl>
                                      </p:cBhvr>
                                    </p:animEffect>
                                  </p:childTnLst>
                                </p:cTn>
                              </p:par>
                              <p:par>
                                <p:cTn id="94" presetID="22" presetClass="entr" presetSubtype="4" fill="hold" nodeType="withEffect">
                                  <p:stCondLst>
                                    <p:cond delay="0"/>
                                  </p:stCondLst>
                                  <p:childTnLst>
                                    <p:set>
                                      <p:cBhvr>
                                        <p:cTn id="95" dur="1" fill="hold">
                                          <p:stCondLst>
                                            <p:cond delay="0"/>
                                          </p:stCondLst>
                                        </p:cTn>
                                        <p:tgtEl>
                                          <p:spTgt spid="293"/>
                                        </p:tgtEl>
                                        <p:attrNameLst>
                                          <p:attrName>style.visibility</p:attrName>
                                        </p:attrNameLst>
                                      </p:cBhvr>
                                      <p:to>
                                        <p:strVal val="visible"/>
                                      </p:to>
                                    </p:set>
                                    <p:animEffect transition="in" filter="wipe(down)">
                                      <p:cBhvr>
                                        <p:cTn id="96" dur="500"/>
                                        <p:tgtEl>
                                          <p:spTgt spid="293"/>
                                        </p:tgtEl>
                                      </p:cBhvr>
                                    </p:animEffect>
                                  </p:childTnLst>
                                </p:cTn>
                              </p:par>
                              <p:par>
                                <p:cTn id="97" presetID="22" presetClass="exit" presetSubtype="4" fill="hold" nodeType="withEffect">
                                  <p:stCondLst>
                                    <p:cond delay="0"/>
                                  </p:stCondLst>
                                  <p:childTnLst>
                                    <p:animEffect transition="out" filter="wipe(down)">
                                      <p:cBhvr>
                                        <p:cTn id="98" dur="500"/>
                                        <p:tgtEl>
                                          <p:spTgt spid="257"/>
                                        </p:tgtEl>
                                      </p:cBhvr>
                                    </p:animEffect>
                                    <p:set>
                                      <p:cBhvr>
                                        <p:cTn id="99" dur="1" fill="hold">
                                          <p:stCondLst>
                                            <p:cond delay="499"/>
                                          </p:stCondLst>
                                        </p:cTn>
                                        <p:tgtEl>
                                          <p:spTgt spid="257"/>
                                        </p:tgtEl>
                                        <p:attrNameLst>
                                          <p:attrName>style.visibility</p:attrName>
                                        </p:attrNameLst>
                                      </p:cBhvr>
                                      <p:to>
                                        <p:strVal val="hidden"/>
                                      </p:to>
                                    </p:set>
                                  </p:childTnLst>
                                </p:cTn>
                              </p:par>
                              <p:par>
                                <p:cTn id="100" presetID="22" presetClass="exit" presetSubtype="4" fill="hold" nodeType="withEffect">
                                  <p:stCondLst>
                                    <p:cond delay="0"/>
                                  </p:stCondLst>
                                  <p:childTnLst>
                                    <p:animEffect transition="out" filter="wipe(down)">
                                      <p:cBhvr>
                                        <p:cTn id="101" dur="500"/>
                                        <p:tgtEl>
                                          <p:spTgt spid="269"/>
                                        </p:tgtEl>
                                      </p:cBhvr>
                                    </p:animEffect>
                                    <p:set>
                                      <p:cBhvr>
                                        <p:cTn id="102" dur="1" fill="hold">
                                          <p:stCondLst>
                                            <p:cond delay="499"/>
                                          </p:stCondLst>
                                        </p:cTn>
                                        <p:tgtEl>
                                          <p:spTgt spid="26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0" grpId="0" animBg="1"/>
      <p:bldP spid="237" grpId="0" animBg="1"/>
      <p:bldP spid="238" grpId="0"/>
      <p:bldP spid="239" grpId="0" animBg="1"/>
      <p:bldP spid="252" grpId="0"/>
      <p:bldP spid="25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Docker Vocabulary 101</a:t>
            </a:r>
          </a:p>
        </p:txBody>
      </p:sp>
      <p:pic>
        <p:nvPicPr>
          <p:cNvPr id="26" name="Picture 25" descr="Imag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7917" y="1446220"/>
            <a:ext cx="1039631" cy="1039631"/>
          </a:xfrm>
          <a:prstGeom prst="rect">
            <a:avLst/>
          </a:prstGeom>
        </p:spPr>
      </p:pic>
      <p:sp>
        <p:nvSpPr>
          <p:cNvPr id="13" name="TextBox 3"/>
          <p:cNvSpPr txBox="1"/>
          <p:nvPr/>
        </p:nvSpPr>
        <p:spPr>
          <a:xfrm>
            <a:off x="1572646" y="1387415"/>
            <a:ext cx="9906000" cy="1157240"/>
          </a:xfrm>
          <a:prstGeom prst="rect">
            <a:avLst/>
          </a:prstGeom>
          <a:noFill/>
        </p:spPr>
        <p:txBody>
          <a:bodyPr wrap="square" lIns="182880" tIns="146304" rIns="182880" bIns="146304"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chemeClr val="tx2"/>
                </a:solidFill>
                <a:effectLst/>
                <a:uLnTx/>
                <a:uFillTx/>
                <a:latin typeface="+mj-lt"/>
              </a:rPr>
              <a:t>Docker Image</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ysClr val="windowText" lastClr="000000"/>
                </a:solidFill>
                <a:effectLst/>
                <a:uLnTx/>
                <a:uFillTx/>
              </a:rPr>
              <a:t>The basis of a Docker container. Represents a full application</a:t>
            </a:r>
          </a:p>
        </p:txBody>
      </p:sp>
      <p:pic>
        <p:nvPicPr>
          <p:cNvPr id="24" name="Picture 23" descr="Contain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7917" y="2747947"/>
            <a:ext cx="1039631" cy="1039631"/>
          </a:xfrm>
          <a:prstGeom prst="rect">
            <a:avLst/>
          </a:prstGeom>
        </p:spPr>
      </p:pic>
      <p:sp>
        <p:nvSpPr>
          <p:cNvPr id="6" name="Rectangle 5"/>
          <p:cNvSpPr/>
          <p:nvPr/>
        </p:nvSpPr>
        <p:spPr>
          <a:xfrm>
            <a:off x="1572646" y="2790709"/>
            <a:ext cx="10058400" cy="954107"/>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chemeClr val="tx2"/>
                </a:solidFill>
                <a:effectLst/>
                <a:uLnTx/>
                <a:uFillTx/>
                <a:latin typeface="+mj-lt"/>
              </a:rPr>
              <a:t>Docker Container</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ysClr val="windowText" lastClr="000000"/>
                </a:solidFill>
                <a:effectLst/>
                <a:uLnTx/>
                <a:uFillTx/>
              </a:rPr>
              <a:t>The standard unit in which the application service resides and executes</a:t>
            </a:r>
          </a:p>
        </p:txBody>
      </p:sp>
      <p:pic>
        <p:nvPicPr>
          <p:cNvPr id="27" name="Picture 26" descr="Engine.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7917" y="4132774"/>
            <a:ext cx="1039631" cy="1039631"/>
          </a:xfrm>
          <a:prstGeom prst="rect">
            <a:avLst/>
          </a:prstGeom>
        </p:spPr>
      </p:pic>
      <p:sp>
        <p:nvSpPr>
          <p:cNvPr id="7" name="Rectangle 6"/>
          <p:cNvSpPr/>
          <p:nvPr/>
        </p:nvSpPr>
        <p:spPr>
          <a:xfrm>
            <a:off x="1572646" y="3990870"/>
            <a:ext cx="10058400" cy="1323439"/>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chemeClr val="tx2"/>
                </a:solidFill>
                <a:effectLst/>
                <a:uLnTx/>
                <a:uFillTx/>
                <a:latin typeface="+mj-lt"/>
              </a:rPr>
              <a:t>Docker Engine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ysClr val="windowText" lastClr="000000"/>
                </a:solidFill>
                <a:effectLst/>
                <a:uLnTx/>
                <a:uFillTx/>
              </a:rPr>
              <a:t>Creates, ships and runs Docker containers deployable on a physical or virtual, host locally, in a datacenter or cloud service provider</a:t>
            </a:r>
          </a:p>
        </p:txBody>
      </p:sp>
      <p:pic>
        <p:nvPicPr>
          <p:cNvPr id="3" name="Picture 2" descr="Registry.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7917" y="5517602"/>
            <a:ext cx="994237" cy="994237"/>
          </a:xfrm>
          <a:prstGeom prst="rect">
            <a:avLst/>
          </a:prstGeom>
        </p:spPr>
      </p:pic>
      <p:sp>
        <p:nvSpPr>
          <p:cNvPr id="8" name="Rectangle 7"/>
          <p:cNvSpPr/>
          <p:nvPr/>
        </p:nvSpPr>
        <p:spPr>
          <a:xfrm>
            <a:off x="1572646" y="5537667"/>
            <a:ext cx="10058400" cy="954107"/>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chemeClr val="tx2"/>
                </a:solidFill>
                <a:effectLst/>
                <a:uLnTx/>
                <a:uFillTx/>
                <a:latin typeface="+mj-lt"/>
              </a:rPr>
              <a:t>Registry Service (Docker Hub or Docker Trusted Registry)</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ysClr val="windowText" lastClr="000000"/>
                </a:solidFill>
                <a:effectLst/>
                <a:uLnTx/>
                <a:uFillTx/>
              </a:rPr>
              <a:t>Cloud or server based storage and distribution service for your images</a:t>
            </a:r>
          </a:p>
        </p:txBody>
      </p:sp>
    </p:spTree>
    <p:extLst>
      <p:ext uri="{BB962C8B-B14F-4D97-AF65-F5344CB8AC3E}">
        <p14:creationId xmlns:p14="http://schemas.microsoft.com/office/powerpoint/2010/main" val="27197189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Basic Docker Commands</a:t>
            </a:r>
            <a:endParaRPr lang="en-US" dirty="0"/>
          </a:p>
        </p:txBody>
      </p:sp>
      <p:sp>
        <p:nvSpPr>
          <p:cNvPr id="3" name="Content Placeholder 2"/>
          <p:cNvSpPr>
            <a:spLocks noGrp="1"/>
          </p:cNvSpPr>
          <p:nvPr>
            <p:ph type="body" sz="quarter" idx="10"/>
          </p:nvPr>
        </p:nvSpPr>
        <p:spPr>
          <a:xfrm>
            <a:off x="274638" y="1221157"/>
            <a:ext cx="11887199" cy="5293943"/>
          </a:xfrm>
        </p:spPr>
        <p:txBody>
          <a:bodyPr>
            <a:normAutofit fontScale="92500" lnSpcReduction="20000"/>
          </a:bodyPr>
          <a:lstStyle/>
          <a:p>
            <a:r>
              <a:rPr lang="en-US" sz="2400" dirty="0"/>
              <a:t>$ </a:t>
            </a:r>
            <a:r>
              <a:rPr lang="en-US" sz="2400" dirty="0" err="1"/>
              <a:t>docker</a:t>
            </a:r>
            <a:r>
              <a:rPr lang="en-US" sz="2400" dirty="0"/>
              <a:t> pull </a:t>
            </a:r>
            <a:r>
              <a:rPr lang="en-US" sz="2400" dirty="0" err="1"/>
              <a:t>nginx</a:t>
            </a:r>
            <a:br>
              <a:rPr lang="en-US" sz="2400" dirty="0"/>
            </a:br>
            <a:endParaRPr lang="en-US" sz="2400" dirty="0"/>
          </a:p>
          <a:p>
            <a:r>
              <a:rPr lang="en-US" sz="2400" dirty="0"/>
              <a:t>$ </a:t>
            </a:r>
            <a:r>
              <a:rPr lang="en-US" sz="2400" dirty="0" err="1"/>
              <a:t>docker</a:t>
            </a:r>
            <a:r>
              <a:rPr lang="en-US" sz="2400" dirty="0"/>
              <a:t> images</a:t>
            </a:r>
            <a:br>
              <a:rPr lang="en-US" sz="2400" dirty="0"/>
            </a:br>
            <a:br>
              <a:rPr lang="en-US" sz="2400" dirty="0"/>
            </a:br>
            <a:r>
              <a:rPr lang="en-US" sz="1700" dirty="0"/>
              <a:t>$ </a:t>
            </a:r>
            <a:r>
              <a:rPr lang="en-US" sz="1700" dirty="0" err="1"/>
              <a:t>docker</a:t>
            </a:r>
            <a:r>
              <a:rPr lang="en-US" sz="1700" dirty="0"/>
              <a:t> run –d –p INTERNALPORT:EXTERNALPORT –-name CONTAINERNAME ACCOUNTNAME/IMAGENAME:TAG (or latest)</a:t>
            </a:r>
          </a:p>
          <a:p>
            <a:endParaRPr lang="en-US" sz="2400" dirty="0"/>
          </a:p>
          <a:p>
            <a:r>
              <a:rPr lang="en-US" sz="2400" dirty="0"/>
              <a:t>$ </a:t>
            </a:r>
            <a:r>
              <a:rPr lang="en-US" sz="2400" dirty="0" err="1"/>
              <a:t>docker</a:t>
            </a:r>
            <a:r>
              <a:rPr lang="en-US" sz="2400" dirty="0"/>
              <a:t> </a:t>
            </a:r>
            <a:r>
              <a:rPr lang="en-US" sz="2400" dirty="0" err="1"/>
              <a:t>ps</a:t>
            </a:r>
            <a:br>
              <a:rPr lang="en-US" sz="2400" dirty="0"/>
            </a:br>
            <a:br>
              <a:rPr lang="en-US" sz="2400" dirty="0"/>
            </a:br>
            <a:r>
              <a:rPr lang="en-US" sz="2400" dirty="0"/>
              <a:t>$ </a:t>
            </a:r>
            <a:r>
              <a:rPr lang="en-US" sz="2400" dirty="0" err="1"/>
              <a:t>docker</a:t>
            </a:r>
            <a:r>
              <a:rPr lang="en-US" sz="2400" dirty="0"/>
              <a:t> stop CONTAINERNAME (or &lt;container id&gt;)</a:t>
            </a:r>
          </a:p>
          <a:p>
            <a:endParaRPr lang="en-US" sz="2400" dirty="0"/>
          </a:p>
          <a:p>
            <a:r>
              <a:rPr lang="en-US" sz="2400" dirty="0"/>
              <a:t>$ </a:t>
            </a:r>
            <a:r>
              <a:rPr lang="en-US" sz="2400" dirty="0" err="1"/>
              <a:t>docker</a:t>
            </a:r>
            <a:r>
              <a:rPr lang="en-US" sz="2400" dirty="0"/>
              <a:t> </a:t>
            </a:r>
            <a:r>
              <a:rPr lang="en-US" sz="2400" dirty="0" err="1"/>
              <a:t>rm</a:t>
            </a:r>
            <a:r>
              <a:rPr lang="en-US" sz="2400" dirty="0"/>
              <a:t> CONTAINERNAME (or &lt;container id&gt;)</a:t>
            </a:r>
          </a:p>
          <a:p>
            <a:endParaRPr lang="en-US" sz="2400" dirty="0"/>
          </a:p>
          <a:p>
            <a:r>
              <a:rPr lang="en-US" sz="2400" dirty="0"/>
              <a:t>$ </a:t>
            </a:r>
            <a:r>
              <a:rPr lang="en-US" sz="2400" dirty="0" err="1"/>
              <a:t>docker</a:t>
            </a:r>
            <a:r>
              <a:rPr lang="en-US" sz="2400" dirty="0"/>
              <a:t> </a:t>
            </a:r>
            <a:r>
              <a:rPr lang="en-US" sz="2400" dirty="0" err="1"/>
              <a:t>rmi</a:t>
            </a:r>
            <a:r>
              <a:rPr lang="en-US" sz="2400" dirty="0"/>
              <a:t> ACCOUNTNAME/IMAGENAME:TAG</a:t>
            </a:r>
          </a:p>
          <a:p>
            <a:endParaRPr lang="en-US" sz="2400" dirty="0"/>
          </a:p>
          <a:p>
            <a:r>
              <a:rPr lang="en-US" sz="2400" dirty="0"/>
              <a:t>$ </a:t>
            </a:r>
            <a:r>
              <a:rPr lang="en-US" sz="2400" dirty="0" err="1"/>
              <a:t>docker</a:t>
            </a:r>
            <a:r>
              <a:rPr lang="en-US" sz="2400" dirty="0"/>
              <a:t> build –t ACCOUNTNAME/IMAGENAME:TAG . </a:t>
            </a:r>
            <a:br>
              <a:rPr lang="en-US" sz="2400" dirty="0"/>
            </a:br>
            <a:endParaRPr lang="en-US" sz="2400" dirty="0"/>
          </a:p>
          <a:p>
            <a:r>
              <a:rPr lang="en-US" sz="2400" dirty="0"/>
              <a:t>$ </a:t>
            </a:r>
            <a:r>
              <a:rPr lang="en-US" sz="2400" dirty="0" err="1"/>
              <a:t>docker</a:t>
            </a:r>
            <a:r>
              <a:rPr lang="en-US" sz="2400" dirty="0"/>
              <a:t> push ACCOUNTNAME/IMAGENAME:TAG</a:t>
            </a:r>
          </a:p>
        </p:txBody>
      </p:sp>
    </p:spTree>
    <p:extLst>
      <p:ext uri="{BB962C8B-B14F-4D97-AF65-F5344CB8AC3E}">
        <p14:creationId xmlns:p14="http://schemas.microsoft.com/office/powerpoint/2010/main" val="5929341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Dockerfile – Linux Example</a:t>
            </a:r>
            <a:endParaRPr lang="en-US" dirty="0"/>
          </a:p>
        </p:txBody>
      </p:sp>
      <p:sp>
        <p:nvSpPr>
          <p:cNvPr id="16" name="Text Placeholder 15"/>
          <p:cNvSpPr>
            <a:spLocks noGrp="1"/>
          </p:cNvSpPr>
          <p:nvPr>
            <p:ph type="body" sz="quarter" idx="10"/>
          </p:nvPr>
        </p:nvSpPr>
        <p:spPr/>
        <p:txBody>
          <a:bodyPr/>
          <a:lstStyle/>
          <a:p>
            <a:endParaRPr lang="en-US"/>
          </a:p>
        </p:txBody>
      </p:sp>
      <p:sp>
        <p:nvSpPr>
          <p:cNvPr id="13" name="Text Placeholder 12"/>
          <p:cNvSpPr>
            <a:spLocks noGrp="1"/>
          </p:cNvSpPr>
          <p:nvPr>
            <p:ph type="body" sz="quarter" idx="11"/>
          </p:nvPr>
        </p:nvSpPr>
        <p:spPr>
          <a:xfrm>
            <a:off x="7921627" y="1212848"/>
            <a:ext cx="4240211" cy="5256213"/>
          </a:xfrm>
        </p:spPr>
        <p:txBody>
          <a:bodyPr/>
          <a:lstStyle/>
          <a:p>
            <a:r>
              <a:rPr lang="en-US" dirty="0"/>
              <a:t>Instructions on how to build a Docker image</a:t>
            </a:r>
          </a:p>
          <a:p>
            <a:endParaRPr lang="en-US" dirty="0"/>
          </a:p>
          <a:p>
            <a:r>
              <a:rPr lang="en-US" dirty="0"/>
              <a:t>Looks very similar to “native” commands</a:t>
            </a:r>
          </a:p>
          <a:p>
            <a:endParaRPr lang="en-US" dirty="0"/>
          </a:p>
          <a:p>
            <a:r>
              <a:rPr lang="en-US" dirty="0"/>
              <a:t>Important to optimize your </a:t>
            </a:r>
            <a:r>
              <a:rPr lang="en-US" dirty="0" err="1"/>
              <a:t>Dockerfile</a:t>
            </a:r>
            <a:endParaRPr lang="en-US" dirty="0"/>
          </a:p>
          <a:p>
            <a:endParaRPr lang="en-US" dirty="0"/>
          </a:p>
          <a:p>
            <a:endParaRPr lang="en-US" dirty="0"/>
          </a:p>
          <a:p>
            <a:endParaRPr lang="en-US" dirty="0"/>
          </a:p>
        </p:txBody>
      </p:sp>
      <p:pic>
        <p:nvPicPr>
          <p:cNvPr id="5" name="Content Placeholder 4"/>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198437" y="1212848"/>
            <a:ext cx="7646988" cy="5099050"/>
          </a:xfrm>
          <a:prstGeom prst="rect">
            <a:avLst/>
          </a:prstGeom>
        </p:spPr>
      </p:pic>
    </p:spTree>
    <p:extLst>
      <p:ext uri="{BB962C8B-B14F-4D97-AF65-F5344CB8AC3E}">
        <p14:creationId xmlns:p14="http://schemas.microsoft.com/office/powerpoint/2010/main" val="41855130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WHITE TEMPLATE">
  <a:themeElements>
    <a:clrScheme name="BT - Dark Purple on white - green accents">
      <a:dk1>
        <a:srgbClr val="505050"/>
      </a:dk1>
      <a:lt1>
        <a:srgbClr val="FFFFFF"/>
      </a:lt1>
      <a:dk2>
        <a:srgbClr val="32145A"/>
      </a:dk2>
      <a:lt2>
        <a:srgbClr val="E7DCF4"/>
      </a:lt2>
      <a:accent1>
        <a:srgbClr val="32145A"/>
      </a:accent1>
      <a:accent2>
        <a:srgbClr val="5C2D91"/>
      </a:accent2>
      <a:accent3>
        <a:srgbClr val="107C10"/>
      </a:accent3>
      <a:accent4>
        <a:srgbClr val="0078D7"/>
      </a:accent4>
      <a:accent5>
        <a:srgbClr val="BAD80A"/>
      </a:accent5>
      <a:accent6>
        <a:srgbClr val="B4009E"/>
      </a:accent6>
      <a:hlink>
        <a:srgbClr val="5C2D91"/>
      </a:hlink>
      <a:folHlink>
        <a:srgbClr val="5C2D91"/>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Edu_DARK_Purple_2016_1.potx" id="{5B514DCF-E69B-42A5-AD17-B4CBF04479EE}" vid="{A21D99CE-5E6B-4EF1-8D33-0F461E6DE55A}"/>
    </a:ext>
  </a:extLst>
</a:theme>
</file>

<file path=ppt/theme/theme2.xml><?xml version="1.0" encoding="utf-8"?>
<a:theme xmlns:a="http://schemas.openxmlformats.org/drawingml/2006/main" name="COLOR TEMPLATE">
  <a:themeElements>
    <a:clrScheme name="BT - Dark Teal w. green accents">
      <a:dk1>
        <a:srgbClr val="505050"/>
      </a:dk1>
      <a:lt1>
        <a:srgbClr val="FFFFFF"/>
      </a:lt1>
      <a:dk2>
        <a:srgbClr val="32145A"/>
      </a:dk2>
      <a:lt2>
        <a:srgbClr val="E7DCF4"/>
      </a:lt2>
      <a:accent1>
        <a:srgbClr val="5C2D91"/>
      </a:accent1>
      <a:accent2>
        <a:srgbClr val="107C10"/>
      </a:accent2>
      <a:accent3>
        <a:srgbClr val="0078D7"/>
      </a:accent3>
      <a:accent4>
        <a:srgbClr val="BAD80A"/>
      </a:accent4>
      <a:accent5>
        <a:srgbClr val="008272"/>
      </a:accent5>
      <a:accent6>
        <a:srgbClr val="B4009E"/>
      </a:accent6>
      <a:hlink>
        <a:srgbClr val="E7DCF4"/>
      </a:hlink>
      <a:folHlink>
        <a:srgbClr val="E7DCF4"/>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Edu_DARK_Purple_2016_1.potx" id="{5B514DCF-E69B-42A5-AD17-B4CBF04479EE}" vid="{47C46F03-A0DB-44F3-80DF-B46978DBC126}"/>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A2B0BB5962AB3C45A9A1CE1EC4C4F647" ma:contentTypeVersion="3" ma:contentTypeDescription="Create a new document." ma:contentTypeScope="" ma:versionID="f0876370c90de824ab54c09b0bd2a056">
  <xsd:schema xmlns:xsd="http://www.w3.org/2001/XMLSchema" xmlns:xs="http://www.w3.org/2001/XMLSchema" xmlns:p="http://schemas.microsoft.com/office/2006/metadata/properties" xmlns:ns3="630a2e83-186a-4a0f-ab27-bee8a8096abc" targetNamespace="http://schemas.microsoft.com/office/2006/metadata/properties" ma:root="true" ma:fieldsID="a2a3b5ed8b4accd7c8a398d0cb075271" ns3:_="">
    <xsd:import namespace="630a2e83-186a-4a0f-ab27-bee8a8096abc"/>
    <xsd:element name="properties">
      <xsd:complexType>
        <xsd:sequence>
          <xsd:element name="documentManagement">
            <xsd:complexType>
              <xsd:all>
                <xsd:element ref="ns3:SharedWithUsers" minOccurs="0"/>
                <xsd:element ref="ns3:SharedWithDetails" minOccurs="0"/>
                <xsd:element ref="ns3: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30a2e83-186a-4a0f-ab27-bee8a8096abc"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990F116-B58F-4255-B05B-DA3808E0E5C6}">
  <ds:schemaRefs>
    <ds:schemaRef ds:uri="http://schemas.microsoft.com/office/2006/documentManagement/types"/>
    <ds:schemaRef ds:uri="630a2e83-186a-4a0f-ab27-bee8a8096abc"/>
    <ds:schemaRef ds:uri="http://purl.org/dc/elements/1.1/"/>
    <ds:schemaRef ds:uri="http://www.w3.org/XML/1998/namespace"/>
    <ds:schemaRef ds:uri="http://schemas.microsoft.com/office/2006/metadata/properties"/>
    <ds:schemaRef ds:uri="http://purl.org/dc/dcmitype/"/>
    <ds:schemaRef ds:uri="http://schemas.microsoft.com/office/infopath/2007/PartnerControls"/>
    <ds:schemaRef ds:uri="http://schemas.openxmlformats.org/package/2006/metadata/core-properties"/>
    <ds:schemaRef ds:uri="http://purl.org/dc/terms/"/>
  </ds:schemaRefs>
</ds:datastoreItem>
</file>

<file path=customXml/itemProps2.xml><?xml version="1.0" encoding="utf-8"?>
<ds:datastoreItem xmlns:ds="http://schemas.openxmlformats.org/officeDocument/2006/customXml" ds:itemID="{F4553072-E538-48C4-90FC-3653F32D67C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30a2e83-186a-4a0f-ab27-bee8a8096ab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Brand_template_16-9_Edu_DARK_Purple_2016_1</Template>
  <TotalTime>0</TotalTime>
  <Words>1696</Words>
  <Application>Microsoft Office PowerPoint</Application>
  <PresentationFormat>Benutzerdefiniert</PresentationFormat>
  <Paragraphs>346</Paragraphs>
  <Slides>39</Slides>
  <Notes>21</Notes>
  <HiddenSlides>2</HiddenSlides>
  <MMClips>1</MMClips>
  <ScaleCrop>false</ScaleCrop>
  <HeadingPairs>
    <vt:vector size="6" baseType="variant">
      <vt:variant>
        <vt:lpstr>Verwendete Schriftarten</vt:lpstr>
      </vt:variant>
      <vt:variant>
        <vt:i4>9</vt:i4>
      </vt:variant>
      <vt:variant>
        <vt:lpstr>Design</vt:lpstr>
      </vt:variant>
      <vt:variant>
        <vt:i4>2</vt:i4>
      </vt:variant>
      <vt:variant>
        <vt:lpstr>Folientitel</vt:lpstr>
      </vt:variant>
      <vt:variant>
        <vt:i4>39</vt:i4>
      </vt:variant>
    </vt:vector>
  </HeadingPairs>
  <TitlesOfParts>
    <vt:vector size="50" baseType="lpstr">
      <vt:lpstr>Arial</vt:lpstr>
      <vt:lpstr>Calibri</vt:lpstr>
      <vt:lpstr>Consolas</vt:lpstr>
      <vt:lpstr>Segoe</vt:lpstr>
      <vt:lpstr>Segoe UI</vt:lpstr>
      <vt:lpstr>Segoe UI Light</vt:lpstr>
      <vt:lpstr>Segoe UI Semibold</vt:lpstr>
      <vt:lpstr>Segoe UI Semilight</vt:lpstr>
      <vt:lpstr>Wingdings</vt:lpstr>
      <vt:lpstr>WHITE TEMPLATE</vt:lpstr>
      <vt:lpstr>COLOR TEMPLATE</vt:lpstr>
      <vt:lpstr>Module 7: Other Cloud Building Blocks</vt:lpstr>
      <vt:lpstr>Agenda</vt:lpstr>
      <vt:lpstr>Introduction to Containers</vt:lpstr>
      <vt:lpstr>Monoliths to microservices</vt:lpstr>
      <vt:lpstr>VM to Container Comparison</vt:lpstr>
      <vt:lpstr>Container workflow</vt:lpstr>
      <vt:lpstr>Docker Vocabulary 101</vt:lpstr>
      <vt:lpstr>Basic Docker Commands</vt:lpstr>
      <vt:lpstr>Dockerfile – Linux Example</vt:lpstr>
      <vt:lpstr>Dockerfile – Windows Example</vt:lpstr>
      <vt:lpstr>Demo</vt:lpstr>
      <vt:lpstr>Windows Server Containers</vt:lpstr>
      <vt:lpstr>Hyper-V Containers</vt:lpstr>
      <vt:lpstr>Cognitive</vt:lpstr>
      <vt:lpstr>Microsoft Cognitive Services Give your apps  a human side</vt:lpstr>
      <vt:lpstr>Cognitive Services Demos</vt:lpstr>
      <vt:lpstr>Bot Framework</vt:lpstr>
      <vt:lpstr>PowerPoint-Präsentation</vt:lpstr>
      <vt:lpstr>Bot Framework Components </vt:lpstr>
      <vt:lpstr>Bot Builder SDK</vt:lpstr>
      <vt:lpstr>Supported Channels</vt:lpstr>
      <vt:lpstr>Demo Bots</vt:lpstr>
      <vt:lpstr>My Org Bot – Vacation Reporting</vt:lpstr>
      <vt:lpstr>Getting Started with Azure Bot  www.botframework.com github.com/Microsoft/BotBuilder</vt:lpstr>
      <vt:lpstr>Office APIs</vt:lpstr>
      <vt:lpstr>Skype for Business</vt:lpstr>
      <vt:lpstr>Engage users through conversations</vt:lpstr>
      <vt:lpstr>Line of Business App Integration</vt:lpstr>
      <vt:lpstr>Remote Advisor: Client  Advisor</vt:lpstr>
      <vt:lpstr>Remote Advisor: Mobility</vt:lpstr>
      <vt:lpstr>Remote Advisor: Agent Experience</vt:lpstr>
      <vt:lpstr>Skype Developer Platform Design</vt:lpstr>
      <vt:lpstr>References</vt:lpstr>
      <vt:lpstr>OneNote API</vt:lpstr>
      <vt:lpstr>OneNote Extensibility Scenarios</vt:lpstr>
      <vt:lpstr>Embed Interactive Web Objects into Canvas </vt:lpstr>
      <vt:lpstr>OneNote HTTP REST APIs</vt:lpstr>
      <vt:lpstr>Further Reading</vt:lpstr>
      <vt:lpstr>PowerPoint-Präsentation</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brand template</dc:title>
  <dc:subject>&lt;Speech title here&gt;</dc:subject>
  <dc:creator>Steven Follis</dc:creator>
  <cp:keywords/>
  <dc:description>Template: Maryfj_x000d_
Formatting: _x000d_
Audience Type:</dc:description>
  <cp:lastModifiedBy>Senaj Lelic</cp:lastModifiedBy>
  <cp:revision>50</cp:revision>
  <dcterms:created xsi:type="dcterms:W3CDTF">2016-10-04T22:06:48Z</dcterms:created>
  <dcterms:modified xsi:type="dcterms:W3CDTF">2017-01-13T07:48:36Z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0x010100A2B0BB5962AB3C45A9A1CE1EC4C4F647</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TaxKeyword">
    <vt:lpwstr/>
  </property>
  <property fmtid="{D5CDD505-2E9C-101B-9397-08002B2CF9AE}" pid="12" name="TaxCatchAll">
    <vt:lpwstr/>
  </property>
  <property fmtid="{D5CDD505-2E9C-101B-9397-08002B2CF9AE}" pid="13" name="TaxKeywordTaxHTField">
    <vt:lpwstr/>
  </property>
</Properties>
</file>